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5" r:id="rId6"/>
    <p:sldId id="264" r:id="rId7"/>
    <p:sldId id="266" r:id="rId8"/>
    <p:sldId id="263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 snapToGrid="0">
      <p:cViewPr>
        <p:scale>
          <a:sx n="78" d="100"/>
          <a:sy n="78" d="100"/>
        </p:scale>
        <p:origin x="-174" y="-6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E9441-AA73-4315-86FF-BB8B5A28C756}" type="datetimeFigureOut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CF5B1-1241-45C5-84A4-BD9346AC4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CF5B1-1241-45C5-84A4-BD9346AC49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2DE5-4D41-463B-9439-41A21A2C60DB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3551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6AA1-5A24-4F21-B4C4-2C3EFA0CB3EC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594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83EE8-3881-4A0E-AF92-4C72D97191D1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532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5B7-C00A-41AF-8943-6AECB24B557F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868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78A9-80CB-4EF6-B067-B15381E065E7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75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71E23-DF4D-4235-B7D4-F153217B0CAA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814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FE12-D4E2-4DAD-A444-B05244413A07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67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2DCF8-E84C-4112-BC3B-747C91795469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563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7CA80-87FC-4D44-A8F4-E8854136056B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8175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3348-7ED6-4526-9A90-4DED2293D1A0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88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7BDF7-CF49-498A-8CB6-4BAC67E77836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661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B043D-E597-47C0-BC24-0301428B4A03}" type="datetime1">
              <a:rPr lang="ru-RU" smtClean="0"/>
              <a:pPr/>
              <a:t>22.10.2018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1Данные опроса исследовательского холдинга «Ромир»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B6AEB-FC19-43E6-806C-39C881AE8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624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«Квартирный вопрос»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Подготовили студенты:</a:t>
            </a:r>
          </a:p>
          <a:p>
            <a:pPr algn="r"/>
            <a:r>
              <a:rPr lang="ru-RU" dirty="0" smtClean="0"/>
              <a:t>Барабаш А</a:t>
            </a:r>
            <a:r>
              <a:rPr lang="ru-RU" dirty="0" smtClean="0"/>
              <a:t>.</a:t>
            </a:r>
            <a:endParaRPr lang="ru-RU" dirty="0" smtClean="0"/>
          </a:p>
          <a:p>
            <a:pPr algn="r"/>
            <a:r>
              <a:rPr lang="ru-RU" dirty="0" err="1" smtClean="0"/>
              <a:t>Бокарев</a:t>
            </a:r>
            <a:r>
              <a:rPr lang="ru-RU" dirty="0" smtClean="0"/>
              <a:t> </a:t>
            </a:r>
            <a:r>
              <a:rPr lang="ru-RU" dirty="0" smtClean="0"/>
              <a:t>М.</a:t>
            </a:r>
          </a:p>
          <a:p>
            <a:pPr algn="r"/>
            <a:r>
              <a:rPr lang="ru-RU" dirty="0" err="1" smtClean="0"/>
              <a:t>Дианов</a:t>
            </a:r>
            <a:r>
              <a:rPr lang="ru-RU" dirty="0" smtClean="0"/>
              <a:t> </a:t>
            </a:r>
            <a:r>
              <a:rPr lang="ru-RU" dirty="0" smtClean="0"/>
              <a:t>Э.</a:t>
            </a:r>
          </a:p>
          <a:p>
            <a:pPr algn="r"/>
            <a:r>
              <a:rPr lang="ru-RU" dirty="0" smtClean="0"/>
              <a:t>Каширина Д.</a:t>
            </a:r>
          </a:p>
        </p:txBody>
      </p:sp>
    </p:spTree>
    <p:extLst>
      <p:ext uri="{BB962C8B-B14F-4D97-AF65-F5344CB8AC3E}">
        <p14:creationId xmlns="" xmlns:p14="http://schemas.microsoft.com/office/powerpoint/2010/main" val="18741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Исходные данные: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Кузнецов (мелкий) – доход: 62,8 тыс. руб.</a:t>
            </a:r>
          </a:p>
          <a:p>
            <a:r>
              <a:rPr lang="ru-RU" sz="2400" dirty="0"/>
              <a:t>Г-жа </a:t>
            </a:r>
            <a:r>
              <a:rPr lang="ru-RU" sz="2400" dirty="0" smtClean="0"/>
              <a:t>Кузнецова (мать) – доход: пенсия 20 тыс. руб. + з/п 100 тыс. руб.</a:t>
            </a:r>
          </a:p>
          <a:p>
            <a:r>
              <a:rPr lang="ru-RU" sz="2400" dirty="0"/>
              <a:t>Г-н </a:t>
            </a:r>
            <a:r>
              <a:rPr lang="ru-RU" sz="2400" dirty="0" smtClean="0"/>
              <a:t>Кузнецов (батя) – доход: пенсия 20 тыс. руб.</a:t>
            </a:r>
          </a:p>
          <a:p>
            <a:r>
              <a:rPr lang="ru-RU" sz="2400" dirty="0" smtClean="0"/>
              <a:t>Дополнительный доход семьи: квартира (стоимость 3,5 – 4 млн. руб.), аренда 16 тыс. руб.</a:t>
            </a:r>
          </a:p>
          <a:p>
            <a:r>
              <a:rPr lang="ru-RU" sz="2400" dirty="0" smtClean="0"/>
              <a:t>Общие накопления: 600 тыс. руб.</a:t>
            </a:r>
          </a:p>
          <a:p>
            <a:pPr marL="0" indent="0">
              <a:buNone/>
            </a:pPr>
            <a:r>
              <a:rPr lang="ru-RU" b="1" u="sng" dirty="0" smtClean="0"/>
              <a:t>Итого: капитал семьи: 600 тыс. руб.; доход семьи в месяц: 218,8 тыс. руб.</a:t>
            </a:r>
            <a:endParaRPr lang="ru-RU" b="1" u="sng" dirty="0"/>
          </a:p>
        </p:txBody>
      </p:sp>
    </p:spTree>
    <p:extLst>
      <p:ext uri="{BB962C8B-B14F-4D97-AF65-F5344CB8AC3E}">
        <p14:creationId xmlns="" xmlns:p14="http://schemas.microsoft.com/office/powerpoint/2010/main" val="55491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на рынке недвижимости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1506696"/>
            <a:ext cx="9532620" cy="4821244"/>
          </a:xfrm>
        </p:spPr>
      </p:pic>
    </p:spTree>
    <p:extLst>
      <p:ext uri="{BB962C8B-B14F-4D97-AF65-F5344CB8AC3E}">
        <p14:creationId xmlns="" xmlns:p14="http://schemas.microsoft.com/office/powerpoint/2010/main" val="278403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городах - </a:t>
            </a:r>
            <a:r>
              <a:rPr lang="ru-RU" dirty="0" err="1" smtClean="0"/>
              <a:t>миллионниках</a:t>
            </a:r>
            <a:r>
              <a:rPr lang="ru-RU" dirty="0" smtClean="0"/>
              <a:t> «нормальным» для семьи из трёх человек респонденты назвали доход в 91,6 тысячи рублей в месяц  (данные опроса исследовательского холдинга «</a:t>
            </a:r>
            <a:r>
              <a:rPr lang="ru-RU" dirty="0" err="1" smtClean="0"/>
              <a:t>Ромир</a:t>
            </a:r>
            <a:r>
              <a:rPr lang="ru-RU" dirty="0" smtClean="0"/>
              <a:t>»)</a:t>
            </a:r>
            <a:endParaRPr lang="ru-RU" baseline="30000" dirty="0" smtClean="0"/>
          </a:p>
          <a:p>
            <a:r>
              <a:rPr lang="ru-RU" dirty="0" smtClean="0"/>
              <a:t>Минимальный продуктовый набор в составил около 4,5 тысячи рублей (данные на октябрь 2017; РИАМО)</a:t>
            </a:r>
          </a:p>
          <a:p>
            <a:r>
              <a:rPr lang="ru-RU" dirty="0" smtClean="0"/>
              <a:t>По состоянию на 2018 год, наблюдается тенденция состава продовольственной корзины, в которой 41,4% занимает пища, 16,4% приходится на непродовольственные товары, покрытие услуг составляет 42,2 %.</a:t>
            </a:r>
            <a:endParaRPr lang="ru-RU" baseline="30000" dirty="0"/>
          </a:p>
        </p:txBody>
      </p:sp>
    </p:spTree>
    <p:extLst>
      <p:ext uri="{BB962C8B-B14F-4D97-AF65-F5344CB8AC3E}">
        <p14:creationId xmlns="" xmlns:p14="http://schemas.microsoft.com/office/powerpoint/2010/main" val="1073946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ru-RU" dirty="0" smtClean="0"/>
              <a:t>Рассмотрим действия среднестатистической семьи, которая не видит альтернативы депозитам и глубоко консервативна.</a:t>
            </a:r>
          </a:p>
          <a:p>
            <a:pPr indent="0">
              <a:buNone/>
            </a:pPr>
            <a:r>
              <a:rPr lang="ru-RU" dirty="0" smtClean="0"/>
              <a:t>Возможности:</a:t>
            </a:r>
          </a:p>
          <a:p>
            <a:pPr marL="742950" indent="-514350">
              <a:buAutoNum type="arabicParenR"/>
            </a:pPr>
            <a:r>
              <a:rPr lang="ru-RU" dirty="0" smtClean="0"/>
              <a:t>Начальный вклад 600 тыс. руб.</a:t>
            </a:r>
          </a:p>
          <a:p>
            <a:pPr marL="742950" indent="-514350">
              <a:buAutoNum type="arabicParenR"/>
            </a:pPr>
            <a:r>
              <a:rPr lang="ru-RU" dirty="0" smtClean="0"/>
              <a:t>Возможность добавлять ко вкладу ежемесячно 127,2 тыс. руб.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47688"/>
            <a:ext cx="80772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8539" y="0"/>
            <a:ext cx="6806565" cy="6616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00" y="0"/>
            <a:ext cx="6080380" cy="675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можем позволить?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35480"/>
            <a:ext cx="5902589" cy="503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424" y="1439871"/>
            <a:ext cx="5583937" cy="5020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244</Words>
  <Application>Microsoft Office PowerPoint</Application>
  <PresentationFormat>Произвольный</PresentationFormat>
  <Paragraphs>27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Проект «Квартирный вопрос»</vt:lpstr>
      <vt:lpstr>Исходные данные:</vt:lpstr>
      <vt:lpstr>Ситуация на рынке недвижимости</vt:lpstr>
      <vt:lpstr>Статистика</vt:lpstr>
      <vt:lpstr>План действий</vt:lpstr>
      <vt:lpstr>Слайд 6</vt:lpstr>
      <vt:lpstr>Слайд 7</vt:lpstr>
      <vt:lpstr>Слайд 8</vt:lpstr>
      <vt:lpstr>Что можем позволить?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«Квартирный вопрос»</dc:title>
  <dc:creator>UKLibrary</dc:creator>
  <cp:lastModifiedBy>User</cp:lastModifiedBy>
  <cp:revision>30</cp:revision>
  <dcterms:created xsi:type="dcterms:W3CDTF">2018-10-02T14:49:59Z</dcterms:created>
  <dcterms:modified xsi:type="dcterms:W3CDTF">2018-10-22T17:02:35Z</dcterms:modified>
</cp:coreProperties>
</file>