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7" r:id="rId1"/>
  </p:sldMasterIdLst>
  <p:sldIdLst>
    <p:sldId id="256" r:id="rId2"/>
    <p:sldId id="257" r:id="rId3"/>
    <p:sldId id="258" r:id="rId4"/>
    <p:sldId id="259" r:id="rId5"/>
    <p:sldId id="270" r:id="rId6"/>
    <p:sldId id="272" r:id="rId7"/>
    <p:sldId id="275" r:id="rId8"/>
    <p:sldId id="274" r:id="rId9"/>
    <p:sldId id="273" r:id="rId10"/>
    <p:sldId id="276" r:id="rId11"/>
    <p:sldId id="277" r:id="rId12"/>
    <p:sldId id="27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73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FBEE11-1702-4652-B64F-A3A3A1D45ADB}" type="doc">
      <dgm:prSet loTypeId="urn:microsoft.com/office/officeart/2005/8/layout/hierarchy2" loCatId="hierarchy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D3E1A4F4-809F-4FE2-B4C3-C357CF580F26}">
      <dgm:prSet phldrT="[Текст]"/>
      <dgm:spPr/>
      <dgm:t>
        <a:bodyPr/>
        <a:lstStyle/>
        <a:p>
          <a:r>
            <a:rPr lang="ru-RU" dirty="0" smtClean="0"/>
            <a:t>1 год держим средства на вкладе</a:t>
          </a:r>
          <a:endParaRPr lang="ru-RU" dirty="0"/>
        </a:p>
      </dgm:t>
    </dgm:pt>
    <dgm:pt modelId="{C9636088-4D65-493A-B2C2-ED5FF1D72CF1}" type="parTrans" cxnId="{C8FCCDF9-6BA3-4B75-A749-0ED38DBFCA69}">
      <dgm:prSet/>
      <dgm:spPr/>
      <dgm:t>
        <a:bodyPr/>
        <a:lstStyle/>
        <a:p>
          <a:endParaRPr lang="ru-RU"/>
        </a:p>
      </dgm:t>
    </dgm:pt>
    <dgm:pt modelId="{16BAF976-33AD-48E2-B4B8-088ABFA164B7}" type="sibTrans" cxnId="{C8FCCDF9-6BA3-4B75-A749-0ED38DBFCA69}">
      <dgm:prSet/>
      <dgm:spPr/>
      <dgm:t>
        <a:bodyPr/>
        <a:lstStyle/>
        <a:p>
          <a:endParaRPr lang="ru-RU"/>
        </a:p>
      </dgm:t>
    </dgm:pt>
    <dgm:pt modelId="{007F603F-7AF9-4183-B619-01F00E23D839}">
      <dgm:prSet phldrT="[Текст]"/>
      <dgm:spPr/>
      <dgm:t>
        <a:bodyPr/>
        <a:lstStyle/>
        <a:p>
          <a:r>
            <a:rPr lang="ru-RU" dirty="0" smtClean="0"/>
            <a:t>Открываем 2 ИИС и покупаем облигации</a:t>
          </a:r>
          <a:endParaRPr lang="ru-RU" dirty="0"/>
        </a:p>
      </dgm:t>
    </dgm:pt>
    <dgm:pt modelId="{EE581E43-3C6F-4BEC-8AC9-50D9B3F559EB}" type="parTrans" cxnId="{4BC14FAE-337D-48A6-9630-17EBC0F02582}">
      <dgm:prSet/>
      <dgm:spPr/>
      <dgm:t>
        <a:bodyPr/>
        <a:lstStyle/>
        <a:p>
          <a:endParaRPr lang="ru-RU"/>
        </a:p>
      </dgm:t>
    </dgm:pt>
    <dgm:pt modelId="{54EF62C4-2590-4D52-B20D-FE98832753D1}" type="sibTrans" cxnId="{4BC14FAE-337D-48A6-9630-17EBC0F02582}">
      <dgm:prSet/>
      <dgm:spPr/>
      <dgm:t>
        <a:bodyPr/>
        <a:lstStyle/>
        <a:p>
          <a:endParaRPr lang="ru-RU"/>
        </a:p>
      </dgm:t>
    </dgm:pt>
    <dgm:pt modelId="{2678D173-E4C3-4445-975D-9B7ABFB4CC86}">
      <dgm:prSet phldrT="[Текст]"/>
      <dgm:spPr/>
      <dgm:t>
        <a:bodyPr/>
        <a:lstStyle/>
        <a:p>
          <a:r>
            <a:rPr lang="ru-RU" dirty="0" smtClean="0"/>
            <a:t>Два раза докупаем одинаковое количество облигаций</a:t>
          </a:r>
          <a:endParaRPr lang="ru-RU" dirty="0"/>
        </a:p>
      </dgm:t>
    </dgm:pt>
    <dgm:pt modelId="{A2E0C27C-03B6-43D6-BCA5-F4240E9A42AD}" type="parTrans" cxnId="{020AAC87-4436-45C5-A362-2B88A7216F8C}">
      <dgm:prSet/>
      <dgm:spPr/>
      <dgm:t>
        <a:bodyPr/>
        <a:lstStyle/>
        <a:p>
          <a:endParaRPr lang="ru-RU"/>
        </a:p>
      </dgm:t>
    </dgm:pt>
    <dgm:pt modelId="{B9E4CC18-6E94-4E66-9D43-4077E788FC23}" type="sibTrans" cxnId="{020AAC87-4436-45C5-A362-2B88A7216F8C}">
      <dgm:prSet/>
      <dgm:spPr/>
      <dgm:t>
        <a:bodyPr/>
        <a:lstStyle/>
        <a:p>
          <a:endParaRPr lang="ru-RU"/>
        </a:p>
      </dgm:t>
    </dgm:pt>
    <dgm:pt modelId="{1D89CB1F-C11A-4D50-B0DA-94363678564A}">
      <dgm:prSet phldrT="[Текст]"/>
      <dgm:spPr/>
      <dgm:t>
        <a:bodyPr/>
        <a:lstStyle/>
        <a:p>
          <a:r>
            <a:rPr lang="ru-RU" dirty="0" smtClean="0"/>
            <a:t>Средства для дополнительной покупки облигаций</a:t>
          </a:r>
          <a:endParaRPr lang="ru-RU" dirty="0"/>
        </a:p>
      </dgm:t>
    </dgm:pt>
    <dgm:pt modelId="{E5008006-8724-4011-9B1B-E9D69C1AF00B}" type="sibTrans" cxnId="{94F4DA80-0DF3-4BBD-9DDC-424196E2DAB9}">
      <dgm:prSet/>
      <dgm:spPr/>
      <dgm:t>
        <a:bodyPr/>
        <a:lstStyle/>
        <a:p>
          <a:endParaRPr lang="ru-RU"/>
        </a:p>
      </dgm:t>
    </dgm:pt>
    <dgm:pt modelId="{AF6EFBC6-4E3F-43BB-9A81-07FF25844B29}" type="parTrans" cxnId="{94F4DA80-0DF3-4BBD-9DDC-424196E2DAB9}">
      <dgm:prSet/>
      <dgm:spPr/>
      <dgm:t>
        <a:bodyPr/>
        <a:lstStyle/>
        <a:p>
          <a:endParaRPr lang="ru-RU"/>
        </a:p>
      </dgm:t>
    </dgm:pt>
    <dgm:pt modelId="{64620147-6809-4F50-B561-6DDB727BBEEB}">
      <dgm:prSet phldrT="[Текст]"/>
      <dgm:spPr/>
      <dgm:t>
        <a:bodyPr/>
        <a:lstStyle/>
        <a:p>
          <a:r>
            <a:rPr lang="ru-RU" dirty="0" smtClean="0"/>
            <a:t>Открытие нового вклада и дальнейшая пролонгация</a:t>
          </a:r>
        </a:p>
      </dgm:t>
    </dgm:pt>
    <dgm:pt modelId="{3C60ECD4-3827-4202-BA59-537444950AE5}" type="sibTrans" cxnId="{00797253-41C3-4EC4-8A6B-751817D4643A}">
      <dgm:prSet/>
      <dgm:spPr/>
      <dgm:t>
        <a:bodyPr/>
        <a:lstStyle/>
        <a:p>
          <a:endParaRPr lang="ru-RU"/>
        </a:p>
      </dgm:t>
    </dgm:pt>
    <dgm:pt modelId="{1A2B3B86-EC3D-4C80-8DFD-8D11FFA8DB82}" type="parTrans" cxnId="{00797253-41C3-4EC4-8A6B-751817D4643A}">
      <dgm:prSet/>
      <dgm:spPr/>
      <dgm:t>
        <a:bodyPr/>
        <a:lstStyle/>
        <a:p>
          <a:endParaRPr lang="ru-RU"/>
        </a:p>
      </dgm:t>
    </dgm:pt>
    <dgm:pt modelId="{5C622650-A25D-44F5-9070-CA937B0791E7}" type="pres">
      <dgm:prSet presAssocID="{1DFBEE11-1702-4652-B64F-A3A3A1D45AD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9B2AFCC-EA33-442D-9C45-DB04FE4B8AC0}" type="pres">
      <dgm:prSet presAssocID="{D3E1A4F4-809F-4FE2-B4C3-C357CF580F26}" presName="root1" presStyleCnt="0"/>
      <dgm:spPr/>
    </dgm:pt>
    <dgm:pt modelId="{80C6694A-B332-4A1C-B5D2-87BD23610249}" type="pres">
      <dgm:prSet presAssocID="{D3E1A4F4-809F-4FE2-B4C3-C357CF580F26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61CB5FF-A515-4246-9913-8FADB3C808CF}" type="pres">
      <dgm:prSet presAssocID="{D3E1A4F4-809F-4FE2-B4C3-C357CF580F26}" presName="level2hierChild" presStyleCnt="0"/>
      <dgm:spPr/>
    </dgm:pt>
    <dgm:pt modelId="{E59DEE52-5C4B-485F-8BB3-160B66E71078}" type="pres">
      <dgm:prSet presAssocID="{EE581E43-3C6F-4BEC-8AC9-50D9B3F559EB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F4D11B8E-2AE4-40B2-9CC7-301C2156A3A3}" type="pres">
      <dgm:prSet presAssocID="{EE581E43-3C6F-4BEC-8AC9-50D9B3F559EB}" presName="connTx" presStyleLbl="parChTrans1D2" presStyleIdx="0" presStyleCnt="2"/>
      <dgm:spPr/>
      <dgm:t>
        <a:bodyPr/>
        <a:lstStyle/>
        <a:p>
          <a:endParaRPr lang="ru-RU"/>
        </a:p>
      </dgm:t>
    </dgm:pt>
    <dgm:pt modelId="{9639A798-6FAD-4D57-8777-60B79570BCAF}" type="pres">
      <dgm:prSet presAssocID="{007F603F-7AF9-4183-B619-01F00E23D839}" presName="root2" presStyleCnt="0"/>
      <dgm:spPr/>
    </dgm:pt>
    <dgm:pt modelId="{4C8B23CB-4758-4CD3-9809-24BA6A6CB0A2}" type="pres">
      <dgm:prSet presAssocID="{007F603F-7AF9-4183-B619-01F00E23D839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E98EBF0-E955-4280-8A2C-0157B79112EF}" type="pres">
      <dgm:prSet presAssocID="{007F603F-7AF9-4183-B619-01F00E23D839}" presName="level3hierChild" presStyleCnt="0"/>
      <dgm:spPr/>
    </dgm:pt>
    <dgm:pt modelId="{51079022-5394-4B06-BC3D-B893F5FF600D}" type="pres">
      <dgm:prSet presAssocID="{A2E0C27C-03B6-43D6-BCA5-F4240E9A42AD}" presName="conn2-1" presStyleLbl="parChTrans1D3" presStyleIdx="0" presStyleCnt="2"/>
      <dgm:spPr/>
      <dgm:t>
        <a:bodyPr/>
        <a:lstStyle/>
        <a:p>
          <a:endParaRPr lang="ru-RU"/>
        </a:p>
      </dgm:t>
    </dgm:pt>
    <dgm:pt modelId="{88681060-B58B-49FB-9E26-AE0F87DDAA3A}" type="pres">
      <dgm:prSet presAssocID="{A2E0C27C-03B6-43D6-BCA5-F4240E9A42AD}" presName="connTx" presStyleLbl="parChTrans1D3" presStyleIdx="0" presStyleCnt="2"/>
      <dgm:spPr/>
      <dgm:t>
        <a:bodyPr/>
        <a:lstStyle/>
        <a:p>
          <a:endParaRPr lang="ru-RU"/>
        </a:p>
      </dgm:t>
    </dgm:pt>
    <dgm:pt modelId="{459B9668-E985-48AE-8FF8-22C02E6E86F9}" type="pres">
      <dgm:prSet presAssocID="{2678D173-E4C3-4445-975D-9B7ABFB4CC86}" presName="root2" presStyleCnt="0"/>
      <dgm:spPr/>
    </dgm:pt>
    <dgm:pt modelId="{660990DB-5BE4-44A0-9FEE-715EFB631545}" type="pres">
      <dgm:prSet presAssocID="{2678D173-E4C3-4445-975D-9B7ABFB4CC86}" presName="LevelTwoTextNod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AC9A387-D8C1-4B5B-9950-E05D8D31A3E8}" type="pres">
      <dgm:prSet presAssocID="{2678D173-E4C3-4445-975D-9B7ABFB4CC86}" presName="level3hierChild" presStyleCnt="0"/>
      <dgm:spPr/>
    </dgm:pt>
    <dgm:pt modelId="{3F9CE77A-A7EA-42F7-81E9-33BCEA848594}" type="pres">
      <dgm:prSet presAssocID="{1A2B3B86-EC3D-4C80-8DFD-8D11FFA8DB82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0A619545-9996-43F7-8DF6-033F3A3F068B}" type="pres">
      <dgm:prSet presAssocID="{1A2B3B86-EC3D-4C80-8DFD-8D11FFA8DB82}" presName="connTx" presStyleLbl="parChTrans1D2" presStyleIdx="1" presStyleCnt="2"/>
      <dgm:spPr/>
      <dgm:t>
        <a:bodyPr/>
        <a:lstStyle/>
        <a:p>
          <a:endParaRPr lang="ru-RU"/>
        </a:p>
      </dgm:t>
    </dgm:pt>
    <dgm:pt modelId="{7C550C3A-A556-4567-885F-D7814F8BE085}" type="pres">
      <dgm:prSet presAssocID="{64620147-6809-4F50-B561-6DDB727BBEEB}" presName="root2" presStyleCnt="0"/>
      <dgm:spPr/>
    </dgm:pt>
    <dgm:pt modelId="{736059B8-D29C-4EAE-895F-841F209555B2}" type="pres">
      <dgm:prSet presAssocID="{64620147-6809-4F50-B561-6DDB727BBEEB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5DE7864-8DDB-4F99-BF22-C716BB0BED6C}" type="pres">
      <dgm:prSet presAssocID="{64620147-6809-4F50-B561-6DDB727BBEEB}" presName="level3hierChild" presStyleCnt="0"/>
      <dgm:spPr/>
    </dgm:pt>
    <dgm:pt modelId="{73629F19-8F94-4BD6-90BF-4EB97BB12EEE}" type="pres">
      <dgm:prSet presAssocID="{AF6EFBC6-4E3F-43BB-9A81-07FF25844B29}" presName="conn2-1" presStyleLbl="parChTrans1D3" presStyleIdx="1" presStyleCnt="2"/>
      <dgm:spPr/>
      <dgm:t>
        <a:bodyPr/>
        <a:lstStyle/>
        <a:p>
          <a:endParaRPr lang="ru-RU"/>
        </a:p>
      </dgm:t>
    </dgm:pt>
    <dgm:pt modelId="{F7D53B95-744F-43C1-97DC-3F6318C17CF7}" type="pres">
      <dgm:prSet presAssocID="{AF6EFBC6-4E3F-43BB-9A81-07FF25844B29}" presName="connTx" presStyleLbl="parChTrans1D3" presStyleIdx="1" presStyleCnt="2"/>
      <dgm:spPr/>
      <dgm:t>
        <a:bodyPr/>
        <a:lstStyle/>
        <a:p>
          <a:endParaRPr lang="ru-RU"/>
        </a:p>
      </dgm:t>
    </dgm:pt>
    <dgm:pt modelId="{8D930CD1-5072-4B74-8AAC-DEA425130002}" type="pres">
      <dgm:prSet presAssocID="{1D89CB1F-C11A-4D50-B0DA-94363678564A}" presName="root2" presStyleCnt="0"/>
      <dgm:spPr/>
    </dgm:pt>
    <dgm:pt modelId="{DCAE283F-295C-4724-8695-3A99B3D2CA9B}" type="pres">
      <dgm:prSet presAssocID="{1D89CB1F-C11A-4D50-B0DA-94363678564A}" presName="LevelTwoTextNod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83E6E59-63D0-41BE-A0C4-BCF4371AD29F}" type="pres">
      <dgm:prSet presAssocID="{1D89CB1F-C11A-4D50-B0DA-94363678564A}" presName="level3hierChild" presStyleCnt="0"/>
      <dgm:spPr/>
    </dgm:pt>
  </dgm:ptLst>
  <dgm:cxnLst>
    <dgm:cxn modelId="{94F4DA80-0DF3-4BBD-9DDC-424196E2DAB9}" srcId="{64620147-6809-4F50-B561-6DDB727BBEEB}" destId="{1D89CB1F-C11A-4D50-B0DA-94363678564A}" srcOrd="0" destOrd="0" parTransId="{AF6EFBC6-4E3F-43BB-9A81-07FF25844B29}" sibTransId="{E5008006-8724-4011-9B1B-E9D69C1AF00B}"/>
    <dgm:cxn modelId="{2FA69E9D-4E77-4470-B06D-11686109297D}" type="presOf" srcId="{007F603F-7AF9-4183-B619-01F00E23D839}" destId="{4C8B23CB-4758-4CD3-9809-24BA6A6CB0A2}" srcOrd="0" destOrd="0" presId="urn:microsoft.com/office/officeart/2005/8/layout/hierarchy2"/>
    <dgm:cxn modelId="{540B4651-643D-4104-ADFA-D467A7164A2F}" type="presOf" srcId="{1A2B3B86-EC3D-4C80-8DFD-8D11FFA8DB82}" destId="{0A619545-9996-43F7-8DF6-033F3A3F068B}" srcOrd="1" destOrd="0" presId="urn:microsoft.com/office/officeart/2005/8/layout/hierarchy2"/>
    <dgm:cxn modelId="{9B22809F-F982-4337-9C97-27A1561E2481}" type="presOf" srcId="{64620147-6809-4F50-B561-6DDB727BBEEB}" destId="{736059B8-D29C-4EAE-895F-841F209555B2}" srcOrd="0" destOrd="0" presId="urn:microsoft.com/office/officeart/2005/8/layout/hierarchy2"/>
    <dgm:cxn modelId="{FBDFEFDD-44B0-4D47-B331-8A155C1CE456}" type="presOf" srcId="{EE581E43-3C6F-4BEC-8AC9-50D9B3F559EB}" destId="{E59DEE52-5C4B-485F-8BB3-160B66E71078}" srcOrd="0" destOrd="0" presId="urn:microsoft.com/office/officeart/2005/8/layout/hierarchy2"/>
    <dgm:cxn modelId="{603B8D35-8A0D-481E-BF29-1410E72A3D07}" type="presOf" srcId="{A2E0C27C-03B6-43D6-BCA5-F4240E9A42AD}" destId="{88681060-B58B-49FB-9E26-AE0F87DDAA3A}" srcOrd="1" destOrd="0" presId="urn:microsoft.com/office/officeart/2005/8/layout/hierarchy2"/>
    <dgm:cxn modelId="{AFD0AF1D-2B54-41A2-A438-D2B403DDD784}" type="presOf" srcId="{1DFBEE11-1702-4652-B64F-A3A3A1D45ADB}" destId="{5C622650-A25D-44F5-9070-CA937B0791E7}" srcOrd="0" destOrd="0" presId="urn:microsoft.com/office/officeart/2005/8/layout/hierarchy2"/>
    <dgm:cxn modelId="{4BC14FAE-337D-48A6-9630-17EBC0F02582}" srcId="{D3E1A4F4-809F-4FE2-B4C3-C357CF580F26}" destId="{007F603F-7AF9-4183-B619-01F00E23D839}" srcOrd="0" destOrd="0" parTransId="{EE581E43-3C6F-4BEC-8AC9-50D9B3F559EB}" sibTransId="{54EF62C4-2590-4D52-B20D-FE98832753D1}"/>
    <dgm:cxn modelId="{059B1A05-AF82-45CD-AFAD-E6F94DE54244}" type="presOf" srcId="{2678D173-E4C3-4445-975D-9B7ABFB4CC86}" destId="{660990DB-5BE4-44A0-9FEE-715EFB631545}" srcOrd="0" destOrd="0" presId="urn:microsoft.com/office/officeart/2005/8/layout/hierarchy2"/>
    <dgm:cxn modelId="{DC088D32-AB85-44F9-96D4-F94DBA8FF4CD}" type="presOf" srcId="{1A2B3B86-EC3D-4C80-8DFD-8D11FFA8DB82}" destId="{3F9CE77A-A7EA-42F7-81E9-33BCEA848594}" srcOrd="0" destOrd="0" presId="urn:microsoft.com/office/officeart/2005/8/layout/hierarchy2"/>
    <dgm:cxn modelId="{67206B46-DD2B-443C-A182-AF9F1213AB10}" type="presOf" srcId="{AF6EFBC6-4E3F-43BB-9A81-07FF25844B29}" destId="{73629F19-8F94-4BD6-90BF-4EB97BB12EEE}" srcOrd="0" destOrd="0" presId="urn:microsoft.com/office/officeart/2005/8/layout/hierarchy2"/>
    <dgm:cxn modelId="{C8FCCDF9-6BA3-4B75-A749-0ED38DBFCA69}" srcId="{1DFBEE11-1702-4652-B64F-A3A3A1D45ADB}" destId="{D3E1A4F4-809F-4FE2-B4C3-C357CF580F26}" srcOrd="0" destOrd="0" parTransId="{C9636088-4D65-493A-B2C2-ED5FF1D72CF1}" sibTransId="{16BAF976-33AD-48E2-B4B8-088ABFA164B7}"/>
    <dgm:cxn modelId="{12048E05-20E1-4622-8937-B646A5079EF5}" type="presOf" srcId="{AF6EFBC6-4E3F-43BB-9A81-07FF25844B29}" destId="{F7D53B95-744F-43C1-97DC-3F6318C17CF7}" srcOrd="1" destOrd="0" presId="urn:microsoft.com/office/officeart/2005/8/layout/hierarchy2"/>
    <dgm:cxn modelId="{18530190-28CB-41B4-A21B-36F57B19D04B}" type="presOf" srcId="{D3E1A4F4-809F-4FE2-B4C3-C357CF580F26}" destId="{80C6694A-B332-4A1C-B5D2-87BD23610249}" srcOrd="0" destOrd="0" presId="urn:microsoft.com/office/officeart/2005/8/layout/hierarchy2"/>
    <dgm:cxn modelId="{B0073506-70EC-4A19-931F-139470E62661}" type="presOf" srcId="{1D89CB1F-C11A-4D50-B0DA-94363678564A}" destId="{DCAE283F-295C-4724-8695-3A99B3D2CA9B}" srcOrd="0" destOrd="0" presId="urn:microsoft.com/office/officeart/2005/8/layout/hierarchy2"/>
    <dgm:cxn modelId="{020AAC87-4436-45C5-A362-2B88A7216F8C}" srcId="{007F603F-7AF9-4183-B619-01F00E23D839}" destId="{2678D173-E4C3-4445-975D-9B7ABFB4CC86}" srcOrd="0" destOrd="0" parTransId="{A2E0C27C-03B6-43D6-BCA5-F4240E9A42AD}" sibTransId="{B9E4CC18-6E94-4E66-9D43-4077E788FC23}"/>
    <dgm:cxn modelId="{881F3E88-9011-4A49-B29D-CAF9663A12FC}" type="presOf" srcId="{A2E0C27C-03B6-43D6-BCA5-F4240E9A42AD}" destId="{51079022-5394-4B06-BC3D-B893F5FF600D}" srcOrd="0" destOrd="0" presId="urn:microsoft.com/office/officeart/2005/8/layout/hierarchy2"/>
    <dgm:cxn modelId="{FA1CCA89-3F1F-4A8D-A5E8-D5245C22D194}" type="presOf" srcId="{EE581E43-3C6F-4BEC-8AC9-50D9B3F559EB}" destId="{F4D11B8E-2AE4-40B2-9CC7-301C2156A3A3}" srcOrd="1" destOrd="0" presId="urn:microsoft.com/office/officeart/2005/8/layout/hierarchy2"/>
    <dgm:cxn modelId="{00797253-41C3-4EC4-8A6B-751817D4643A}" srcId="{D3E1A4F4-809F-4FE2-B4C3-C357CF580F26}" destId="{64620147-6809-4F50-B561-6DDB727BBEEB}" srcOrd="1" destOrd="0" parTransId="{1A2B3B86-EC3D-4C80-8DFD-8D11FFA8DB82}" sibTransId="{3C60ECD4-3827-4202-BA59-537444950AE5}"/>
    <dgm:cxn modelId="{EE387D2F-CF8C-42E8-B84A-9B3B034C0D93}" type="presParOf" srcId="{5C622650-A25D-44F5-9070-CA937B0791E7}" destId="{49B2AFCC-EA33-442D-9C45-DB04FE4B8AC0}" srcOrd="0" destOrd="0" presId="urn:microsoft.com/office/officeart/2005/8/layout/hierarchy2"/>
    <dgm:cxn modelId="{1337BF06-BB65-4EE2-843C-08F17C99576E}" type="presParOf" srcId="{49B2AFCC-EA33-442D-9C45-DB04FE4B8AC0}" destId="{80C6694A-B332-4A1C-B5D2-87BD23610249}" srcOrd="0" destOrd="0" presId="urn:microsoft.com/office/officeart/2005/8/layout/hierarchy2"/>
    <dgm:cxn modelId="{26BE8A69-0425-4515-AE3E-36BA4F85416F}" type="presParOf" srcId="{49B2AFCC-EA33-442D-9C45-DB04FE4B8AC0}" destId="{961CB5FF-A515-4246-9913-8FADB3C808CF}" srcOrd="1" destOrd="0" presId="urn:microsoft.com/office/officeart/2005/8/layout/hierarchy2"/>
    <dgm:cxn modelId="{07BAE29B-CF87-4875-B421-124992892CC5}" type="presParOf" srcId="{961CB5FF-A515-4246-9913-8FADB3C808CF}" destId="{E59DEE52-5C4B-485F-8BB3-160B66E71078}" srcOrd="0" destOrd="0" presId="urn:microsoft.com/office/officeart/2005/8/layout/hierarchy2"/>
    <dgm:cxn modelId="{E0AA3599-F398-4DA0-A4E3-4223E1C0581C}" type="presParOf" srcId="{E59DEE52-5C4B-485F-8BB3-160B66E71078}" destId="{F4D11B8E-2AE4-40B2-9CC7-301C2156A3A3}" srcOrd="0" destOrd="0" presId="urn:microsoft.com/office/officeart/2005/8/layout/hierarchy2"/>
    <dgm:cxn modelId="{A980101A-6967-498D-9776-016E30FF9D12}" type="presParOf" srcId="{961CB5FF-A515-4246-9913-8FADB3C808CF}" destId="{9639A798-6FAD-4D57-8777-60B79570BCAF}" srcOrd="1" destOrd="0" presId="urn:microsoft.com/office/officeart/2005/8/layout/hierarchy2"/>
    <dgm:cxn modelId="{36C03225-85DC-45B5-9C0C-9088A2FD934E}" type="presParOf" srcId="{9639A798-6FAD-4D57-8777-60B79570BCAF}" destId="{4C8B23CB-4758-4CD3-9809-24BA6A6CB0A2}" srcOrd="0" destOrd="0" presId="urn:microsoft.com/office/officeart/2005/8/layout/hierarchy2"/>
    <dgm:cxn modelId="{836293DC-8F6C-4758-B1A1-217A46303866}" type="presParOf" srcId="{9639A798-6FAD-4D57-8777-60B79570BCAF}" destId="{7E98EBF0-E955-4280-8A2C-0157B79112EF}" srcOrd="1" destOrd="0" presId="urn:microsoft.com/office/officeart/2005/8/layout/hierarchy2"/>
    <dgm:cxn modelId="{AB844F43-3550-4684-987D-C71330B5CC8F}" type="presParOf" srcId="{7E98EBF0-E955-4280-8A2C-0157B79112EF}" destId="{51079022-5394-4B06-BC3D-B893F5FF600D}" srcOrd="0" destOrd="0" presId="urn:microsoft.com/office/officeart/2005/8/layout/hierarchy2"/>
    <dgm:cxn modelId="{7E81AC44-488A-4507-AFC3-F7F333ACF712}" type="presParOf" srcId="{51079022-5394-4B06-BC3D-B893F5FF600D}" destId="{88681060-B58B-49FB-9E26-AE0F87DDAA3A}" srcOrd="0" destOrd="0" presId="urn:microsoft.com/office/officeart/2005/8/layout/hierarchy2"/>
    <dgm:cxn modelId="{631DAB7F-6092-4330-9464-559B0C24ADA7}" type="presParOf" srcId="{7E98EBF0-E955-4280-8A2C-0157B79112EF}" destId="{459B9668-E985-48AE-8FF8-22C02E6E86F9}" srcOrd="1" destOrd="0" presId="urn:microsoft.com/office/officeart/2005/8/layout/hierarchy2"/>
    <dgm:cxn modelId="{C03FAEE4-5C64-457C-A907-866B820B1D1A}" type="presParOf" srcId="{459B9668-E985-48AE-8FF8-22C02E6E86F9}" destId="{660990DB-5BE4-44A0-9FEE-715EFB631545}" srcOrd="0" destOrd="0" presId="urn:microsoft.com/office/officeart/2005/8/layout/hierarchy2"/>
    <dgm:cxn modelId="{6214DCE9-5A45-4538-BA41-13EE2655D96F}" type="presParOf" srcId="{459B9668-E985-48AE-8FF8-22C02E6E86F9}" destId="{EAC9A387-D8C1-4B5B-9950-E05D8D31A3E8}" srcOrd="1" destOrd="0" presId="urn:microsoft.com/office/officeart/2005/8/layout/hierarchy2"/>
    <dgm:cxn modelId="{275E5E53-06D9-4907-A3BE-07D1CA170119}" type="presParOf" srcId="{961CB5FF-A515-4246-9913-8FADB3C808CF}" destId="{3F9CE77A-A7EA-42F7-81E9-33BCEA848594}" srcOrd="2" destOrd="0" presId="urn:microsoft.com/office/officeart/2005/8/layout/hierarchy2"/>
    <dgm:cxn modelId="{FE4BC7B0-D4D8-4C3D-8C53-D97E86D5C250}" type="presParOf" srcId="{3F9CE77A-A7EA-42F7-81E9-33BCEA848594}" destId="{0A619545-9996-43F7-8DF6-033F3A3F068B}" srcOrd="0" destOrd="0" presId="urn:microsoft.com/office/officeart/2005/8/layout/hierarchy2"/>
    <dgm:cxn modelId="{2F4FB0FA-C1EB-455D-A331-5C31C7105695}" type="presParOf" srcId="{961CB5FF-A515-4246-9913-8FADB3C808CF}" destId="{7C550C3A-A556-4567-885F-D7814F8BE085}" srcOrd="3" destOrd="0" presId="urn:microsoft.com/office/officeart/2005/8/layout/hierarchy2"/>
    <dgm:cxn modelId="{4E3C9089-7746-4301-A4A8-5F2266B63720}" type="presParOf" srcId="{7C550C3A-A556-4567-885F-D7814F8BE085}" destId="{736059B8-D29C-4EAE-895F-841F209555B2}" srcOrd="0" destOrd="0" presId="urn:microsoft.com/office/officeart/2005/8/layout/hierarchy2"/>
    <dgm:cxn modelId="{4D837A1B-7326-40CE-BC69-D40767371009}" type="presParOf" srcId="{7C550C3A-A556-4567-885F-D7814F8BE085}" destId="{05DE7864-8DDB-4F99-BF22-C716BB0BED6C}" srcOrd="1" destOrd="0" presId="urn:microsoft.com/office/officeart/2005/8/layout/hierarchy2"/>
    <dgm:cxn modelId="{48CC3DC5-4366-4EE5-9DF8-46987931A01B}" type="presParOf" srcId="{05DE7864-8DDB-4F99-BF22-C716BB0BED6C}" destId="{73629F19-8F94-4BD6-90BF-4EB97BB12EEE}" srcOrd="0" destOrd="0" presId="urn:microsoft.com/office/officeart/2005/8/layout/hierarchy2"/>
    <dgm:cxn modelId="{1CA33CED-F429-418A-AEB4-98B82040AF4D}" type="presParOf" srcId="{73629F19-8F94-4BD6-90BF-4EB97BB12EEE}" destId="{F7D53B95-744F-43C1-97DC-3F6318C17CF7}" srcOrd="0" destOrd="0" presId="urn:microsoft.com/office/officeart/2005/8/layout/hierarchy2"/>
    <dgm:cxn modelId="{3E15201C-56DE-4F51-B17F-B9BB6C86C179}" type="presParOf" srcId="{05DE7864-8DDB-4F99-BF22-C716BB0BED6C}" destId="{8D930CD1-5072-4B74-8AAC-DEA425130002}" srcOrd="1" destOrd="0" presId="urn:microsoft.com/office/officeart/2005/8/layout/hierarchy2"/>
    <dgm:cxn modelId="{49C03773-E0CD-47D5-8036-FDB9E3A739A0}" type="presParOf" srcId="{8D930CD1-5072-4B74-8AAC-DEA425130002}" destId="{DCAE283F-295C-4724-8695-3A99B3D2CA9B}" srcOrd="0" destOrd="0" presId="urn:microsoft.com/office/officeart/2005/8/layout/hierarchy2"/>
    <dgm:cxn modelId="{0E4D1DD9-3592-4030-9004-92668CBE6D5D}" type="presParOf" srcId="{8D930CD1-5072-4B74-8AAC-DEA425130002}" destId="{983E6E59-63D0-41BE-A0C4-BCF4371AD29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FCB084-2BA1-4B17-A17D-3E889744A7AB}" type="doc">
      <dgm:prSet loTypeId="urn:microsoft.com/office/officeart/2005/8/layout/equation2" loCatId="process" qsTypeId="urn:microsoft.com/office/officeart/2005/8/quickstyle/simple1" qsCatId="simple" csTypeId="urn:microsoft.com/office/officeart/2005/8/colors/accent2_5" csCatId="accent2" phldr="1"/>
      <dgm:spPr/>
    </dgm:pt>
    <dgm:pt modelId="{A9F8B411-F348-4147-B05D-B4FAF5C0B2B3}">
      <dgm:prSet phldrT="[Текст]"/>
      <dgm:spPr/>
      <dgm:t>
        <a:bodyPr/>
        <a:lstStyle/>
        <a:p>
          <a:r>
            <a:rPr lang="ru-RU" dirty="0" smtClean="0"/>
            <a:t>600 000</a:t>
          </a:r>
          <a:endParaRPr lang="ru-RU" dirty="0"/>
        </a:p>
      </dgm:t>
    </dgm:pt>
    <dgm:pt modelId="{BEF7C448-7D4D-4772-A5EC-51BD93737663}" type="parTrans" cxnId="{71597B9A-DCC2-4CC2-BC54-22538033C2E0}">
      <dgm:prSet/>
      <dgm:spPr/>
      <dgm:t>
        <a:bodyPr/>
        <a:lstStyle/>
        <a:p>
          <a:endParaRPr lang="ru-RU"/>
        </a:p>
      </dgm:t>
    </dgm:pt>
    <dgm:pt modelId="{26170197-5284-42D5-A164-A214DB06F2F9}" type="sibTrans" cxnId="{71597B9A-DCC2-4CC2-BC54-22538033C2E0}">
      <dgm:prSet/>
      <dgm:spPr/>
      <dgm:t>
        <a:bodyPr/>
        <a:lstStyle/>
        <a:p>
          <a:endParaRPr lang="ru-RU"/>
        </a:p>
      </dgm:t>
    </dgm:pt>
    <dgm:pt modelId="{22928AD4-C0E1-40C1-9626-96BD0DC9DA87}">
      <dgm:prSet phldrT="[Текст]"/>
      <dgm:spPr/>
      <dgm:t>
        <a:bodyPr/>
        <a:lstStyle/>
        <a:p>
          <a:r>
            <a:rPr lang="ru-RU" dirty="0" smtClean="0"/>
            <a:t>133 696</a:t>
          </a:r>
          <a:endParaRPr lang="ru-RU" dirty="0"/>
        </a:p>
      </dgm:t>
    </dgm:pt>
    <dgm:pt modelId="{471AF942-A1B4-41F8-BBDD-280D8EA75DB9}" type="parTrans" cxnId="{5D677A73-D9F1-4B6A-AB73-820A68C2A741}">
      <dgm:prSet/>
      <dgm:spPr/>
      <dgm:t>
        <a:bodyPr/>
        <a:lstStyle/>
        <a:p>
          <a:endParaRPr lang="ru-RU"/>
        </a:p>
      </dgm:t>
    </dgm:pt>
    <dgm:pt modelId="{18F58DB9-7921-4A07-8ED3-50E5C1933272}" type="sibTrans" cxnId="{5D677A73-D9F1-4B6A-AB73-820A68C2A741}">
      <dgm:prSet/>
      <dgm:spPr/>
      <dgm:t>
        <a:bodyPr/>
        <a:lstStyle/>
        <a:p>
          <a:endParaRPr lang="ru-RU"/>
        </a:p>
      </dgm:t>
    </dgm:pt>
    <dgm:pt modelId="{44BD6B10-1EF8-4C52-B5F8-4C081A280F51}">
      <dgm:prSet phldrT="[Текст]"/>
      <dgm:spPr/>
      <dgm:t>
        <a:bodyPr/>
        <a:lstStyle/>
        <a:p>
          <a:r>
            <a:rPr lang="ru-RU" dirty="0" smtClean="0"/>
            <a:t>733 696</a:t>
          </a:r>
          <a:endParaRPr lang="ru-RU" dirty="0"/>
        </a:p>
      </dgm:t>
    </dgm:pt>
    <dgm:pt modelId="{427E8910-735F-49CB-AC70-3DCC904F0E91}" type="parTrans" cxnId="{68421CB2-ABEB-4BD2-9A67-C1E3A3D35E71}">
      <dgm:prSet/>
      <dgm:spPr/>
      <dgm:t>
        <a:bodyPr/>
        <a:lstStyle/>
        <a:p>
          <a:endParaRPr lang="ru-RU"/>
        </a:p>
      </dgm:t>
    </dgm:pt>
    <dgm:pt modelId="{38B64F40-535B-4E14-8D3A-1CD9326173B5}" type="sibTrans" cxnId="{68421CB2-ABEB-4BD2-9A67-C1E3A3D35E71}">
      <dgm:prSet/>
      <dgm:spPr/>
      <dgm:t>
        <a:bodyPr/>
        <a:lstStyle/>
        <a:p>
          <a:endParaRPr lang="ru-RU"/>
        </a:p>
      </dgm:t>
    </dgm:pt>
    <dgm:pt modelId="{D7B28B17-ED69-45A1-AB8C-D135877B7E54}" type="pres">
      <dgm:prSet presAssocID="{C0FCB084-2BA1-4B17-A17D-3E889744A7AB}" presName="Name0" presStyleCnt="0">
        <dgm:presLayoutVars>
          <dgm:dir/>
          <dgm:resizeHandles val="exact"/>
        </dgm:presLayoutVars>
      </dgm:prSet>
      <dgm:spPr/>
    </dgm:pt>
    <dgm:pt modelId="{750A7D98-AF28-4BAE-8710-C2274DC11A40}" type="pres">
      <dgm:prSet presAssocID="{C0FCB084-2BA1-4B17-A17D-3E889744A7AB}" presName="vNodes" presStyleCnt="0"/>
      <dgm:spPr/>
    </dgm:pt>
    <dgm:pt modelId="{A2A77B8A-4694-4154-BEC4-940DF38D17A9}" type="pres">
      <dgm:prSet presAssocID="{A9F8B411-F348-4147-B05D-B4FAF5C0B2B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E3D608-C518-47D8-B746-B90B96CF12AC}" type="pres">
      <dgm:prSet presAssocID="{26170197-5284-42D5-A164-A214DB06F2F9}" presName="spacerT" presStyleCnt="0"/>
      <dgm:spPr/>
    </dgm:pt>
    <dgm:pt modelId="{5887F254-105E-407E-944C-D071DAB1896F}" type="pres">
      <dgm:prSet presAssocID="{26170197-5284-42D5-A164-A214DB06F2F9}" presName="sibTrans" presStyleLbl="sibTrans2D1" presStyleIdx="0" presStyleCnt="2"/>
      <dgm:spPr/>
      <dgm:t>
        <a:bodyPr/>
        <a:lstStyle/>
        <a:p>
          <a:endParaRPr lang="ru-RU"/>
        </a:p>
      </dgm:t>
    </dgm:pt>
    <dgm:pt modelId="{D129DFA4-DCEC-457D-81C9-B0E919F95F1E}" type="pres">
      <dgm:prSet presAssocID="{26170197-5284-42D5-A164-A214DB06F2F9}" presName="spacerB" presStyleCnt="0"/>
      <dgm:spPr/>
    </dgm:pt>
    <dgm:pt modelId="{58045E8A-C5F5-494F-A1ED-6D1BC8739D50}" type="pres">
      <dgm:prSet presAssocID="{22928AD4-C0E1-40C1-9626-96BD0DC9DA8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D750D0-E482-4E98-8286-5BC9F4D0D3F8}" type="pres">
      <dgm:prSet presAssocID="{C0FCB084-2BA1-4B17-A17D-3E889744A7AB}" presName="sibTransLast" presStyleLbl="sibTrans2D1" presStyleIdx="1" presStyleCnt="2"/>
      <dgm:spPr/>
      <dgm:t>
        <a:bodyPr/>
        <a:lstStyle/>
        <a:p>
          <a:endParaRPr lang="ru-RU"/>
        </a:p>
      </dgm:t>
    </dgm:pt>
    <dgm:pt modelId="{7EDB60DE-E84F-430F-9BF0-2DC9A8585DBB}" type="pres">
      <dgm:prSet presAssocID="{C0FCB084-2BA1-4B17-A17D-3E889744A7AB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7E3F93E1-484E-44C5-B39A-143A4F8C7AD4}" type="pres">
      <dgm:prSet presAssocID="{C0FCB084-2BA1-4B17-A17D-3E889744A7AB}" presName="las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1597B9A-DCC2-4CC2-BC54-22538033C2E0}" srcId="{C0FCB084-2BA1-4B17-A17D-3E889744A7AB}" destId="{A9F8B411-F348-4147-B05D-B4FAF5C0B2B3}" srcOrd="0" destOrd="0" parTransId="{BEF7C448-7D4D-4772-A5EC-51BD93737663}" sibTransId="{26170197-5284-42D5-A164-A214DB06F2F9}"/>
    <dgm:cxn modelId="{86A29803-7F2D-4740-9825-8FCA67B9DE6B}" type="presOf" srcId="{18F58DB9-7921-4A07-8ED3-50E5C1933272}" destId="{7EDB60DE-E84F-430F-9BF0-2DC9A8585DBB}" srcOrd="1" destOrd="0" presId="urn:microsoft.com/office/officeart/2005/8/layout/equation2"/>
    <dgm:cxn modelId="{67BE4F65-C998-456F-9F69-893FB597559F}" type="presOf" srcId="{22928AD4-C0E1-40C1-9626-96BD0DC9DA87}" destId="{58045E8A-C5F5-494F-A1ED-6D1BC8739D50}" srcOrd="0" destOrd="0" presId="urn:microsoft.com/office/officeart/2005/8/layout/equation2"/>
    <dgm:cxn modelId="{5D677A73-D9F1-4B6A-AB73-820A68C2A741}" srcId="{C0FCB084-2BA1-4B17-A17D-3E889744A7AB}" destId="{22928AD4-C0E1-40C1-9626-96BD0DC9DA87}" srcOrd="1" destOrd="0" parTransId="{471AF942-A1B4-41F8-BBDD-280D8EA75DB9}" sibTransId="{18F58DB9-7921-4A07-8ED3-50E5C1933272}"/>
    <dgm:cxn modelId="{68B35E42-2043-426B-AB67-C8733FB9AF29}" type="presOf" srcId="{18F58DB9-7921-4A07-8ED3-50E5C1933272}" destId="{53D750D0-E482-4E98-8286-5BC9F4D0D3F8}" srcOrd="0" destOrd="0" presId="urn:microsoft.com/office/officeart/2005/8/layout/equation2"/>
    <dgm:cxn modelId="{54BEBCB6-D059-45B3-BC8A-4EBE18BEBF75}" type="presOf" srcId="{26170197-5284-42D5-A164-A214DB06F2F9}" destId="{5887F254-105E-407E-944C-D071DAB1896F}" srcOrd="0" destOrd="0" presId="urn:microsoft.com/office/officeart/2005/8/layout/equation2"/>
    <dgm:cxn modelId="{D13C48E0-570B-4E9B-AD94-5D11E7739A89}" type="presOf" srcId="{A9F8B411-F348-4147-B05D-B4FAF5C0B2B3}" destId="{A2A77B8A-4694-4154-BEC4-940DF38D17A9}" srcOrd="0" destOrd="0" presId="urn:microsoft.com/office/officeart/2005/8/layout/equation2"/>
    <dgm:cxn modelId="{ED32B494-2958-4BE2-9A87-EAE13E7F7B89}" type="presOf" srcId="{44BD6B10-1EF8-4C52-B5F8-4C081A280F51}" destId="{7E3F93E1-484E-44C5-B39A-143A4F8C7AD4}" srcOrd="0" destOrd="0" presId="urn:microsoft.com/office/officeart/2005/8/layout/equation2"/>
    <dgm:cxn modelId="{68421CB2-ABEB-4BD2-9A67-C1E3A3D35E71}" srcId="{C0FCB084-2BA1-4B17-A17D-3E889744A7AB}" destId="{44BD6B10-1EF8-4C52-B5F8-4C081A280F51}" srcOrd="2" destOrd="0" parTransId="{427E8910-735F-49CB-AC70-3DCC904F0E91}" sibTransId="{38B64F40-535B-4E14-8D3A-1CD9326173B5}"/>
    <dgm:cxn modelId="{23E61124-C394-4ACB-BE1C-3F401854460A}" type="presOf" srcId="{C0FCB084-2BA1-4B17-A17D-3E889744A7AB}" destId="{D7B28B17-ED69-45A1-AB8C-D135877B7E54}" srcOrd="0" destOrd="0" presId="urn:microsoft.com/office/officeart/2005/8/layout/equation2"/>
    <dgm:cxn modelId="{C11778A5-515D-4165-BC63-C892B410E556}" type="presParOf" srcId="{D7B28B17-ED69-45A1-AB8C-D135877B7E54}" destId="{750A7D98-AF28-4BAE-8710-C2274DC11A40}" srcOrd="0" destOrd="0" presId="urn:microsoft.com/office/officeart/2005/8/layout/equation2"/>
    <dgm:cxn modelId="{DD928BF5-4ED8-4E0C-A89E-57D941A37AC2}" type="presParOf" srcId="{750A7D98-AF28-4BAE-8710-C2274DC11A40}" destId="{A2A77B8A-4694-4154-BEC4-940DF38D17A9}" srcOrd="0" destOrd="0" presId="urn:microsoft.com/office/officeart/2005/8/layout/equation2"/>
    <dgm:cxn modelId="{7F90CA6D-57D7-4720-B6CB-79090384AB0D}" type="presParOf" srcId="{750A7D98-AF28-4BAE-8710-C2274DC11A40}" destId="{6DE3D608-C518-47D8-B746-B90B96CF12AC}" srcOrd="1" destOrd="0" presId="urn:microsoft.com/office/officeart/2005/8/layout/equation2"/>
    <dgm:cxn modelId="{E0E06F1C-63A1-4189-9630-AE1377A8B1DE}" type="presParOf" srcId="{750A7D98-AF28-4BAE-8710-C2274DC11A40}" destId="{5887F254-105E-407E-944C-D071DAB1896F}" srcOrd="2" destOrd="0" presId="urn:microsoft.com/office/officeart/2005/8/layout/equation2"/>
    <dgm:cxn modelId="{CBDB7582-BA0B-4B82-BAB5-2C0EEE0A70E3}" type="presParOf" srcId="{750A7D98-AF28-4BAE-8710-C2274DC11A40}" destId="{D129DFA4-DCEC-457D-81C9-B0E919F95F1E}" srcOrd="3" destOrd="0" presId="urn:microsoft.com/office/officeart/2005/8/layout/equation2"/>
    <dgm:cxn modelId="{447C136E-F985-4857-9E26-E36AC944672C}" type="presParOf" srcId="{750A7D98-AF28-4BAE-8710-C2274DC11A40}" destId="{58045E8A-C5F5-494F-A1ED-6D1BC8739D50}" srcOrd="4" destOrd="0" presId="urn:microsoft.com/office/officeart/2005/8/layout/equation2"/>
    <dgm:cxn modelId="{EF1CBD41-5F56-4B72-80F9-3E76A5D6C331}" type="presParOf" srcId="{D7B28B17-ED69-45A1-AB8C-D135877B7E54}" destId="{53D750D0-E482-4E98-8286-5BC9F4D0D3F8}" srcOrd="1" destOrd="0" presId="urn:microsoft.com/office/officeart/2005/8/layout/equation2"/>
    <dgm:cxn modelId="{379258EE-912A-4F01-82EF-CF974C47704D}" type="presParOf" srcId="{53D750D0-E482-4E98-8286-5BC9F4D0D3F8}" destId="{7EDB60DE-E84F-430F-9BF0-2DC9A8585DBB}" srcOrd="0" destOrd="0" presId="urn:microsoft.com/office/officeart/2005/8/layout/equation2"/>
    <dgm:cxn modelId="{AE703D5B-A854-4D7D-AA67-008F23F354AD}" type="presParOf" srcId="{D7B28B17-ED69-45A1-AB8C-D135877B7E54}" destId="{7E3F93E1-484E-44C5-B39A-143A4F8C7AD4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C6694A-B332-4A1C-B5D2-87BD23610249}">
      <dsp:nvSpPr>
        <dsp:cNvPr id="0" name=""/>
        <dsp:cNvSpPr/>
      </dsp:nvSpPr>
      <dsp:spPr>
        <a:xfrm>
          <a:off x="3322" y="2168329"/>
          <a:ext cx="2735131" cy="136756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1 год держим средства на вкладе</a:t>
          </a:r>
          <a:endParaRPr lang="ru-RU" sz="2000" kern="1200" dirty="0"/>
        </a:p>
      </dsp:txBody>
      <dsp:txXfrm>
        <a:off x="43377" y="2208384"/>
        <a:ext cx="2655021" cy="1287455"/>
      </dsp:txXfrm>
    </dsp:sp>
    <dsp:sp modelId="{E59DEE52-5C4B-485F-8BB3-160B66E71078}">
      <dsp:nvSpPr>
        <dsp:cNvPr id="0" name=""/>
        <dsp:cNvSpPr/>
      </dsp:nvSpPr>
      <dsp:spPr>
        <a:xfrm rot="19457599">
          <a:off x="2611815" y="2437360"/>
          <a:ext cx="1347329" cy="43154"/>
        </a:xfrm>
        <a:custGeom>
          <a:avLst/>
          <a:gdLst/>
          <a:ahLst/>
          <a:cxnLst/>
          <a:rect l="0" t="0" r="0" b="0"/>
          <a:pathLst>
            <a:path>
              <a:moveTo>
                <a:pt x="0" y="21577"/>
              </a:moveTo>
              <a:lnTo>
                <a:pt x="1347329" y="21577"/>
              </a:lnTo>
            </a:path>
          </a:pathLst>
        </a:custGeom>
        <a:noFill/>
        <a:ln w="15875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251797" y="2425254"/>
        <a:ext cx="67366" cy="67366"/>
      </dsp:txXfrm>
    </dsp:sp>
    <dsp:sp modelId="{4C8B23CB-4758-4CD3-9809-24BA6A6CB0A2}">
      <dsp:nvSpPr>
        <dsp:cNvPr id="0" name=""/>
        <dsp:cNvSpPr/>
      </dsp:nvSpPr>
      <dsp:spPr>
        <a:xfrm>
          <a:off x="3832506" y="1381979"/>
          <a:ext cx="2735131" cy="136756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Открываем 2 ИИС и покупаем облигации</a:t>
          </a:r>
          <a:endParaRPr lang="ru-RU" sz="2000" kern="1200" dirty="0"/>
        </a:p>
      </dsp:txBody>
      <dsp:txXfrm>
        <a:off x="3872561" y="1422034"/>
        <a:ext cx="2655021" cy="1287455"/>
      </dsp:txXfrm>
    </dsp:sp>
    <dsp:sp modelId="{51079022-5394-4B06-BC3D-B893F5FF600D}">
      <dsp:nvSpPr>
        <dsp:cNvPr id="0" name=""/>
        <dsp:cNvSpPr/>
      </dsp:nvSpPr>
      <dsp:spPr>
        <a:xfrm>
          <a:off x="6567638" y="2044185"/>
          <a:ext cx="1094052" cy="43154"/>
        </a:xfrm>
        <a:custGeom>
          <a:avLst/>
          <a:gdLst/>
          <a:ahLst/>
          <a:cxnLst/>
          <a:rect l="0" t="0" r="0" b="0"/>
          <a:pathLst>
            <a:path>
              <a:moveTo>
                <a:pt x="0" y="21577"/>
              </a:moveTo>
              <a:lnTo>
                <a:pt x="1094052" y="21577"/>
              </a:lnTo>
            </a:path>
          </a:pathLst>
        </a:custGeom>
        <a:noFill/>
        <a:ln w="1587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7087313" y="2038410"/>
        <a:ext cx="54702" cy="54702"/>
      </dsp:txXfrm>
    </dsp:sp>
    <dsp:sp modelId="{660990DB-5BE4-44A0-9FEE-715EFB631545}">
      <dsp:nvSpPr>
        <dsp:cNvPr id="0" name=""/>
        <dsp:cNvSpPr/>
      </dsp:nvSpPr>
      <dsp:spPr>
        <a:xfrm>
          <a:off x="7661690" y="1381979"/>
          <a:ext cx="2735131" cy="136756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Два раза докупаем одинаковое количество облигаций</a:t>
          </a:r>
          <a:endParaRPr lang="ru-RU" sz="2000" kern="1200" dirty="0"/>
        </a:p>
      </dsp:txBody>
      <dsp:txXfrm>
        <a:off x="7701745" y="1422034"/>
        <a:ext cx="2655021" cy="1287455"/>
      </dsp:txXfrm>
    </dsp:sp>
    <dsp:sp modelId="{3F9CE77A-A7EA-42F7-81E9-33BCEA848594}">
      <dsp:nvSpPr>
        <dsp:cNvPr id="0" name=""/>
        <dsp:cNvSpPr/>
      </dsp:nvSpPr>
      <dsp:spPr>
        <a:xfrm rot="2142401">
          <a:off x="2611815" y="3223710"/>
          <a:ext cx="1347329" cy="43154"/>
        </a:xfrm>
        <a:custGeom>
          <a:avLst/>
          <a:gdLst/>
          <a:ahLst/>
          <a:cxnLst/>
          <a:rect l="0" t="0" r="0" b="0"/>
          <a:pathLst>
            <a:path>
              <a:moveTo>
                <a:pt x="0" y="21577"/>
              </a:moveTo>
              <a:lnTo>
                <a:pt x="1347329" y="21577"/>
              </a:lnTo>
            </a:path>
          </a:pathLst>
        </a:custGeom>
        <a:noFill/>
        <a:ln w="15875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251797" y="3211604"/>
        <a:ext cx="67366" cy="67366"/>
      </dsp:txXfrm>
    </dsp:sp>
    <dsp:sp modelId="{736059B8-D29C-4EAE-895F-841F209555B2}">
      <dsp:nvSpPr>
        <dsp:cNvPr id="0" name=""/>
        <dsp:cNvSpPr/>
      </dsp:nvSpPr>
      <dsp:spPr>
        <a:xfrm>
          <a:off x="3832506" y="2954679"/>
          <a:ext cx="2735131" cy="136756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Открытие нового вклада и дальнейшая пролонгация</a:t>
          </a:r>
        </a:p>
      </dsp:txBody>
      <dsp:txXfrm>
        <a:off x="3872561" y="2994734"/>
        <a:ext cx="2655021" cy="1287455"/>
      </dsp:txXfrm>
    </dsp:sp>
    <dsp:sp modelId="{73629F19-8F94-4BD6-90BF-4EB97BB12EEE}">
      <dsp:nvSpPr>
        <dsp:cNvPr id="0" name=""/>
        <dsp:cNvSpPr/>
      </dsp:nvSpPr>
      <dsp:spPr>
        <a:xfrm>
          <a:off x="6567638" y="3616885"/>
          <a:ext cx="1094052" cy="43154"/>
        </a:xfrm>
        <a:custGeom>
          <a:avLst/>
          <a:gdLst/>
          <a:ahLst/>
          <a:cxnLst/>
          <a:rect l="0" t="0" r="0" b="0"/>
          <a:pathLst>
            <a:path>
              <a:moveTo>
                <a:pt x="0" y="21577"/>
              </a:moveTo>
              <a:lnTo>
                <a:pt x="1094052" y="21577"/>
              </a:lnTo>
            </a:path>
          </a:pathLst>
        </a:custGeom>
        <a:noFill/>
        <a:ln w="1587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7087313" y="3611111"/>
        <a:ext cx="54702" cy="54702"/>
      </dsp:txXfrm>
    </dsp:sp>
    <dsp:sp modelId="{DCAE283F-295C-4724-8695-3A99B3D2CA9B}">
      <dsp:nvSpPr>
        <dsp:cNvPr id="0" name=""/>
        <dsp:cNvSpPr/>
      </dsp:nvSpPr>
      <dsp:spPr>
        <a:xfrm>
          <a:off x="7661690" y="2954679"/>
          <a:ext cx="2735131" cy="136756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Средства для дополнительной покупки облигаций</a:t>
          </a:r>
          <a:endParaRPr lang="ru-RU" sz="2000" kern="1200" dirty="0"/>
        </a:p>
      </dsp:txBody>
      <dsp:txXfrm>
        <a:off x="7701745" y="2994734"/>
        <a:ext cx="2655021" cy="12874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A77B8A-4694-4154-BEC4-940DF38D17A9}">
      <dsp:nvSpPr>
        <dsp:cNvPr id="0" name=""/>
        <dsp:cNvSpPr/>
      </dsp:nvSpPr>
      <dsp:spPr>
        <a:xfrm>
          <a:off x="434628" y="2015"/>
          <a:ext cx="1446290" cy="1446290"/>
        </a:xfrm>
        <a:prstGeom prst="ellipse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600 000</a:t>
          </a:r>
          <a:endParaRPr lang="ru-RU" sz="3300" kern="1200" dirty="0"/>
        </a:p>
      </dsp:txBody>
      <dsp:txXfrm>
        <a:off x="646432" y="213819"/>
        <a:ext cx="1022682" cy="1022682"/>
      </dsp:txXfrm>
    </dsp:sp>
    <dsp:sp modelId="{5887F254-105E-407E-944C-D071DAB1896F}">
      <dsp:nvSpPr>
        <dsp:cNvPr id="0" name=""/>
        <dsp:cNvSpPr/>
      </dsp:nvSpPr>
      <dsp:spPr>
        <a:xfrm>
          <a:off x="738349" y="1565744"/>
          <a:ext cx="838848" cy="838848"/>
        </a:xfrm>
        <a:prstGeom prst="mathPlus">
          <a:avLst/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>
        <a:off x="849538" y="1886519"/>
        <a:ext cx="616470" cy="197298"/>
      </dsp:txXfrm>
    </dsp:sp>
    <dsp:sp modelId="{58045E8A-C5F5-494F-A1ED-6D1BC8739D50}">
      <dsp:nvSpPr>
        <dsp:cNvPr id="0" name=""/>
        <dsp:cNvSpPr/>
      </dsp:nvSpPr>
      <dsp:spPr>
        <a:xfrm>
          <a:off x="434628" y="2522031"/>
          <a:ext cx="1446290" cy="1446290"/>
        </a:xfrm>
        <a:prstGeom prst="ellipse">
          <a:avLst/>
        </a:prstGeom>
        <a:solidFill>
          <a:schemeClr val="accent2">
            <a:alpha val="90000"/>
            <a:hueOff val="0"/>
            <a:satOff val="0"/>
            <a:lumOff val="0"/>
            <a:alphaOff val="-2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133 696</a:t>
          </a:r>
          <a:endParaRPr lang="ru-RU" sz="3300" kern="1200" dirty="0"/>
        </a:p>
      </dsp:txBody>
      <dsp:txXfrm>
        <a:off x="646432" y="2733835"/>
        <a:ext cx="1022682" cy="1022682"/>
      </dsp:txXfrm>
    </dsp:sp>
    <dsp:sp modelId="{53D750D0-E482-4E98-8286-5BC9F4D0D3F8}">
      <dsp:nvSpPr>
        <dsp:cNvPr id="0" name=""/>
        <dsp:cNvSpPr/>
      </dsp:nvSpPr>
      <dsp:spPr>
        <a:xfrm>
          <a:off x="2097862" y="1716158"/>
          <a:ext cx="459920" cy="5380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451579"/>
            <a:satOff val="-2300"/>
            <a:lumOff val="3278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>
        <a:off x="2097862" y="1823762"/>
        <a:ext cx="321944" cy="322811"/>
      </dsp:txXfrm>
    </dsp:sp>
    <dsp:sp modelId="{7E3F93E1-484E-44C5-B39A-143A4F8C7AD4}">
      <dsp:nvSpPr>
        <dsp:cNvPr id="0" name=""/>
        <dsp:cNvSpPr/>
      </dsp:nvSpPr>
      <dsp:spPr>
        <a:xfrm>
          <a:off x="2748692" y="538878"/>
          <a:ext cx="2892580" cy="2892580"/>
        </a:xfrm>
        <a:prstGeom prst="ellipse">
          <a:avLst/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733 696</a:t>
          </a:r>
          <a:endParaRPr lang="ru-RU" sz="6500" kern="1200" dirty="0"/>
        </a:p>
      </dsp:txBody>
      <dsp:txXfrm>
        <a:off x="3172301" y="962487"/>
        <a:ext cx="2045362" cy="20453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761EF-DE73-4D03-AD6B-54A95E7B284B}" type="datetimeFigureOut">
              <a:rPr lang="ru-RU" smtClean="0"/>
              <a:t>16.10.2018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C5E396B-7028-472D-BD80-5BD0F0253E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987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761EF-DE73-4D03-AD6B-54A95E7B284B}" type="datetimeFigureOut">
              <a:rPr lang="ru-RU" smtClean="0"/>
              <a:t>16.10.2018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C5E396B-7028-472D-BD80-5BD0F0253E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0294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761EF-DE73-4D03-AD6B-54A95E7B284B}" type="datetimeFigureOut">
              <a:rPr lang="ru-RU" smtClean="0"/>
              <a:t>16.10.2018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C5E396B-7028-472D-BD80-5BD0F0253E4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078302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761EF-DE73-4D03-AD6B-54A95E7B284B}" type="datetimeFigureOut">
              <a:rPr lang="ru-RU" smtClean="0"/>
              <a:t>16.10.2018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C5E396B-7028-472D-BD80-5BD0F0253E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84855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761EF-DE73-4D03-AD6B-54A95E7B284B}" type="datetimeFigureOut">
              <a:rPr lang="ru-RU" smtClean="0"/>
              <a:t>16.10.2018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C5E396B-7028-472D-BD80-5BD0F0253E4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605928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761EF-DE73-4D03-AD6B-54A95E7B284B}" type="datetimeFigureOut">
              <a:rPr lang="ru-RU" smtClean="0"/>
              <a:t>16.10.2018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C5E396B-7028-472D-BD80-5BD0F0253E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1016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761EF-DE73-4D03-AD6B-54A95E7B284B}" type="datetimeFigureOut">
              <a:rPr lang="ru-RU" smtClean="0"/>
              <a:t>16.10.2018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E396B-7028-472D-BD80-5BD0F0253E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8699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761EF-DE73-4D03-AD6B-54A95E7B284B}" type="datetimeFigureOut">
              <a:rPr lang="ru-RU" smtClean="0"/>
              <a:t>16.10.2018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E396B-7028-472D-BD80-5BD0F0253E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409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761EF-DE73-4D03-AD6B-54A95E7B284B}" type="datetimeFigureOut">
              <a:rPr lang="ru-RU" smtClean="0"/>
              <a:t>16.10.2018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E396B-7028-472D-BD80-5BD0F0253E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050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761EF-DE73-4D03-AD6B-54A95E7B284B}" type="datetimeFigureOut">
              <a:rPr lang="ru-RU" smtClean="0"/>
              <a:t>16.10.2018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C5E396B-7028-472D-BD80-5BD0F0253E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917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761EF-DE73-4D03-AD6B-54A95E7B284B}" type="datetimeFigureOut">
              <a:rPr lang="ru-RU" smtClean="0"/>
              <a:t>16.10.2018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C5E396B-7028-472D-BD80-5BD0F0253E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4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761EF-DE73-4D03-AD6B-54A95E7B284B}" type="datetimeFigureOut">
              <a:rPr lang="ru-RU" smtClean="0"/>
              <a:t>16.10.2018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C5E396B-7028-472D-BD80-5BD0F0253E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320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761EF-DE73-4D03-AD6B-54A95E7B284B}" type="datetimeFigureOut">
              <a:rPr lang="ru-RU" smtClean="0"/>
              <a:t>16.10.2018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E396B-7028-472D-BD80-5BD0F0253E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95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761EF-DE73-4D03-AD6B-54A95E7B284B}" type="datetimeFigureOut">
              <a:rPr lang="ru-RU" smtClean="0"/>
              <a:t>16.10.2018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E396B-7028-472D-BD80-5BD0F0253E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9377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761EF-DE73-4D03-AD6B-54A95E7B284B}" type="datetimeFigureOut">
              <a:rPr lang="ru-RU" smtClean="0"/>
              <a:t>16.10.2018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E396B-7028-472D-BD80-5BD0F0253E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644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761EF-DE73-4D03-AD6B-54A95E7B284B}" type="datetimeFigureOut">
              <a:rPr lang="ru-RU" smtClean="0"/>
              <a:t>16.10.2018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C5E396B-7028-472D-BD80-5BD0F0253E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93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2761EF-DE73-4D03-AD6B-54A95E7B284B}" type="datetimeFigureOut">
              <a:rPr lang="ru-RU" smtClean="0"/>
              <a:t>16.10.2018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C5E396B-7028-472D-BD80-5BD0F0253E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7165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  <p:sldLayoutId id="2147483770" r:id="rId13"/>
    <p:sldLayoutId id="2147483771" r:id="rId14"/>
    <p:sldLayoutId id="2147483772" r:id="rId15"/>
    <p:sldLayoutId id="214748377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4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oleObject" Target="../embeddings/oleObject1.bin"/><Relationship Id="rId7" Type="http://schemas.openxmlformats.org/officeDocument/2006/relationships/diagramQuickStyle" Target="../diagrams/quickStyl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2.emf"/><Relationship Id="rId9" Type="http://schemas.microsoft.com/office/2007/relationships/diagramDrawing" Target="../diagrams/drawin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639506-969A-45C2-B2F2-EB88637A8F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89213" y="1473591"/>
            <a:ext cx="8915399" cy="2262781"/>
          </a:xfrm>
        </p:spPr>
        <p:txBody>
          <a:bodyPr/>
          <a:lstStyle/>
          <a:p>
            <a:r>
              <a:rPr lang="ru-RU" dirty="0"/>
              <a:t>Квартирный вопрос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5FCEB56-5E33-48E3-BDE1-BF610BFDEDB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algn="r"/>
            <a:r>
              <a:rPr lang="ru-RU" dirty="0"/>
              <a:t>Новикова Дарья</a:t>
            </a:r>
          </a:p>
          <a:p>
            <a:pPr algn="r"/>
            <a:r>
              <a:rPr lang="ru-RU" dirty="0"/>
              <a:t>Минеев Егор</a:t>
            </a:r>
          </a:p>
          <a:p>
            <a:pPr algn="r"/>
            <a:r>
              <a:rPr lang="ru-RU" dirty="0"/>
              <a:t>Польшина Татьяна</a:t>
            </a:r>
          </a:p>
          <a:p>
            <a:pPr algn="r"/>
            <a:r>
              <a:rPr lang="ru-RU" dirty="0" err="1"/>
              <a:t>Беларев</a:t>
            </a:r>
            <a:r>
              <a:rPr lang="ru-RU" dirty="0"/>
              <a:t> Иван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82CDBE4-3D4C-431F-91C4-00CFB0FD8D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1504" y="182880"/>
            <a:ext cx="3361007" cy="1072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210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8124" y="148398"/>
            <a:ext cx="8911687" cy="1280890"/>
          </a:xfrm>
        </p:spPr>
        <p:txBody>
          <a:bodyPr/>
          <a:lstStyle/>
          <a:p>
            <a:r>
              <a:rPr lang="ru-RU" dirty="0" smtClean="0"/>
              <a:t>2022 год. Результаты по ИИС </a:t>
            </a:r>
            <a:endParaRPr lang="ru-RU" dirty="0"/>
          </a:p>
        </p:txBody>
      </p:sp>
      <p:cxnSp>
        <p:nvCxnSpPr>
          <p:cNvPr id="30" name="Прямая со стрелкой 29"/>
          <p:cNvCxnSpPr/>
          <p:nvPr/>
        </p:nvCxnSpPr>
        <p:spPr>
          <a:xfrm flipV="1">
            <a:off x="8574902" y="2193429"/>
            <a:ext cx="838813" cy="11156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9592092" y="1998960"/>
            <a:ext cx="2263140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Комиссия брокеру 0,035%</a:t>
            </a:r>
            <a:endParaRPr lang="ru-RU" dirty="0"/>
          </a:p>
        </p:txBody>
      </p:sp>
      <p:cxnSp>
        <p:nvCxnSpPr>
          <p:cNvPr id="36" name="Прямая со стрелкой 35"/>
          <p:cNvCxnSpPr/>
          <p:nvPr/>
        </p:nvCxnSpPr>
        <p:spPr>
          <a:xfrm flipV="1">
            <a:off x="8599170" y="3723782"/>
            <a:ext cx="705697" cy="4467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9413715" y="3112140"/>
            <a:ext cx="2263140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Возврат номинала по облигациям </a:t>
            </a:r>
            <a:endParaRPr lang="ru-RU" dirty="0"/>
          </a:p>
        </p:txBody>
      </p:sp>
      <p:cxnSp>
        <p:nvCxnSpPr>
          <p:cNvPr id="39" name="Прямая со стрелкой 38"/>
          <p:cNvCxnSpPr/>
          <p:nvPr/>
        </p:nvCxnSpPr>
        <p:spPr>
          <a:xfrm>
            <a:off x="5523045" y="4035470"/>
            <a:ext cx="697215" cy="6274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430624" y="4757609"/>
            <a:ext cx="190500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Возврат НДФЛ</a:t>
            </a:r>
            <a:endParaRPr lang="ru-RU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2607691"/>
              </p:ext>
            </p:extLst>
          </p:nvPr>
        </p:nvGraphicFramePr>
        <p:xfrm>
          <a:off x="2636501" y="2503124"/>
          <a:ext cx="5962669" cy="17794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8" name="Лист" r:id="rId3" imgW="4671095" imgH="1394342" progId="Excel.Sheet.12">
                  <p:embed/>
                </p:oleObj>
              </mc:Choice>
              <mc:Fallback>
                <p:oleObj name="Лист" r:id="rId3" imgW="4671095" imgH="1394342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636501" y="2503124"/>
                        <a:ext cx="5962669" cy="17794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24075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92925" y="1832674"/>
            <a:ext cx="8656966" cy="3777622"/>
          </a:xfrm>
        </p:spPr>
        <p:txBody>
          <a:bodyPr/>
          <a:lstStyle/>
          <a:p>
            <a:r>
              <a:rPr lang="ru-RU" sz="2400" dirty="0" smtClean="0"/>
              <a:t>С одного ИИС = </a:t>
            </a:r>
            <a:r>
              <a:rPr lang="ru-RU" sz="2400" dirty="0"/>
              <a:t> </a:t>
            </a:r>
            <a:r>
              <a:rPr lang="ru-RU" sz="2400" dirty="0">
                <a:solidFill>
                  <a:srgbClr val="FF0000"/>
                </a:solidFill>
              </a:rPr>
              <a:t>3 359 619,50 ₽ </a:t>
            </a:r>
            <a:endParaRPr lang="ru-RU" sz="2400" dirty="0" smtClean="0">
              <a:solidFill>
                <a:srgbClr val="FF0000"/>
              </a:solidFill>
            </a:endParaRPr>
          </a:p>
          <a:p>
            <a:r>
              <a:rPr lang="ru-RU" sz="2400" dirty="0" smtClean="0"/>
              <a:t>С учетом комиссии брокеру по 2-м ИИС получаем </a:t>
            </a:r>
            <a:r>
              <a:rPr lang="ru-RU" sz="2400" dirty="0"/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6 </a:t>
            </a:r>
            <a:r>
              <a:rPr lang="ru-RU" sz="2400" dirty="0">
                <a:solidFill>
                  <a:srgbClr val="FF0000"/>
                </a:solidFill>
              </a:rPr>
              <a:t>717 468,11 </a:t>
            </a:r>
            <a:r>
              <a:rPr lang="ru-RU" sz="2400" dirty="0" smtClean="0">
                <a:solidFill>
                  <a:srgbClr val="FF0000"/>
                </a:solidFill>
              </a:rPr>
              <a:t>₽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  Доход от вклада </a:t>
            </a:r>
            <a:r>
              <a:rPr lang="ru-RU" sz="2400" dirty="0" smtClean="0">
                <a:solidFill>
                  <a:srgbClr val="FF0000"/>
                </a:solidFill>
              </a:rPr>
              <a:t>2 285 768 ₽</a:t>
            </a:r>
            <a:endParaRPr lang="ru-RU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93672" y="3870036"/>
            <a:ext cx="3565237" cy="145010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400" dirty="0">
                <a:solidFill>
                  <a:schemeClr val="tx1"/>
                </a:solidFill>
              </a:rPr>
              <a:t> 9 000 836,11 ₽ </a:t>
            </a:r>
            <a:endParaRPr lang="ru-RU" sz="3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235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3536712"/>
            <a:ext cx="6066658" cy="298827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263224" y="626097"/>
            <a:ext cx="5928776" cy="28194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505862"/>
            <a:ext cx="6305217" cy="303085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6267" y="3654960"/>
            <a:ext cx="620269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253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14B228-12C9-4AE2-B14E-07C051765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Квартирный </a:t>
            </a:r>
            <a:r>
              <a:rPr lang="ru-RU" dirty="0" smtClean="0"/>
              <a:t>вопрос: план действий</a:t>
            </a:r>
            <a:endParaRPr lang="ru-RU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729797450"/>
              </p:ext>
            </p:extLst>
          </p:nvPr>
        </p:nvGraphicFramePr>
        <p:xfrm>
          <a:off x="1514763" y="1153775"/>
          <a:ext cx="10400145" cy="5704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51521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шаг – средства для вклада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709284" y="1578299"/>
            <a:ext cx="8915400" cy="377762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200" dirty="0" smtClean="0"/>
              <a:t>На вклад помещаем 600 000 руб. + 60% от доходов каждого члена семьи + доход от сдачи в аренду</a:t>
            </a:r>
          </a:p>
          <a:p>
            <a:pPr marL="0" indent="0">
              <a:buNone/>
            </a:pPr>
            <a:endParaRPr lang="ru-RU" sz="2200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5730232"/>
              </p:ext>
            </p:extLst>
          </p:nvPr>
        </p:nvGraphicFramePr>
        <p:xfrm>
          <a:off x="2790248" y="2532929"/>
          <a:ext cx="2582863" cy="3970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Лист" r:id="rId3" imgW="2583286" imgH="3969823" progId="Excel.Sheet.12">
                  <p:embed/>
                </p:oleObj>
              </mc:Choice>
              <mc:Fallback>
                <p:oleObj name="Лист" r:id="rId3" imgW="2583286" imgH="3969823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90248" y="2532929"/>
                        <a:ext cx="2582863" cy="39703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462780973"/>
              </p:ext>
            </p:extLst>
          </p:nvPr>
        </p:nvGraphicFramePr>
        <p:xfrm>
          <a:off x="5922135" y="2532929"/>
          <a:ext cx="6075902" cy="39703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96877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0489" y="148343"/>
            <a:ext cx="8911687" cy="1280890"/>
          </a:xfrm>
        </p:spPr>
        <p:txBody>
          <a:bodyPr/>
          <a:lstStyle/>
          <a:p>
            <a:r>
              <a:rPr lang="ru-RU" dirty="0" smtClean="0"/>
              <a:t>Выбираем вклад</a:t>
            </a:r>
            <a:endParaRPr lang="ru-RU" dirty="0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1407" y="935645"/>
            <a:ext cx="10229850" cy="142614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65" y="2584133"/>
            <a:ext cx="5519240" cy="301656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2782" y="2727008"/>
            <a:ext cx="5919916" cy="2606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30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0489" y="148343"/>
            <a:ext cx="8911687" cy="1280890"/>
          </a:xfrm>
        </p:spPr>
        <p:txBody>
          <a:bodyPr/>
          <a:lstStyle/>
          <a:p>
            <a:r>
              <a:rPr lang="ru-RU" dirty="0" smtClean="0"/>
              <a:t>Выбираем облигацию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380489" y="5965448"/>
            <a:ext cx="1002394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 smtClean="0"/>
              <a:t>ИИС «Ай </a:t>
            </a:r>
            <a:r>
              <a:rPr lang="ru-RU" sz="2600" dirty="0" err="1" smtClean="0"/>
              <a:t>Ти</a:t>
            </a:r>
            <a:r>
              <a:rPr lang="ru-RU" sz="2600" dirty="0" smtClean="0"/>
              <a:t> Инвест – Фондовый». Комиссия брокеру 0,035% за сделку</a:t>
            </a:r>
            <a:endParaRPr lang="ru-RU" sz="2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0489" y="788788"/>
            <a:ext cx="8215408" cy="5172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71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8124" y="148398"/>
            <a:ext cx="8911687" cy="1280890"/>
          </a:xfrm>
        </p:spPr>
        <p:txBody>
          <a:bodyPr/>
          <a:lstStyle/>
          <a:p>
            <a:r>
              <a:rPr lang="ru-RU" dirty="0" smtClean="0"/>
              <a:t>Спустя год</a:t>
            </a:r>
            <a:endParaRPr lang="ru-RU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 flipH="1" flipV="1">
            <a:off x="4343400" y="1630680"/>
            <a:ext cx="655231" cy="7354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956560" y="984349"/>
            <a:ext cx="2263140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987 облигации по рыночной цене </a:t>
            </a:r>
            <a:endParaRPr lang="ru-RU" dirty="0"/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6225540" y="3131820"/>
            <a:ext cx="133350" cy="8458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>
            <a:off x="6358890" y="3078480"/>
            <a:ext cx="118377" cy="9580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227320" y="4054644"/>
            <a:ext cx="1905000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Купон 9,95% Выплачивается раз в пол года </a:t>
            </a:r>
            <a:endParaRPr lang="ru-RU" dirty="0"/>
          </a:p>
        </p:txBody>
      </p:sp>
      <p:cxnSp>
        <p:nvCxnSpPr>
          <p:cNvPr id="27" name="Прямая со стрелкой 26"/>
          <p:cNvCxnSpPr/>
          <p:nvPr/>
        </p:nvCxnSpPr>
        <p:spPr>
          <a:xfrm flipH="1" flipV="1">
            <a:off x="7320741" y="1429288"/>
            <a:ext cx="451659" cy="9368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336030" y="679669"/>
            <a:ext cx="2263140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Докупили еще 987 облигации</a:t>
            </a:r>
            <a:endParaRPr lang="ru-RU" dirty="0"/>
          </a:p>
        </p:txBody>
      </p:sp>
      <p:cxnSp>
        <p:nvCxnSpPr>
          <p:cNvPr id="30" name="Прямая со стрелкой 29"/>
          <p:cNvCxnSpPr/>
          <p:nvPr/>
        </p:nvCxnSpPr>
        <p:spPr>
          <a:xfrm flipV="1">
            <a:off x="8937532" y="1987453"/>
            <a:ext cx="366488" cy="8445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9413715" y="661286"/>
            <a:ext cx="2263140" cy="147732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Комиссия брокеру 0,035% за покупку дополнительных 987 облигации</a:t>
            </a:r>
            <a:endParaRPr lang="ru-RU" dirty="0"/>
          </a:p>
        </p:txBody>
      </p:sp>
      <p:cxnSp>
        <p:nvCxnSpPr>
          <p:cNvPr id="36" name="Прямая со стрелкой 35"/>
          <p:cNvCxnSpPr/>
          <p:nvPr/>
        </p:nvCxnSpPr>
        <p:spPr>
          <a:xfrm flipV="1">
            <a:off x="8743422" y="3011622"/>
            <a:ext cx="670293" cy="914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9413715" y="2616815"/>
            <a:ext cx="2263140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Купон за ранее купленные облигации + 987 новых</a:t>
            </a:r>
            <a:endParaRPr lang="ru-RU" dirty="0"/>
          </a:p>
        </p:txBody>
      </p:sp>
      <p:cxnSp>
        <p:nvCxnSpPr>
          <p:cNvPr id="39" name="Прямая со стрелкой 38"/>
          <p:cNvCxnSpPr/>
          <p:nvPr/>
        </p:nvCxnSpPr>
        <p:spPr>
          <a:xfrm>
            <a:off x="9028063" y="3406986"/>
            <a:ext cx="385652" cy="10375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9172891" y="4478209"/>
            <a:ext cx="190500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Возврат НДФЛ</a:t>
            </a:r>
            <a:endParaRPr lang="ru-RU" dirty="0"/>
          </a:p>
        </p:txBody>
      </p:sp>
      <p:sp>
        <p:nvSpPr>
          <p:cNvPr id="51" name="TextBox 50"/>
          <p:cNvSpPr txBox="1"/>
          <p:nvPr/>
        </p:nvSpPr>
        <p:spPr>
          <a:xfrm>
            <a:off x="2956560" y="5248860"/>
            <a:ext cx="7604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Пролонгация данного вклада невозможно, поэтому открываем новый, чтобы на счете через оказалось не меньше </a:t>
            </a:r>
            <a:r>
              <a:rPr lang="ru-RU" dirty="0" smtClean="0">
                <a:solidFill>
                  <a:srgbClr val="FF0000"/>
                </a:solidFill>
              </a:rPr>
              <a:t>2 000 000₽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3457168"/>
              </p:ext>
            </p:extLst>
          </p:nvPr>
        </p:nvGraphicFramePr>
        <p:xfrm>
          <a:off x="2405680" y="1987112"/>
          <a:ext cx="6535243" cy="17814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Лист" r:id="rId3" imgW="5112985" imgH="1394342" progId="Excel.Sheet.12">
                  <p:embed/>
                </p:oleObj>
              </mc:Choice>
              <mc:Fallback>
                <p:oleObj name="Лист" r:id="rId3" imgW="5112985" imgH="1394342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405680" y="1987112"/>
                        <a:ext cx="6535243" cy="17814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8431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7216" y="554752"/>
            <a:ext cx="8911687" cy="1280890"/>
          </a:xfrm>
        </p:spPr>
        <p:txBody>
          <a:bodyPr/>
          <a:lstStyle/>
          <a:p>
            <a:r>
              <a:rPr lang="ru-RU" dirty="0" smtClean="0"/>
              <a:t>Новый вклада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3503" y="1163194"/>
            <a:ext cx="8915400" cy="8153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smtClean="0"/>
              <a:t>На новый вклад </a:t>
            </a:r>
            <a:r>
              <a:rPr lang="ru-RU" sz="2000" dirty="0"/>
              <a:t>кладем остаток  </a:t>
            </a:r>
            <a:r>
              <a:rPr lang="ru-RU" sz="2000" dirty="0" smtClean="0">
                <a:solidFill>
                  <a:srgbClr val="FF0000"/>
                </a:solidFill>
              </a:rPr>
              <a:t>309 889 ₽ </a:t>
            </a:r>
            <a:r>
              <a:rPr lang="ru-RU" sz="2000" dirty="0">
                <a:solidFill>
                  <a:srgbClr val="FF0000"/>
                </a:solidFill>
              </a:rPr>
              <a:t>+ доходы от ИИС  248 413,00 ₽ </a:t>
            </a:r>
            <a:r>
              <a:rPr lang="ru-RU" sz="2000" dirty="0" smtClean="0">
                <a:solidFill>
                  <a:schemeClr val="tx1"/>
                </a:solidFill>
              </a:rPr>
              <a:t>так же с ежемесячным пополнением в размере </a:t>
            </a:r>
            <a:r>
              <a:rPr lang="ru-RU" sz="2000" dirty="0" smtClean="0">
                <a:solidFill>
                  <a:srgbClr val="FF0000"/>
                </a:solidFill>
              </a:rPr>
              <a:t>142 475 ₽ 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1329" y="1920615"/>
            <a:ext cx="8027465" cy="133272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3463" y="3445164"/>
            <a:ext cx="5033116" cy="27651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5061" y="3584466"/>
            <a:ext cx="5797950" cy="2486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821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8124" y="148398"/>
            <a:ext cx="8911687" cy="1280890"/>
          </a:xfrm>
        </p:spPr>
        <p:txBody>
          <a:bodyPr/>
          <a:lstStyle/>
          <a:p>
            <a:r>
              <a:rPr lang="ru-RU" dirty="0" smtClean="0"/>
              <a:t>Спустя год</a:t>
            </a:r>
            <a:endParaRPr lang="ru-RU" dirty="0"/>
          </a:p>
        </p:txBody>
      </p:sp>
      <p:sp>
        <p:nvSpPr>
          <p:cNvPr id="51" name="TextBox 50"/>
          <p:cNvSpPr txBox="1"/>
          <p:nvPr/>
        </p:nvSpPr>
        <p:spPr>
          <a:xfrm>
            <a:off x="2668693" y="5961647"/>
            <a:ext cx="7604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Далее происходит пролонгация вклада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7339055"/>
              </p:ext>
            </p:extLst>
          </p:nvPr>
        </p:nvGraphicFramePr>
        <p:xfrm>
          <a:off x="2543559" y="2402383"/>
          <a:ext cx="6146019" cy="18341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Лист" r:id="rId3" imgW="4671095" imgH="1394342" progId="Excel.Sheet.12">
                  <p:embed/>
                </p:oleObj>
              </mc:Choice>
              <mc:Fallback>
                <p:oleObj name="Лист" r:id="rId3" imgW="4671095" imgH="1394342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43559" y="2402383"/>
                        <a:ext cx="6146019" cy="18341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8902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Пролонгация вклада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20495" y="1272540"/>
            <a:ext cx="8915400" cy="8153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/>
              <a:t>О</a:t>
            </a:r>
            <a:r>
              <a:rPr lang="ru-RU" sz="2000" dirty="0" smtClean="0"/>
              <a:t>статок  </a:t>
            </a:r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ru-RU" sz="2000" dirty="0">
                <a:solidFill>
                  <a:srgbClr val="FF0000"/>
                </a:solidFill>
              </a:rPr>
              <a:t>2</a:t>
            </a:r>
            <a:r>
              <a:rPr lang="ru-RU" sz="2000" dirty="0" smtClean="0">
                <a:solidFill>
                  <a:srgbClr val="FF0000"/>
                </a:solidFill>
              </a:rPr>
              <a:t>21 128 ₽ </a:t>
            </a:r>
            <a:r>
              <a:rPr lang="ru-RU" sz="2000" dirty="0">
                <a:solidFill>
                  <a:srgbClr val="FF0000"/>
                </a:solidFill>
              </a:rPr>
              <a:t>+ доходы от ИИС</a:t>
            </a:r>
            <a:r>
              <a:rPr lang="ru-RU" sz="2000" dirty="0" smtClean="0">
                <a:solidFill>
                  <a:srgbClr val="FF0000"/>
                </a:solidFill>
              </a:rPr>
              <a:t> 297 </a:t>
            </a:r>
            <a:r>
              <a:rPr lang="ru-RU" sz="2000" dirty="0">
                <a:solidFill>
                  <a:srgbClr val="FF0000"/>
                </a:solidFill>
              </a:rPr>
              <a:t>516,25 ₽ 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так же с ежемесячным пополнением в размере </a:t>
            </a:r>
            <a:r>
              <a:rPr lang="ru-RU" sz="2000" dirty="0" smtClean="0">
                <a:solidFill>
                  <a:srgbClr val="FF0000"/>
                </a:solidFill>
              </a:rPr>
              <a:t>151 </a:t>
            </a:r>
            <a:r>
              <a:rPr lang="ru-RU" sz="2000" dirty="0">
                <a:solidFill>
                  <a:srgbClr val="FF0000"/>
                </a:solidFill>
              </a:rPr>
              <a:t>882 ₽ </a:t>
            </a:r>
          </a:p>
          <a:p>
            <a:pPr marL="0" indent="0">
              <a:buNone/>
            </a:pP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2384555"/>
            <a:ext cx="7005782" cy="37019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2670" y="3241962"/>
            <a:ext cx="6249330" cy="2729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513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701</TotalTime>
  <Words>259</Words>
  <Application>Microsoft Office PowerPoint</Application>
  <PresentationFormat>Широкоэкранный</PresentationFormat>
  <Paragraphs>43</Paragraphs>
  <Slides>12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Century Gothic</vt:lpstr>
      <vt:lpstr>Wingdings 3</vt:lpstr>
      <vt:lpstr>Легкий дым</vt:lpstr>
      <vt:lpstr>Лист</vt:lpstr>
      <vt:lpstr>Квартирный вопрос</vt:lpstr>
      <vt:lpstr>Квартирный вопрос: план действий</vt:lpstr>
      <vt:lpstr>1 шаг – средства для вклада</vt:lpstr>
      <vt:lpstr>Выбираем вклад</vt:lpstr>
      <vt:lpstr>Выбираем облигацию</vt:lpstr>
      <vt:lpstr>Спустя год</vt:lpstr>
      <vt:lpstr>Новый вклада</vt:lpstr>
      <vt:lpstr>Спустя год</vt:lpstr>
      <vt:lpstr>Пролонгация вклада</vt:lpstr>
      <vt:lpstr>2022 год. Результаты по ИИС </vt:lpstr>
      <vt:lpstr>Итог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Политика QE</dc:title>
  <dc:creator>Dolly</dc:creator>
  <cp:lastModifiedBy>user</cp:lastModifiedBy>
  <cp:revision>58</cp:revision>
  <dcterms:created xsi:type="dcterms:W3CDTF">2018-02-21T10:43:03Z</dcterms:created>
  <dcterms:modified xsi:type="dcterms:W3CDTF">2018-10-16T12:04:19Z</dcterms:modified>
</cp:coreProperties>
</file>