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8"/>
  </p:notesMasterIdLst>
  <p:sldIdLst>
    <p:sldId id="256" r:id="rId2"/>
    <p:sldId id="259" r:id="rId3"/>
    <p:sldId id="268" r:id="rId4"/>
    <p:sldId id="278" r:id="rId5"/>
    <p:sldId id="281" r:id="rId6"/>
    <p:sldId id="291" r:id="rId7"/>
    <p:sldId id="274" r:id="rId8"/>
    <p:sldId id="279" r:id="rId9"/>
    <p:sldId id="265" r:id="rId10"/>
    <p:sldId id="266" r:id="rId11"/>
    <p:sldId id="276" r:id="rId12"/>
    <p:sldId id="305" r:id="rId13"/>
    <p:sldId id="261" r:id="rId14"/>
    <p:sldId id="269" r:id="rId15"/>
    <p:sldId id="270" r:id="rId16"/>
    <p:sldId id="26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74" autoAdjust="0"/>
    <p:restoredTop sz="94683" autoAdjust="0"/>
  </p:normalViewPr>
  <p:slideViewPr>
    <p:cSldViewPr>
      <p:cViewPr varScale="1">
        <p:scale>
          <a:sx n="68" d="100"/>
          <a:sy n="68" d="100"/>
        </p:scale>
        <p:origin x="13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13788-753B-4C0B-997B-6ACD423536FD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FA9A1-0053-41BC-94C6-4C5F2FA827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654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45611B2-FE77-4B4C-A8DC-CFA83877E88F}" type="slidenum">
              <a:rPr lang="ru-RU"/>
              <a:pPr eaLnBrk="1" hangingPunct="1"/>
              <a:t>2</a:t>
            </a:fld>
            <a:endParaRPr lang="ru-RU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031FFF4-1B31-4AF7-93D6-E3576E4F5FB2}" type="slidenum">
              <a:rPr lang="ru-RU"/>
              <a:pPr eaLnBrk="1" hangingPunct="1"/>
              <a:t>13</a:t>
            </a:fld>
            <a:endParaRPr lang="ru-RU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C49C402-3E5F-4E56-A0D1-807ED89E2D9A}" type="slidenum">
              <a:rPr lang="ru-RU"/>
              <a:pPr eaLnBrk="1" hangingPunct="1"/>
              <a:t>16</a:t>
            </a:fld>
            <a:endParaRPr lang="ru-RU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930F0FD-7864-4791-84F0-33BC3E414D18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F6BECB6-92CB-4C26-B76D-C77DE7B7AAD2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35168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F0FD-7864-4791-84F0-33BC3E414D18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ECB6-92CB-4C26-B76D-C77DE7B7A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786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F0FD-7864-4791-84F0-33BC3E414D18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ECB6-92CB-4C26-B76D-C77DE7B7A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27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F0FD-7864-4791-84F0-33BC3E414D18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ECB6-92CB-4C26-B76D-C77DE7B7A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182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30F0FD-7864-4791-84F0-33BC3E414D18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6BECB6-92CB-4C26-B76D-C77DE7B7AA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7609232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F0FD-7864-4791-84F0-33BC3E414D18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ECB6-92CB-4C26-B76D-C77DE7B7A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569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F0FD-7864-4791-84F0-33BC3E414D18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ECB6-92CB-4C26-B76D-C77DE7B7A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774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F0FD-7864-4791-84F0-33BC3E414D18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ECB6-92CB-4C26-B76D-C77DE7B7A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657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0F0FD-7864-4791-84F0-33BC3E414D18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ECB6-92CB-4C26-B76D-C77DE7B7AA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520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30F0FD-7864-4791-84F0-33BC3E414D18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6BECB6-92CB-4C26-B76D-C77DE7B7AAD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79435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930F0FD-7864-4791-84F0-33BC3E414D18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6BECB6-92CB-4C26-B76D-C77DE7B7AAD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26121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E930F0FD-7864-4791-84F0-33BC3E414D18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BF6BECB6-92CB-4C26-B76D-C77DE7B7AAD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44875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Структурные продукты</a:t>
            </a:r>
            <a:br>
              <a:rPr lang="ru-RU" dirty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717032"/>
            <a:ext cx="7772400" cy="1944216"/>
          </a:xfrm>
        </p:spPr>
        <p:txBody>
          <a:bodyPr>
            <a:normAutofit/>
          </a:bodyPr>
          <a:lstStyle/>
          <a:p>
            <a:r>
              <a:rPr lang="ru-RU" dirty="0"/>
              <a:t>Бугров Сергей</a:t>
            </a:r>
          </a:p>
          <a:p>
            <a:r>
              <a:rPr lang="ru-RU" dirty="0"/>
              <a:t>Эмилия Кочарян</a:t>
            </a:r>
          </a:p>
          <a:p>
            <a:r>
              <a:rPr lang="ru-RU" dirty="0" err="1"/>
              <a:t>Пхешхова</a:t>
            </a:r>
            <a:r>
              <a:rPr lang="ru-RU" dirty="0"/>
              <a:t> Алина</a:t>
            </a:r>
          </a:p>
          <a:p>
            <a:r>
              <a:rPr lang="ru-RU" dirty="0"/>
              <a:t>Мальцев Константин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27811" y="6151730"/>
            <a:ext cx="1662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/>
              <a:t>Москва, 2018</a:t>
            </a:r>
          </a:p>
        </p:txBody>
      </p:sp>
    </p:spTree>
    <p:extLst>
      <p:ext uri="{BB962C8B-B14F-4D97-AF65-F5344CB8AC3E}">
        <p14:creationId xmlns:p14="http://schemas.microsoft.com/office/powerpoint/2010/main" val="2745201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Range</a:t>
            </a:r>
            <a:r>
              <a:rPr lang="ru-RU" dirty="0"/>
              <a:t> </a:t>
            </a:r>
            <a:r>
              <a:rPr lang="en-US" dirty="0"/>
              <a:t>Accrual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Срок</a:t>
            </a:r>
            <a:r>
              <a:rPr lang="ru-RU" dirty="0"/>
              <a:t> продукта – </a:t>
            </a:r>
            <a:r>
              <a:rPr lang="ru-RU" b="1" dirty="0"/>
              <a:t>1 год</a:t>
            </a:r>
            <a:r>
              <a:rPr lang="ru-RU" dirty="0"/>
              <a:t>.</a:t>
            </a:r>
          </a:p>
          <a:p>
            <a:r>
              <a:rPr lang="ru-RU" dirty="0"/>
              <a:t>Базовый актив – </a:t>
            </a:r>
            <a:r>
              <a:rPr lang="en-US" dirty="0"/>
              <a:t>GAZP</a:t>
            </a:r>
            <a:r>
              <a:rPr lang="ru-RU" dirty="0"/>
              <a:t>.</a:t>
            </a:r>
          </a:p>
          <a:p>
            <a:pPr lvl="1"/>
            <a:r>
              <a:rPr lang="ru-RU" dirty="0"/>
              <a:t>Текущая цена – пусть </a:t>
            </a:r>
            <a:r>
              <a:rPr lang="ru-RU" b="1" dirty="0"/>
              <a:t>100 рублей</a:t>
            </a:r>
            <a:r>
              <a:rPr lang="ru-RU" dirty="0"/>
              <a:t>.</a:t>
            </a:r>
          </a:p>
          <a:p>
            <a:pPr lvl="1"/>
            <a:r>
              <a:rPr lang="ru-RU" dirty="0"/>
              <a:t>Устанавливается </a:t>
            </a:r>
            <a:r>
              <a:rPr lang="ru-RU" b="1" dirty="0"/>
              <a:t>коридор</a:t>
            </a:r>
            <a:r>
              <a:rPr lang="ru-RU" dirty="0"/>
              <a:t> от </a:t>
            </a:r>
            <a:r>
              <a:rPr lang="ru-RU" b="1" dirty="0"/>
              <a:t>90</a:t>
            </a:r>
            <a:r>
              <a:rPr lang="ru-RU" dirty="0"/>
              <a:t> до </a:t>
            </a:r>
            <a:r>
              <a:rPr lang="ru-RU" b="1" dirty="0"/>
              <a:t>110 рублей</a:t>
            </a:r>
            <a:r>
              <a:rPr lang="ru-RU" dirty="0"/>
              <a:t>.</a:t>
            </a:r>
          </a:p>
          <a:p>
            <a:r>
              <a:rPr lang="ru-RU" dirty="0"/>
              <a:t>Через 1 год возвращается </a:t>
            </a:r>
            <a:r>
              <a:rPr lang="ru-RU" b="1" dirty="0"/>
              <a:t>100%</a:t>
            </a:r>
            <a:r>
              <a:rPr lang="ru-RU" dirty="0"/>
              <a:t> вложенного капитала (100% защита).</a:t>
            </a:r>
          </a:p>
          <a:p>
            <a:r>
              <a:rPr lang="ru-RU" dirty="0"/>
              <a:t>Доходность по продукту:</a:t>
            </a:r>
          </a:p>
          <a:p>
            <a:pPr lvl="1"/>
            <a:r>
              <a:rPr lang="ru-RU" b="1" dirty="0"/>
              <a:t>1)</a:t>
            </a:r>
            <a:r>
              <a:rPr lang="ru-RU" dirty="0"/>
              <a:t> Если базовый актив провел весь год внутри коридора – </a:t>
            </a:r>
            <a:r>
              <a:rPr lang="ru-RU" b="1" dirty="0"/>
              <a:t>25%</a:t>
            </a:r>
            <a:r>
              <a:rPr lang="ru-RU" dirty="0"/>
              <a:t>.</a:t>
            </a:r>
          </a:p>
          <a:p>
            <a:pPr lvl="1"/>
            <a:r>
              <a:rPr lang="ru-RU" b="1" dirty="0"/>
              <a:t>2)</a:t>
            </a:r>
            <a:r>
              <a:rPr lang="ru-RU" dirty="0"/>
              <a:t> Если базовый актив не провел ни одного дня внутри коридора – </a:t>
            </a:r>
            <a:r>
              <a:rPr lang="ru-RU" b="1" dirty="0"/>
              <a:t>0%</a:t>
            </a:r>
            <a:r>
              <a:rPr lang="ru-RU" dirty="0"/>
              <a:t>.</a:t>
            </a:r>
          </a:p>
          <a:p>
            <a:pPr lvl="1"/>
            <a:r>
              <a:rPr lang="ru-RU" b="1" dirty="0"/>
              <a:t>3)</a:t>
            </a:r>
            <a:r>
              <a:rPr lang="ru-RU" dirty="0"/>
              <a:t> Если базовый актив провел </a:t>
            </a:r>
            <a:r>
              <a:rPr lang="en-US" b="1" dirty="0"/>
              <a:t>n</a:t>
            </a:r>
            <a:r>
              <a:rPr lang="ru-RU" b="1" dirty="0"/>
              <a:t> дней</a:t>
            </a:r>
            <a:r>
              <a:rPr lang="ru-RU" dirty="0"/>
              <a:t> внутри коридора из 365 дней, доходность составит </a:t>
            </a:r>
            <a:r>
              <a:rPr lang="en-US" b="1" dirty="0"/>
              <a:t>n / </a:t>
            </a:r>
            <a:r>
              <a:rPr lang="ru-RU" b="1" dirty="0"/>
              <a:t>365</a:t>
            </a:r>
            <a:r>
              <a:rPr lang="en-US" b="1" dirty="0"/>
              <a:t> x 25%</a:t>
            </a:r>
            <a:r>
              <a:rPr lang="ru-RU" dirty="0"/>
              <a:t>.</a:t>
            </a:r>
          </a:p>
          <a:p>
            <a:r>
              <a:rPr lang="ru-RU" b="1" dirty="0"/>
              <a:t>Устройство продукта:</a:t>
            </a:r>
            <a:r>
              <a:rPr lang="ru-RU" dirty="0"/>
              <a:t> депозит и стратегия из бинарных опционов.</a:t>
            </a:r>
          </a:p>
        </p:txBody>
      </p:sp>
    </p:spTree>
    <p:extLst>
      <p:ext uri="{BB962C8B-B14F-4D97-AF65-F5344CB8AC3E}">
        <p14:creationId xmlns:p14="http://schemas.microsoft.com/office/powerpoint/2010/main" val="2240463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Range Accrual</a:t>
            </a:r>
            <a:endParaRPr lang="ru-RU" dirty="0"/>
          </a:p>
        </p:txBody>
      </p:sp>
      <p:pic>
        <p:nvPicPr>
          <p:cNvPr id="2050" name="Picture 2" descr="C:\Users\Mikhail\Dropbox\По датам\2012 год\9) Сентябрь 2012\Выступление в DBA\Range Accru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916832"/>
            <a:ext cx="7572375" cy="470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616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70992"/>
          </a:xfrm>
        </p:spPr>
        <p:txBody>
          <a:bodyPr/>
          <a:lstStyle/>
          <a:p>
            <a:r>
              <a:rPr lang="ru-RU" dirty="0"/>
              <a:t>Множество вариантов СП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2060848"/>
            <a:ext cx="3786966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880" y="2060848"/>
            <a:ext cx="3763292" cy="186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42184"/>
            <a:ext cx="3775311" cy="194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168" y="3950148"/>
            <a:ext cx="3762000" cy="19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683569" y="1359316"/>
            <a:ext cx="1800199" cy="612648"/>
          </a:xfrm>
          <a:prstGeom prst="wedgeRoundRectCallout">
            <a:avLst>
              <a:gd name="adj1" fmla="val 85709"/>
              <a:gd name="adj2" fmla="val 66685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«Лестничный» СП.</a:t>
            </a:r>
          </a:p>
          <a:p>
            <a:pPr algn="ctr"/>
            <a:r>
              <a:rPr lang="ru-RU" sz="1200" b="1" dirty="0"/>
              <a:t>Устройство:</a:t>
            </a:r>
            <a:r>
              <a:rPr lang="ru-RU" sz="1200" dirty="0"/>
              <a:t> депозит и бинарные опционы.</a:t>
            </a: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6012160" y="1196752"/>
            <a:ext cx="2880319" cy="765876"/>
          </a:xfrm>
          <a:prstGeom prst="wedgeRoundRectCallout">
            <a:avLst>
              <a:gd name="adj1" fmla="val -33852"/>
              <a:gd name="adj2" fmla="val 9039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СП, рассчитанный на высокую волатильность.</a:t>
            </a:r>
          </a:p>
          <a:p>
            <a:pPr algn="ctr"/>
            <a:r>
              <a:rPr lang="ru-RU" sz="1200" b="1" dirty="0"/>
              <a:t>Устройство:</a:t>
            </a:r>
            <a:r>
              <a:rPr lang="ru-RU" sz="1200" dirty="0"/>
              <a:t> депозит, бинарный </a:t>
            </a:r>
            <a:r>
              <a:rPr lang="ru-RU" sz="1200" dirty="0" err="1"/>
              <a:t>колл</a:t>
            </a:r>
            <a:r>
              <a:rPr lang="ru-RU" sz="1200" dirty="0"/>
              <a:t>, бинарный пут.</a:t>
            </a: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835969" y="5949280"/>
            <a:ext cx="2223863" cy="792088"/>
          </a:xfrm>
          <a:prstGeom prst="wedgeRoundRectCallout">
            <a:avLst>
              <a:gd name="adj1" fmla="val 33489"/>
              <a:gd name="adj2" fmla="val -120231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Участие в росте и участие в падении.</a:t>
            </a:r>
          </a:p>
          <a:p>
            <a:pPr algn="ctr"/>
            <a:r>
              <a:rPr lang="ru-RU" sz="1200" b="1" dirty="0"/>
              <a:t>Устройство:</a:t>
            </a:r>
            <a:r>
              <a:rPr lang="ru-RU" sz="1200" dirty="0"/>
              <a:t> депозит, форвард, </a:t>
            </a:r>
            <a:r>
              <a:rPr lang="ru-RU" sz="1200" dirty="0" err="1"/>
              <a:t>колл</a:t>
            </a:r>
            <a:r>
              <a:rPr lang="ru-RU" sz="1200" dirty="0"/>
              <a:t>.</a:t>
            </a: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5327243" y="6042004"/>
            <a:ext cx="2629133" cy="612648"/>
          </a:xfrm>
          <a:prstGeom prst="wedgeRoundRectCallout">
            <a:avLst>
              <a:gd name="adj1" fmla="val -25673"/>
              <a:gd name="adj2" fmla="val -263906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/>
              <a:t>СП, дающий доходность при падении.</a:t>
            </a:r>
          </a:p>
          <a:p>
            <a:pPr algn="ctr"/>
            <a:r>
              <a:rPr lang="ru-RU" sz="1200" b="1" dirty="0"/>
              <a:t>Устройство:</a:t>
            </a:r>
            <a:r>
              <a:rPr lang="ru-RU" sz="1200" dirty="0"/>
              <a:t> депозит, опцион пут.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04330" y="1395024"/>
            <a:ext cx="2792111" cy="64633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Множество вариантов </a:t>
            </a:r>
            <a:br>
              <a:rPr lang="ru-RU" b="1" dirty="0"/>
            </a:br>
            <a:r>
              <a:rPr lang="ru-RU" b="1" dirty="0"/>
              <a:t>конструкций</a:t>
            </a:r>
            <a:r>
              <a:rPr lang="ru-RU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56090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/>
              <a:t>Формы выпуска СП (способы юридического оформления)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480"/>
            <a:ext cx="8229600" cy="3869784"/>
          </a:xfrm>
        </p:spPr>
        <p:txBody>
          <a:bodyPr/>
          <a:lstStyle/>
          <a:p>
            <a:r>
              <a:rPr lang="ru-RU" dirty="0"/>
              <a:t>Внебиржевой форвардный контракт</a:t>
            </a:r>
          </a:p>
          <a:p>
            <a:r>
              <a:rPr lang="ru-RU" dirty="0"/>
              <a:t>Опционный контракт</a:t>
            </a:r>
          </a:p>
          <a:p>
            <a:r>
              <a:rPr lang="ru-RU" dirty="0"/>
              <a:t>Облигация</a:t>
            </a:r>
          </a:p>
          <a:p>
            <a:r>
              <a:rPr lang="ru-RU" dirty="0"/>
              <a:t>Структурированная нота</a:t>
            </a:r>
          </a:p>
          <a:p>
            <a:r>
              <a:rPr lang="ru-RU" dirty="0"/>
              <a:t>Договор ДУ</a:t>
            </a:r>
          </a:p>
          <a:p>
            <a:r>
              <a:rPr lang="ru-RU" dirty="0"/>
              <a:t>Инвестиционное страхование жизни</a:t>
            </a:r>
          </a:p>
          <a:p>
            <a:r>
              <a:rPr lang="en-US" dirty="0"/>
              <a:t>OTC </a:t>
            </a:r>
            <a:r>
              <a:rPr lang="ru-RU" dirty="0"/>
              <a:t>договор в рамках </a:t>
            </a:r>
            <a:r>
              <a:rPr lang="en-US" dirty="0"/>
              <a:t>ISDA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617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Преимущества СП	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Нестандартное соотношение риска и доходности.</a:t>
            </a:r>
          </a:p>
          <a:p>
            <a:pPr lvl="1"/>
            <a:r>
              <a:rPr lang="ru-RU" b="1" dirty="0"/>
              <a:t>Неограниченная доходность</a:t>
            </a:r>
            <a:r>
              <a:rPr lang="ru-RU" dirty="0"/>
              <a:t> при </a:t>
            </a:r>
            <a:r>
              <a:rPr lang="ru-RU" b="1" dirty="0"/>
              <a:t>100% защите</a:t>
            </a:r>
            <a:r>
              <a:rPr lang="ru-RU" dirty="0"/>
              <a:t> капитала.</a:t>
            </a:r>
          </a:p>
          <a:p>
            <a:pPr lvl="1"/>
            <a:r>
              <a:rPr lang="ru-RU" b="1" dirty="0"/>
              <a:t>Повышенная фиксированная доходность</a:t>
            </a:r>
            <a:r>
              <a:rPr lang="ru-RU" dirty="0"/>
              <a:t> (в обмен на риск неполного возврата капитала).</a:t>
            </a:r>
          </a:p>
          <a:p>
            <a:pPr lvl="1"/>
            <a:r>
              <a:rPr lang="ru-RU" dirty="0"/>
              <a:t>Четкий </a:t>
            </a:r>
            <a:r>
              <a:rPr lang="ru-RU" b="1" dirty="0"/>
              <a:t>контроль за рисками</a:t>
            </a:r>
            <a:r>
              <a:rPr lang="ru-RU" dirty="0"/>
              <a:t> (например, 90% защита капитала).</a:t>
            </a:r>
          </a:p>
          <a:p>
            <a:r>
              <a:rPr lang="ru-RU" dirty="0"/>
              <a:t>Возможность зарабатывать на </a:t>
            </a:r>
            <a:r>
              <a:rPr lang="ru-RU" b="1" dirty="0"/>
              <a:t>любых сценариях</a:t>
            </a:r>
            <a:r>
              <a:rPr lang="ru-RU" dirty="0"/>
              <a:t> движения рынка.</a:t>
            </a:r>
          </a:p>
          <a:p>
            <a:pPr lvl="1"/>
            <a:r>
              <a:rPr lang="ru-RU" dirty="0"/>
              <a:t>Рост.</a:t>
            </a:r>
          </a:p>
          <a:p>
            <a:pPr lvl="1"/>
            <a:r>
              <a:rPr lang="ru-RU" dirty="0"/>
              <a:t>Падение.</a:t>
            </a:r>
          </a:p>
          <a:p>
            <a:pPr lvl="1"/>
            <a:r>
              <a:rPr lang="ru-RU" dirty="0"/>
              <a:t>Боковое движение.</a:t>
            </a:r>
          </a:p>
          <a:p>
            <a:r>
              <a:rPr lang="ru-RU" dirty="0"/>
              <a:t>Участие в движении </a:t>
            </a:r>
            <a:r>
              <a:rPr lang="ru-RU" b="1" dirty="0"/>
              <a:t>зарубежных активов</a:t>
            </a:r>
            <a:r>
              <a:rPr lang="ru-RU" dirty="0"/>
              <a:t> и фондовых индексов, а также </a:t>
            </a:r>
            <a:r>
              <a:rPr lang="ru-RU" b="1" dirty="0"/>
              <a:t>товаров</a:t>
            </a:r>
            <a:r>
              <a:rPr lang="ru-RU" dirty="0"/>
              <a:t> (нефть, золото и др.).</a:t>
            </a:r>
          </a:p>
        </p:txBody>
      </p:sp>
    </p:spTree>
    <p:extLst>
      <p:ext uri="{BB962C8B-B14F-4D97-AF65-F5344CB8AC3E}">
        <p14:creationId xmlns:p14="http://schemas.microsoft.com/office/powerpoint/2010/main" val="3936135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Недостатки СП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Риск дефолта</a:t>
            </a:r>
            <a:r>
              <a:rPr lang="ru-RU" dirty="0"/>
              <a:t> эмитента СП.</a:t>
            </a:r>
          </a:p>
          <a:p>
            <a:pPr lvl="1"/>
            <a:r>
              <a:rPr lang="ru-RU" dirty="0"/>
              <a:t>Пример: дефолт </a:t>
            </a:r>
            <a:r>
              <a:rPr lang="en-US" dirty="0"/>
              <a:t>Lehman Brothers</a:t>
            </a:r>
            <a:r>
              <a:rPr lang="ru-RU" dirty="0"/>
              <a:t> в 2008 году.</a:t>
            </a:r>
          </a:p>
          <a:p>
            <a:r>
              <a:rPr lang="ru-RU" b="1" dirty="0"/>
              <a:t>Невысокая ликвидность</a:t>
            </a:r>
            <a:r>
              <a:rPr lang="ru-RU" dirty="0"/>
              <a:t> на вторичном рынке.</a:t>
            </a:r>
          </a:p>
          <a:p>
            <a:r>
              <a:rPr lang="ru-RU" b="1" dirty="0"/>
              <a:t>Сложность понимания</a:t>
            </a:r>
            <a:r>
              <a:rPr lang="ru-RU" dirty="0"/>
              <a:t> условий продукта.</a:t>
            </a:r>
          </a:p>
          <a:p>
            <a:r>
              <a:rPr lang="ru-RU" dirty="0"/>
              <a:t>Встроенная </a:t>
            </a:r>
            <a:r>
              <a:rPr lang="ru-RU" b="1" dirty="0"/>
              <a:t>скрытая комиссия</a:t>
            </a:r>
            <a:r>
              <a:rPr lang="ru-RU" dirty="0"/>
              <a:t>, невидимая для инвестора.</a:t>
            </a:r>
          </a:p>
          <a:p>
            <a:pPr lvl="1"/>
            <a:r>
              <a:rPr lang="ru-RU" dirty="0"/>
              <a:t>При этом часто СП «дороже» более простых финансовых продуктов.</a:t>
            </a:r>
          </a:p>
          <a:p>
            <a:r>
              <a:rPr lang="ru-RU" b="1" dirty="0"/>
              <a:t>Высокая</a:t>
            </a:r>
            <a:r>
              <a:rPr lang="ru-RU" dirty="0"/>
              <a:t> минимальная сумма вложений.</a:t>
            </a:r>
          </a:p>
        </p:txBody>
      </p:sp>
    </p:spTree>
    <p:extLst>
      <p:ext uri="{BB962C8B-B14F-4D97-AF65-F5344CB8AC3E}">
        <p14:creationId xmlns:p14="http://schemas.microsoft.com/office/powerpoint/2010/main" val="17678041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19400"/>
            <a:ext cx="8229600" cy="1066800"/>
          </a:xfrm>
        </p:spPr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158739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/>
              <a:t>Структурированный продукт: определение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800" b="1" dirty="0"/>
              <a:t>Структурный продукт (СП)</a:t>
            </a:r>
            <a:r>
              <a:rPr lang="ru-RU" sz="2800" dirty="0"/>
              <a:t> – комплексный финансовый продукт, доходность по которому привязана к доходности одного или нескольких базовых активов.</a:t>
            </a:r>
          </a:p>
          <a:p>
            <a:r>
              <a:rPr lang="ru-RU" sz="2800" dirty="0"/>
              <a:t>Ключевые </a:t>
            </a:r>
            <a:r>
              <a:rPr lang="ru-RU" sz="2800" b="1" dirty="0"/>
              <a:t>черты СП</a:t>
            </a:r>
            <a:r>
              <a:rPr lang="ru-RU" sz="2800" dirty="0"/>
              <a:t> с точки зрения инвестора.</a:t>
            </a:r>
          </a:p>
          <a:p>
            <a:pPr lvl="1"/>
            <a:r>
              <a:rPr lang="ru-RU" dirty="0"/>
              <a:t>Доходность СП </a:t>
            </a:r>
            <a:r>
              <a:rPr lang="ru-RU" b="1" dirty="0"/>
              <a:t>привязана</a:t>
            </a:r>
            <a:r>
              <a:rPr lang="ru-RU" dirty="0"/>
              <a:t> к индексам, ценам акций, товаров и др. (базовым активам).</a:t>
            </a:r>
          </a:p>
          <a:p>
            <a:pPr lvl="2"/>
            <a:r>
              <a:rPr lang="ru-RU" dirty="0"/>
              <a:t>С помощью формулы / графика.</a:t>
            </a:r>
          </a:p>
          <a:p>
            <a:pPr lvl="1"/>
            <a:r>
              <a:rPr lang="ru-RU" dirty="0"/>
              <a:t>Нестандартное соотношение </a:t>
            </a:r>
            <a:r>
              <a:rPr lang="ru-RU" b="1" dirty="0"/>
              <a:t>риска и доходности</a:t>
            </a:r>
            <a:r>
              <a:rPr lang="ru-RU" dirty="0"/>
              <a:t>.</a:t>
            </a:r>
          </a:p>
          <a:p>
            <a:pPr lvl="2"/>
            <a:r>
              <a:rPr lang="ru-RU" dirty="0"/>
              <a:t>Пример: неограниченная доходность при 100% защите капитала.</a:t>
            </a:r>
          </a:p>
          <a:p>
            <a:pPr lvl="1"/>
            <a:r>
              <a:rPr lang="ru-RU" dirty="0"/>
              <a:t>Чаще всего – заранее известный </a:t>
            </a:r>
            <a:r>
              <a:rPr lang="ru-RU" b="1" dirty="0"/>
              <a:t>фиксированный срок</a:t>
            </a:r>
            <a:r>
              <a:rPr lang="ru-RU" dirty="0"/>
              <a:t>.</a:t>
            </a:r>
          </a:p>
          <a:p>
            <a:pPr lvl="1"/>
            <a:r>
              <a:rPr lang="ru-RU" dirty="0"/>
              <a:t>Разные </a:t>
            </a:r>
            <a:r>
              <a:rPr lang="ru-RU" b="1" dirty="0"/>
              <a:t>способы оформления</a:t>
            </a:r>
            <a:r>
              <a:rPr lang="ru-RU" dirty="0"/>
              <a:t>: форвардный контракт, облигация, структурная нота, договор ДУ, </a:t>
            </a:r>
            <a:r>
              <a:rPr lang="ru-RU" dirty="0" err="1"/>
              <a:t>итд</a:t>
            </a:r>
            <a:r>
              <a:rPr lang="ru-RU" dirty="0"/>
              <a:t>.</a:t>
            </a:r>
          </a:p>
          <a:p>
            <a:r>
              <a:rPr lang="ru-RU" b="1" dirty="0"/>
              <a:t>СП</a:t>
            </a:r>
            <a:r>
              <a:rPr lang="ru-RU" dirty="0"/>
              <a:t> строится путем </a:t>
            </a:r>
            <a:r>
              <a:rPr lang="ru-RU" b="1" dirty="0"/>
              <a:t>комбинирования</a:t>
            </a:r>
            <a:r>
              <a:rPr lang="ru-RU" dirty="0"/>
              <a:t> традиционных и производных финансовых инструментов (</a:t>
            </a:r>
            <a:r>
              <a:rPr lang="en-US" dirty="0"/>
              <a:t>Fixed Income, </a:t>
            </a:r>
            <a:r>
              <a:rPr lang="ru-RU" dirty="0"/>
              <a:t>ванильных опционов, экзотических опционов, кредитных деривативов </a:t>
            </a:r>
            <a:r>
              <a:rPr lang="ru-RU" dirty="0" err="1"/>
              <a:t>итд</a:t>
            </a:r>
            <a:r>
              <a:rPr 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938320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Простейший СП с защитой капитала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Срок – </a:t>
            </a:r>
            <a:r>
              <a:rPr lang="ru-RU" b="1" dirty="0"/>
              <a:t>1 год</a:t>
            </a:r>
            <a:r>
              <a:rPr lang="ru-RU" dirty="0"/>
              <a:t>.</a:t>
            </a:r>
          </a:p>
          <a:p>
            <a:r>
              <a:rPr lang="ru-RU" dirty="0"/>
              <a:t>Базовый актив продукта – </a:t>
            </a:r>
            <a:r>
              <a:rPr lang="ru-RU" b="1" dirty="0"/>
              <a:t>индекс РТС</a:t>
            </a:r>
            <a:r>
              <a:rPr lang="ru-RU" dirty="0"/>
              <a:t>.</a:t>
            </a:r>
          </a:p>
          <a:p>
            <a:r>
              <a:rPr lang="ru-RU" dirty="0"/>
              <a:t>Инвестор вкладывает </a:t>
            </a:r>
            <a:r>
              <a:rPr lang="ru-RU" b="1" dirty="0"/>
              <a:t>1 млн. рублей</a:t>
            </a:r>
            <a:r>
              <a:rPr lang="ru-RU" dirty="0"/>
              <a:t>.</a:t>
            </a:r>
          </a:p>
          <a:p>
            <a:r>
              <a:rPr lang="ru-RU" dirty="0"/>
              <a:t>Через 1 год инвестору возвращается </a:t>
            </a:r>
            <a:r>
              <a:rPr lang="ru-RU" b="1" dirty="0"/>
              <a:t>100% вложенного капитала</a:t>
            </a:r>
            <a:r>
              <a:rPr lang="ru-RU" dirty="0"/>
              <a:t> (1 млн. рублей).</a:t>
            </a:r>
          </a:p>
          <a:p>
            <a:r>
              <a:rPr lang="ru-RU" dirty="0"/>
              <a:t>Доходность по продукту:</a:t>
            </a:r>
          </a:p>
          <a:p>
            <a:pPr lvl="1"/>
            <a:r>
              <a:rPr lang="ru-RU" b="1" dirty="0"/>
              <a:t>1)</a:t>
            </a:r>
            <a:r>
              <a:rPr lang="ru-RU" dirty="0"/>
              <a:t> Если индекс упал – доходность </a:t>
            </a:r>
            <a:r>
              <a:rPr lang="ru-RU" b="1" dirty="0"/>
              <a:t>0%</a:t>
            </a:r>
            <a:r>
              <a:rPr lang="ru-RU" dirty="0"/>
              <a:t>.</a:t>
            </a:r>
          </a:p>
          <a:p>
            <a:pPr lvl="1"/>
            <a:r>
              <a:rPr lang="ru-RU" b="1" dirty="0"/>
              <a:t>2)</a:t>
            </a:r>
            <a:r>
              <a:rPr lang="ru-RU" dirty="0"/>
              <a:t> Если индекс вырос, доходность составит </a:t>
            </a:r>
            <a:r>
              <a:rPr lang="ru-RU" b="1" dirty="0"/>
              <a:t>40%</a:t>
            </a:r>
            <a:r>
              <a:rPr lang="ru-RU" dirty="0"/>
              <a:t> от его прироста.</a:t>
            </a:r>
          </a:p>
          <a:p>
            <a:pPr lvl="2"/>
            <a:r>
              <a:rPr lang="ru-RU" b="1" dirty="0"/>
              <a:t>Пример:</a:t>
            </a:r>
            <a:r>
              <a:rPr lang="ru-RU" dirty="0"/>
              <a:t> если индекс вырос на 50%, доходность по СП составит 50</a:t>
            </a:r>
            <a:r>
              <a:rPr lang="en-US" dirty="0"/>
              <a:t>% x </a:t>
            </a:r>
            <a:r>
              <a:rPr lang="ru-RU" dirty="0"/>
              <a:t>4</a:t>
            </a:r>
            <a:r>
              <a:rPr lang="en-US" dirty="0"/>
              <a:t>0% = </a:t>
            </a:r>
            <a:r>
              <a:rPr lang="ru-RU" b="1" dirty="0"/>
              <a:t>20</a:t>
            </a:r>
            <a:r>
              <a:rPr lang="en-US" b="1" dirty="0"/>
              <a:t>%</a:t>
            </a:r>
            <a:r>
              <a:rPr lang="ru-RU" dirty="0"/>
              <a:t>.</a:t>
            </a:r>
          </a:p>
          <a:p>
            <a:r>
              <a:rPr lang="ru-RU" dirty="0"/>
              <a:t>Параметр </a:t>
            </a:r>
            <a:r>
              <a:rPr lang="ru-RU" b="1" dirty="0"/>
              <a:t>40%</a:t>
            </a:r>
            <a:r>
              <a:rPr lang="ru-RU" dirty="0"/>
              <a:t> – </a:t>
            </a:r>
            <a:r>
              <a:rPr lang="ru-RU" b="1" dirty="0"/>
              <a:t>коэффициент участия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0314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Простейший СП с защитой капитала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58" y="1952942"/>
            <a:ext cx="7847285" cy="478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423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Продукт с бинарным опционом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15400"/>
            <a:ext cx="7499176" cy="1781552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Срок продукта – </a:t>
            </a:r>
            <a:r>
              <a:rPr lang="ru-RU" b="1" dirty="0"/>
              <a:t>1 год</a:t>
            </a:r>
            <a:r>
              <a:rPr lang="ru-RU" dirty="0"/>
              <a:t>.</a:t>
            </a:r>
          </a:p>
          <a:p>
            <a:r>
              <a:rPr lang="ru-RU" dirty="0"/>
              <a:t>Базовый актив – </a:t>
            </a:r>
            <a:r>
              <a:rPr lang="en-US" b="1" dirty="0"/>
              <a:t>GAZP</a:t>
            </a:r>
            <a:r>
              <a:rPr lang="ru-RU" dirty="0"/>
              <a:t>.</a:t>
            </a:r>
          </a:p>
          <a:p>
            <a:r>
              <a:rPr lang="ru-RU" dirty="0"/>
              <a:t>Возвращается </a:t>
            </a:r>
            <a:r>
              <a:rPr lang="ru-RU" b="1" dirty="0"/>
              <a:t>100%</a:t>
            </a:r>
            <a:r>
              <a:rPr lang="ru-RU" dirty="0"/>
              <a:t> инвестированного капитала.</a:t>
            </a:r>
          </a:p>
          <a:p>
            <a:r>
              <a:rPr lang="ru-RU" dirty="0"/>
              <a:t>Доходность определяется следующим образом.</a:t>
            </a:r>
          </a:p>
          <a:p>
            <a:pPr lvl="1"/>
            <a:r>
              <a:rPr lang="ru-RU" b="1" dirty="0"/>
              <a:t>1)</a:t>
            </a:r>
            <a:r>
              <a:rPr lang="ru-RU" dirty="0"/>
              <a:t> Если акция выросла, доходность составит </a:t>
            </a:r>
            <a:r>
              <a:rPr lang="ru-RU" b="1" dirty="0"/>
              <a:t>15%</a:t>
            </a:r>
            <a:r>
              <a:rPr lang="ru-RU" dirty="0"/>
              <a:t>.</a:t>
            </a:r>
          </a:p>
          <a:p>
            <a:pPr lvl="1"/>
            <a:r>
              <a:rPr lang="ru-RU" b="1" dirty="0"/>
              <a:t>2)</a:t>
            </a:r>
            <a:r>
              <a:rPr lang="ru-RU" dirty="0"/>
              <a:t> Если акция упала, доходность составит </a:t>
            </a:r>
            <a:r>
              <a:rPr lang="ru-RU" b="1" dirty="0"/>
              <a:t>0%</a:t>
            </a:r>
            <a:r>
              <a:rPr lang="ru-RU" dirty="0"/>
              <a:t>.</a:t>
            </a:r>
          </a:p>
          <a:p>
            <a:r>
              <a:rPr lang="ru-RU" b="1" dirty="0"/>
              <a:t>Внутреннее устройство:</a:t>
            </a:r>
            <a:r>
              <a:rPr lang="ru-RU" dirty="0"/>
              <a:t> депозит и бинарный опцион </a:t>
            </a:r>
            <a:r>
              <a:rPr lang="ru-RU" dirty="0" err="1"/>
              <a:t>колл</a:t>
            </a:r>
            <a:r>
              <a:rPr lang="ru-RU" dirty="0"/>
              <a:t>.</a:t>
            </a:r>
          </a:p>
        </p:txBody>
      </p:sp>
      <p:pic>
        <p:nvPicPr>
          <p:cNvPr id="4" name="Picture 3" descr="C:\Users\Mikhail\Dropbox\По датам\2012 год\9) Сентябрь 2012\Выступление в DBA\Бинарный СП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136" y="2996952"/>
            <a:ext cx="5754176" cy="358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903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en-US" dirty="0"/>
              <a:t>Binary Range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47448"/>
            <a:ext cx="3898776" cy="149352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Условия продукта</a:t>
            </a:r>
            <a:r>
              <a:rPr lang="ru-RU" dirty="0"/>
              <a:t>.</a:t>
            </a:r>
          </a:p>
          <a:p>
            <a:pPr lvl="1"/>
            <a:r>
              <a:rPr lang="ru-RU" dirty="0"/>
              <a:t>Если </a:t>
            </a:r>
            <a:r>
              <a:rPr lang="en-US" dirty="0"/>
              <a:t>GAZP </a:t>
            </a:r>
            <a:r>
              <a:rPr lang="ru-RU" dirty="0"/>
              <a:t>через 1 год будет стоить от </a:t>
            </a:r>
            <a:r>
              <a:rPr lang="ru-RU" b="1" dirty="0"/>
              <a:t>90</a:t>
            </a:r>
            <a:r>
              <a:rPr lang="ru-RU" dirty="0"/>
              <a:t> до </a:t>
            </a:r>
            <a:r>
              <a:rPr lang="ru-RU" b="1" dirty="0"/>
              <a:t>110</a:t>
            </a:r>
            <a:r>
              <a:rPr lang="ru-RU" dirty="0"/>
              <a:t> рублей, доходность составит </a:t>
            </a:r>
            <a:r>
              <a:rPr lang="ru-RU" b="1" dirty="0"/>
              <a:t>25%</a:t>
            </a:r>
            <a:r>
              <a:rPr lang="ru-RU" dirty="0"/>
              <a:t>.</a:t>
            </a:r>
          </a:p>
          <a:p>
            <a:pPr lvl="1"/>
            <a:r>
              <a:rPr lang="ru-RU" dirty="0"/>
              <a:t>В противном случае – </a:t>
            </a:r>
            <a:r>
              <a:rPr lang="ru-RU" b="1" dirty="0"/>
              <a:t>0%</a:t>
            </a:r>
            <a:r>
              <a:rPr lang="ru-RU" dirty="0"/>
              <a:t> (возврат капитала).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864" y="3284984"/>
            <a:ext cx="6801504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4273624" y="1628800"/>
            <a:ext cx="3898776" cy="149352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/>
              <a:t>Внутреннее устройство</a:t>
            </a:r>
            <a:r>
              <a:rPr lang="ru-RU" dirty="0"/>
              <a:t>.</a:t>
            </a:r>
          </a:p>
          <a:p>
            <a:pPr lvl="1"/>
            <a:r>
              <a:rPr lang="ru-RU" b="1" dirty="0"/>
              <a:t>Депозит</a:t>
            </a:r>
            <a:r>
              <a:rPr lang="ru-RU" dirty="0"/>
              <a:t> (90% капитала).</a:t>
            </a:r>
          </a:p>
          <a:p>
            <a:pPr lvl="1"/>
            <a:r>
              <a:rPr lang="en-US" dirty="0"/>
              <a:t>Buy </a:t>
            </a:r>
            <a:r>
              <a:rPr lang="en-US" b="1" dirty="0"/>
              <a:t>Binary Call</a:t>
            </a:r>
            <a:r>
              <a:rPr lang="en-US" dirty="0"/>
              <a:t> (Strike 90).</a:t>
            </a:r>
          </a:p>
          <a:p>
            <a:pPr lvl="1"/>
            <a:r>
              <a:rPr lang="en-US" dirty="0"/>
              <a:t>Sell </a:t>
            </a:r>
            <a:r>
              <a:rPr lang="en-US" b="1" dirty="0"/>
              <a:t>Binary Call</a:t>
            </a:r>
            <a:r>
              <a:rPr lang="en-US" dirty="0"/>
              <a:t> (Strike 110)</a:t>
            </a:r>
            <a:r>
              <a:rPr lang="ru-RU" dirty="0"/>
              <a:t>.</a:t>
            </a: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652120" y="3120815"/>
            <a:ext cx="3240360" cy="1152128"/>
          </a:xfrm>
          <a:prstGeom prst="wedgeRoundRectCallout">
            <a:avLst>
              <a:gd name="adj1" fmla="val -59338"/>
              <a:gd name="adj2" fmla="val 103070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Данный СП дает доходность при </a:t>
            </a:r>
            <a:r>
              <a:rPr lang="ru-RU" b="1" dirty="0"/>
              <a:t>боковом движении рынка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0629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Reverse Convertible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Срок продукта – </a:t>
            </a:r>
            <a:r>
              <a:rPr lang="ru-RU" b="1" dirty="0"/>
              <a:t>1 год</a:t>
            </a:r>
            <a:r>
              <a:rPr lang="ru-RU" dirty="0"/>
              <a:t>.</a:t>
            </a:r>
          </a:p>
          <a:p>
            <a:r>
              <a:rPr lang="ru-RU" dirty="0"/>
              <a:t>Базовый актив – </a:t>
            </a:r>
            <a:r>
              <a:rPr lang="en-US" b="1" dirty="0"/>
              <a:t>GAZP</a:t>
            </a:r>
            <a:r>
              <a:rPr lang="ru-RU" dirty="0"/>
              <a:t>.</a:t>
            </a:r>
          </a:p>
          <a:p>
            <a:r>
              <a:rPr lang="ru-RU" dirty="0"/>
              <a:t>Сумма вложений – пусть </a:t>
            </a:r>
            <a:r>
              <a:rPr lang="ru-RU" b="1" dirty="0"/>
              <a:t>1 млн. рублей</a:t>
            </a:r>
            <a:r>
              <a:rPr lang="ru-RU" dirty="0"/>
              <a:t>.</a:t>
            </a:r>
          </a:p>
          <a:p>
            <a:pPr lvl="1"/>
            <a:r>
              <a:rPr lang="ru-RU" dirty="0"/>
              <a:t>При текущей цене </a:t>
            </a:r>
            <a:r>
              <a:rPr lang="en-US" dirty="0"/>
              <a:t>GAZP</a:t>
            </a:r>
            <a:r>
              <a:rPr lang="ru-RU" dirty="0"/>
              <a:t> </a:t>
            </a:r>
            <a:r>
              <a:rPr lang="ru-RU" b="1" dirty="0"/>
              <a:t>100 рублей</a:t>
            </a:r>
            <a:r>
              <a:rPr lang="ru-RU" dirty="0"/>
              <a:t> это равнозначно </a:t>
            </a:r>
            <a:r>
              <a:rPr lang="ru-RU" b="1" dirty="0"/>
              <a:t>10 тыс. акций</a:t>
            </a:r>
            <a:r>
              <a:rPr lang="ru-RU" dirty="0"/>
              <a:t>.</a:t>
            </a:r>
          </a:p>
          <a:p>
            <a:r>
              <a:rPr lang="ru-RU" dirty="0"/>
              <a:t>Гарантированный купон – </a:t>
            </a:r>
            <a:r>
              <a:rPr lang="ru-RU" b="1" dirty="0"/>
              <a:t>20%</a:t>
            </a:r>
            <a:r>
              <a:rPr lang="ru-RU" dirty="0"/>
              <a:t> (200 тыс. рублей).</a:t>
            </a:r>
          </a:p>
          <a:p>
            <a:r>
              <a:rPr lang="ru-RU" dirty="0"/>
              <a:t>Условия возврата </a:t>
            </a:r>
            <a:r>
              <a:rPr lang="ru-RU" b="1" dirty="0"/>
              <a:t>основной суммы долга</a:t>
            </a:r>
            <a:r>
              <a:rPr lang="ru-RU" dirty="0"/>
              <a:t>:</a:t>
            </a:r>
          </a:p>
          <a:p>
            <a:pPr lvl="1"/>
            <a:r>
              <a:rPr lang="ru-RU" b="1" dirty="0"/>
              <a:t>1)</a:t>
            </a:r>
            <a:r>
              <a:rPr lang="ru-RU" dirty="0"/>
              <a:t> Если </a:t>
            </a:r>
            <a:r>
              <a:rPr lang="en-US" dirty="0"/>
              <a:t>GAZP</a:t>
            </a:r>
            <a:r>
              <a:rPr lang="ru-RU" dirty="0"/>
              <a:t> вырастет за срок действия продукта, возвращается </a:t>
            </a:r>
            <a:r>
              <a:rPr lang="ru-RU" b="1" dirty="0"/>
              <a:t>100% вложенного капитала</a:t>
            </a:r>
            <a:r>
              <a:rPr lang="ru-RU" dirty="0"/>
              <a:t> (1 млн. рублей).</a:t>
            </a:r>
          </a:p>
          <a:p>
            <a:pPr lvl="1"/>
            <a:r>
              <a:rPr lang="ru-RU" b="1" dirty="0"/>
              <a:t>2)</a:t>
            </a:r>
            <a:r>
              <a:rPr lang="ru-RU" dirty="0"/>
              <a:t> Если </a:t>
            </a:r>
            <a:r>
              <a:rPr lang="en-US" dirty="0"/>
              <a:t>GAZP</a:t>
            </a:r>
            <a:r>
              <a:rPr lang="ru-RU" dirty="0"/>
              <a:t> упадет за срок действия продукта, вместо 1 млн. рублей инвестор получит </a:t>
            </a:r>
            <a:r>
              <a:rPr lang="ru-RU" b="1" dirty="0"/>
              <a:t>10 тыс. акций</a:t>
            </a:r>
            <a:r>
              <a:rPr lang="ru-RU" dirty="0"/>
              <a:t> Газпрома.</a:t>
            </a:r>
          </a:p>
          <a:p>
            <a:pPr lvl="2"/>
            <a:r>
              <a:rPr lang="ru-RU" b="1" dirty="0"/>
              <a:t>Пример:</a:t>
            </a:r>
            <a:r>
              <a:rPr lang="ru-RU" dirty="0"/>
              <a:t> если акция упадет до 70 рублей, инвестор получит купон 20% (200 тыс. рублей) и 10 тыс. акций стоимостью 700 тыс. рублей, т. е. итого 900 тыс. рублей – следовательно, убыток составит -10%.</a:t>
            </a:r>
          </a:p>
          <a:p>
            <a:r>
              <a:rPr lang="ru-RU" b="1" dirty="0"/>
              <a:t>Внутреннее устройство</a:t>
            </a:r>
            <a:r>
              <a:rPr lang="ru-RU" dirty="0"/>
              <a:t>: депозит и проданный опцион пут.</a:t>
            </a:r>
          </a:p>
        </p:txBody>
      </p:sp>
    </p:spTree>
    <p:extLst>
      <p:ext uri="{BB962C8B-B14F-4D97-AF65-F5344CB8AC3E}">
        <p14:creationId xmlns:p14="http://schemas.microsoft.com/office/powerpoint/2010/main" val="2664203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Reverse Convertible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00" y="1700808"/>
            <a:ext cx="8150201" cy="4973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2688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Barrier Reverse Convertible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Срок</a:t>
            </a:r>
            <a:r>
              <a:rPr lang="ru-RU" dirty="0"/>
              <a:t> продукта – </a:t>
            </a:r>
            <a:r>
              <a:rPr lang="ru-RU" b="1" dirty="0"/>
              <a:t>1 год</a:t>
            </a:r>
            <a:r>
              <a:rPr lang="ru-RU" dirty="0"/>
              <a:t>.</a:t>
            </a:r>
          </a:p>
          <a:p>
            <a:r>
              <a:rPr lang="ru-RU" dirty="0"/>
              <a:t>3 базовых актива (например, </a:t>
            </a:r>
            <a:r>
              <a:rPr lang="en-US" dirty="0"/>
              <a:t>GAZP, LKOH,</a:t>
            </a:r>
            <a:r>
              <a:rPr lang="ru-RU" dirty="0"/>
              <a:t> </a:t>
            </a:r>
            <a:r>
              <a:rPr lang="en-US" dirty="0"/>
              <a:t>MTSI)</a:t>
            </a:r>
            <a:r>
              <a:rPr lang="ru-RU" dirty="0"/>
              <a:t>.</a:t>
            </a:r>
          </a:p>
          <a:p>
            <a:pPr lvl="1"/>
            <a:r>
              <a:rPr lang="ru-RU" b="1" dirty="0"/>
              <a:t>Барьер</a:t>
            </a:r>
            <a:r>
              <a:rPr lang="ru-RU" dirty="0"/>
              <a:t>: </a:t>
            </a:r>
            <a:r>
              <a:rPr lang="ru-RU" b="1" dirty="0"/>
              <a:t>70%</a:t>
            </a:r>
            <a:r>
              <a:rPr lang="ru-RU" dirty="0"/>
              <a:t> от текущей цены каждого актива.</a:t>
            </a:r>
          </a:p>
          <a:p>
            <a:r>
              <a:rPr lang="ru-RU" dirty="0"/>
              <a:t>Гарантированный </a:t>
            </a:r>
            <a:r>
              <a:rPr lang="ru-RU" b="1" dirty="0"/>
              <a:t>купон – 20%</a:t>
            </a:r>
            <a:r>
              <a:rPr lang="ru-RU" dirty="0"/>
              <a:t>.</a:t>
            </a:r>
          </a:p>
          <a:p>
            <a:r>
              <a:rPr lang="ru-RU" dirty="0"/>
              <a:t>Условия возврата </a:t>
            </a:r>
            <a:r>
              <a:rPr lang="ru-RU" b="1" dirty="0"/>
              <a:t>основной суммы долга</a:t>
            </a:r>
            <a:r>
              <a:rPr lang="ru-RU" dirty="0"/>
              <a:t>:</a:t>
            </a:r>
          </a:p>
          <a:p>
            <a:pPr lvl="1"/>
            <a:r>
              <a:rPr lang="ru-RU" b="1" dirty="0"/>
              <a:t>1)</a:t>
            </a:r>
            <a:r>
              <a:rPr lang="ru-RU" dirty="0"/>
              <a:t> Если ни один из активов ни разу не пробил барьер в течение 1 года, возвращается </a:t>
            </a:r>
            <a:r>
              <a:rPr lang="ru-RU" b="1" dirty="0"/>
              <a:t>100% капитала</a:t>
            </a:r>
            <a:r>
              <a:rPr lang="ru-RU" dirty="0"/>
              <a:t>.</a:t>
            </a:r>
          </a:p>
          <a:p>
            <a:pPr lvl="1"/>
            <a:r>
              <a:rPr lang="ru-RU" b="1" dirty="0"/>
              <a:t>2)</a:t>
            </a:r>
            <a:r>
              <a:rPr lang="ru-RU" dirty="0"/>
              <a:t> Если пробитие имело место, но к дате истечения все активы выросли – возвращается </a:t>
            </a:r>
            <a:r>
              <a:rPr lang="ru-RU" b="1" dirty="0"/>
              <a:t>100% капитала</a:t>
            </a:r>
            <a:r>
              <a:rPr lang="ru-RU" dirty="0"/>
              <a:t>.</a:t>
            </a:r>
          </a:p>
          <a:p>
            <a:pPr lvl="1"/>
            <a:r>
              <a:rPr lang="ru-RU" b="1" dirty="0"/>
              <a:t>3)</a:t>
            </a:r>
            <a:r>
              <a:rPr lang="ru-RU" dirty="0"/>
              <a:t> Если пробитие имело место, и к дате истечения хотя бы один из активов упал – </a:t>
            </a:r>
            <a:r>
              <a:rPr lang="ru-RU" b="1" dirty="0"/>
              <a:t>погашение</a:t>
            </a:r>
            <a:r>
              <a:rPr lang="ru-RU" dirty="0"/>
              <a:t> происходит </a:t>
            </a:r>
            <a:r>
              <a:rPr lang="ru-RU" b="1" dirty="0"/>
              <a:t>в виде акций</a:t>
            </a:r>
            <a:r>
              <a:rPr lang="ru-RU" dirty="0"/>
              <a:t>, показавших наихудшую доходность.</a:t>
            </a:r>
          </a:p>
          <a:p>
            <a:r>
              <a:rPr lang="ru-RU" b="1" dirty="0"/>
              <a:t>Наилучший сценарий:</a:t>
            </a:r>
            <a:r>
              <a:rPr lang="ru-RU" dirty="0"/>
              <a:t> 20% годовых при сценариях 1 и 2.</a:t>
            </a:r>
          </a:p>
          <a:p>
            <a:r>
              <a:rPr lang="ru-RU" b="1" dirty="0"/>
              <a:t>Наихудший сценарий:</a:t>
            </a:r>
            <a:r>
              <a:rPr lang="ru-RU" dirty="0"/>
              <a:t> потеря капитала при сценарии 3.</a:t>
            </a:r>
          </a:p>
        </p:txBody>
      </p:sp>
    </p:spTree>
    <p:extLst>
      <p:ext uri="{BB962C8B-B14F-4D97-AF65-F5344CB8AC3E}">
        <p14:creationId xmlns:p14="http://schemas.microsoft.com/office/powerpoint/2010/main" val="3270202730"/>
      </p:ext>
    </p:extLst>
  </p:cSld>
  <p:clrMapOvr>
    <a:masterClrMapping/>
  </p:clrMapOvr>
</p:sld>
</file>

<file path=ppt/theme/theme1.xml><?xml version="1.0" encoding="utf-8"?>
<a:theme xmlns:a="http://schemas.openxmlformats.org/drawingml/2006/main" name="Обрезка">
  <a:themeElements>
    <a:clrScheme name="Обрезк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Обрезк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резк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1358</TotalTime>
  <Words>974</Words>
  <Application>Microsoft Office PowerPoint</Application>
  <PresentationFormat>Экран (4:3)</PresentationFormat>
  <Paragraphs>119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Franklin Gothic Book</vt:lpstr>
      <vt:lpstr>Wingdings 2</vt:lpstr>
      <vt:lpstr>Обрезка</vt:lpstr>
      <vt:lpstr>Структурные продукты </vt:lpstr>
      <vt:lpstr>Структурированный продукт: определение</vt:lpstr>
      <vt:lpstr>Простейший СП с защитой капитала</vt:lpstr>
      <vt:lpstr>Простейший СП с защитой капитала</vt:lpstr>
      <vt:lpstr>Продукт с бинарным опционом</vt:lpstr>
      <vt:lpstr>Binary Range</vt:lpstr>
      <vt:lpstr>Reverse Convertible</vt:lpstr>
      <vt:lpstr>Reverse Convertible</vt:lpstr>
      <vt:lpstr>Barrier Reverse Convertible</vt:lpstr>
      <vt:lpstr>Range Accrual</vt:lpstr>
      <vt:lpstr>Range Accrual</vt:lpstr>
      <vt:lpstr>Множество вариантов СП</vt:lpstr>
      <vt:lpstr>Формы выпуска СП (способы юридического оформления)</vt:lpstr>
      <vt:lpstr>Преимущества СП </vt:lpstr>
      <vt:lpstr>Недостатки СП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Структурированные продукты как инструмент инвестиций в Wealth Management</dc:title>
  <dc:creator>Mikhail</dc:creator>
  <cp:lastModifiedBy>Сергей Бугров</cp:lastModifiedBy>
  <cp:revision>106</cp:revision>
  <dcterms:created xsi:type="dcterms:W3CDTF">2012-09-19T10:31:18Z</dcterms:created>
  <dcterms:modified xsi:type="dcterms:W3CDTF">2018-10-09T06:14:46Z</dcterms:modified>
</cp:coreProperties>
</file>