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sldIdLst>
    <p:sldId id="260" r:id="rId2"/>
    <p:sldId id="261" r:id="rId3"/>
    <p:sldId id="259" r:id="rId4"/>
    <p:sldId id="262" r:id="rId5"/>
    <p:sldId id="258" r:id="rId6"/>
    <p:sldId id="266" r:id="rId7"/>
    <p:sldId id="265" r:id="rId8"/>
    <p:sldId id="271" r:id="rId9"/>
    <p:sldId id="267" r:id="rId10"/>
    <p:sldId id="264" r:id="rId11"/>
    <p:sldId id="268" r:id="rId12"/>
    <p:sldId id="270" r:id="rId13"/>
    <p:sldId id="272" r:id="rId14"/>
    <p:sldId id="263" r:id="rId15"/>
    <p:sldId id="273" r:id="rId16"/>
    <p:sldId id="274" r:id="rId17"/>
    <p:sldId id="275" r:id="rId18"/>
    <p:sldId id="276" r:id="rId19"/>
    <p:sldId id="277" r:id="rId20"/>
    <p:sldId id="278" r:id="rId21"/>
    <p:sldId id="25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54"/>
    <p:restoredTop sz="94651"/>
  </p:normalViewPr>
  <p:slideViewPr>
    <p:cSldViewPr snapToGrid="0" snapToObjects="1">
      <p:cViewPr>
        <p:scale>
          <a:sx n="128" d="100"/>
          <a:sy n="128" d="100"/>
        </p:scale>
        <p:origin x="904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44B02-9EBC-B742-891D-A200CE27571B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81596-31BB-6148-AD2D-883E867D0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448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81596-31BB-6148-AD2D-883E867D0D1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219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05C3-FC5C-D24F-A75D-D4F0BD695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61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05C3-FC5C-D24F-A75D-D4F0BD695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67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05C3-FC5C-D24F-A75D-D4F0BD695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883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862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12192" y="1679604"/>
            <a:ext cx="2304000" cy="2304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108469" y="4155291"/>
            <a:ext cx="2304000" cy="2304000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108213" y="1679348"/>
            <a:ext cx="2304256" cy="23042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612192" y="4155035"/>
            <a:ext cx="2304256" cy="2304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604747" y="1679349"/>
            <a:ext cx="5952661" cy="477994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7350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 userDrawn="1"/>
        </p:nvSpPr>
        <p:spPr>
          <a:xfrm>
            <a:off x="3839750" y="1165384"/>
            <a:ext cx="4512501" cy="4512501"/>
          </a:xfrm>
          <a:prstGeom prst="ellipse">
            <a:avLst/>
          </a:pr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839750" y="2660915"/>
            <a:ext cx="4512501" cy="76808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839552" y="3429000"/>
            <a:ext cx="4512501" cy="6776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 rot="2551977">
            <a:off x="11497071" y="-234305"/>
            <a:ext cx="288032" cy="1104064"/>
          </a:xfrm>
          <a:custGeom>
            <a:avLst/>
            <a:gdLst/>
            <a:ahLst/>
            <a:cxnLst/>
            <a:rect l="l" t="t" r="r" b="b"/>
            <a:pathLst>
              <a:path w="216024" h="828048">
                <a:moveTo>
                  <a:pt x="0" y="198178"/>
                </a:moveTo>
                <a:lnTo>
                  <a:pt x="216024" y="0"/>
                </a:lnTo>
                <a:lnTo>
                  <a:pt x="216024" y="828048"/>
                </a:lnTo>
                <a:lnTo>
                  <a:pt x="0" y="828047"/>
                </a:lnTo>
                <a:close/>
              </a:path>
            </a:pathLst>
          </a:cu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2400"/>
          </a:p>
        </p:txBody>
      </p:sp>
      <p:sp>
        <p:nvSpPr>
          <p:cNvPr id="8" name="Rectangle 7"/>
          <p:cNvSpPr/>
          <p:nvPr userDrawn="1"/>
        </p:nvSpPr>
        <p:spPr>
          <a:xfrm rot="2551977">
            <a:off x="11603879" y="-85921"/>
            <a:ext cx="288032" cy="1627860"/>
          </a:xfrm>
          <a:custGeom>
            <a:avLst/>
            <a:gdLst/>
            <a:ahLst/>
            <a:cxnLst/>
            <a:rect l="l" t="t" r="r" b="b"/>
            <a:pathLst>
              <a:path w="216024" h="1220895">
                <a:moveTo>
                  <a:pt x="0" y="0"/>
                </a:moveTo>
                <a:lnTo>
                  <a:pt x="216024" y="235477"/>
                </a:lnTo>
                <a:lnTo>
                  <a:pt x="216024" y="1220895"/>
                </a:lnTo>
                <a:lnTo>
                  <a:pt x="0" y="1220895"/>
                </a:lnTo>
                <a:close/>
              </a:path>
            </a:pathLst>
          </a:custGeom>
          <a:solidFill>
            <a:schemeClr val="tx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2400"/>
          </a:p>
        </p:txBody>
      </p:sp>
      <p:sp>
        <p:nvSpPr>
          <p:cNvPr id="9" name="Rectangle 8"/>
          <p:cNvSpPr/>
          <p:nvPr userDrawn="1"/>
        </p:nvSpPr>
        <p:spPr>
          <a:xfrm rot="2359288">
            <a:off x="268763" y="5248252"/>
            <a:ext cx="288032" cy="1654453"/>
          </a:xfrm>
          <a:custGeom>
            <a:avLst/>
            <a:gdLst/>
            <a:ahLst/>
            <a:cxnLst/>
            <a:rect l="l" t="t" r="r" b="b"/>
            <a:pathLst>
              <a:path w="216024" h="1240840">
                <a:moveTo>
                  <a:pt x="0" y="0"/>
                </a:moveTo>
                <a:lnTo>
                  <a:pt x="216024" y="0"/>
                </a:lnTo>
                <a:lnTo>
                  <a:pt x="216024" y="1240840"/>
                </a:lnTo>
                <a:lnTo>
                  <a:pt x="0" y="977112"/>
                </a:lnTo>
                <a:close/>
              </a:path>
            </a:pathLst>
          </a:cu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2400"/>
          </a:p>
        </p:txBody>
      </p:sp>
      <p:sp>
        <p:nvSpPr>
          <p:cNvPr id="12" name="Rectangle 11"/>
          <p:cNvSpPr/>
          <p:nvPr userDrawn="1"/>
        </p:nvSpPr>
        <p:spPr>
          <a:xfrm rot="2359288">
            <a:off x="363160" y="5879702"/>
            <a:ext cx="288032" cy="1206087"/>
          </a:xfrm>
          <a:custGeom>
            <a:avLst/>
            <a:gdLst/>
            <a:ahLst/>
            <a:cxnLst/>
            <a:rect l="l" t="t" r="r" b="b"/>
            <a:pathLst>
              <a:path w="216024" h="904565">
                <a:moveTo>
                  <a:pt x="0" y="0"/>
                </a:moveTo>
                <a:lnTo>
                  <a:pt x="216024" y="0"/>
                </a:lnTo>
                <a:lnTo>
                  <a:pt x="216024" y="727616"/>
                </a:lnTo>
                <a:lnTo>
                  <a:pt x="0" y="904565"/>
                </a:lnTo>
                <a:close/>
              </a:path>
            </a:pathLst>
          </a:cu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4248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77140"/>
            <a:ext cx="12192000" cy="61899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5306136"/>
            <a:ext cx="12192000" cy="3764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0"/>
            <a:ext cx="12192000" cy="3429000"/>
          </a:xfrm>
          <a:prstGeom prst="rect">
            <a:avLst/>
          </a:prstGeom>
        </p:spPr>
        <p:txBody>
          <a:bodyPr/>
          <a:lstStyle>
            <a:lvl1pPr marL="0" marR="0" indent="0" algn="ctr" defTabSz="121917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6213309"/>
            <a:ext cx="12192000" cy="64469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197103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asic Layout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84290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007435" y="164638"/>
            <a:ext cx="11184565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007435" y="932723"/>
            <a:ext cx="11184565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6" name="Picture 2" descr="E:\002-KIMS BUSINESS\007-02-Googleslidesppt\02-GSppt-Contents-Kim\20170215\02-abs\businessman-with-city-vew-p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992544" y="4581129"/>
            <a:ext cx="1010061" cy="209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0542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80987" y="624086"/>
            <a:ext cx="5376597" cy="2688299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101749" y="624086"/>
            <a:ext cx="2688000" cy="2688299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6101749" y="3504407"/>
            <a:ext cx="2688000" cy="2688299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8934213" y="3504407"/>
            <a:ext cx="2688000" cy="2688299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8933915" y="624087"/>
            <a:ext cx="2688299" cy="268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807397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31637" y="164638"/>
            <a:ext cx="9360363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31637" y="932723"/>
            <a:ext cx="936036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33623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05C3-FC5C-D24F-A75D-D4F0BD695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59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92955" y="260648"/>
            <a:ext cx="3927460" cy="3094209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92955" y="3525012"/>
            <a:ext cx="3927460" cy="3094209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7973809" y="260648"/>
            <a:ext cx="3927460" cy="3094209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973809" y="3525012"/>
            <a:ext cx="3927460" cy="3094209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4367808" y="260647"/>
            <a:ext cx="3458605" cy="63654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5034045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6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6501341"/>
            <a:ext cx="12192000" cy="3840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176645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05C3-FC5C-D24F-A75D-D4F0BD695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3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05C3-FC5C-D24F-A75D-D4F0BD695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59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05C3-FC5C-D24F-A75D-D4F0BD695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66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05C3-FC5C-D24F-A75D-D4F0BD695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40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05C3-FC5C-D24F-A75D-D4F0BD695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478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05C3-FC5C-D24F-A75D-D4F0BD695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22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05C3-FC5C-D24F-A75D-D4F0BD695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999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C05C3-FC5C-D24F-A75D-D4F0BD695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396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7.pn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839547" y="2592549"/>
            <a:ext cx="4512501" cy="768084"/>
          </a:xfrm>
        </p:spPr>
        <p:txBody>
          <a:bodyPr>
            <a:normAutofit fontScale="62500" lnSpcReduction="20000"/>
          </a:bodyPr>
          <a:lstStyle/>
          <a:p>
            <a:r>
              <a:rPr lang="ru-RU" altLang="ko-KR" b="1" dirty="0" smtClean="0">
                <a:latin typeface="Copperplate" charset="0"/>
                <a:ea typeface="Copperplate" charset="0"/>
                <a:cs typeface="Copperplate" charset="0"/>
              </a:rPr>
              <a:t>Квартирный вопрос</a:t>
            </a:r>
            <a:endParaRPr lang="ko-KR" altLang="en-US" b="1" dirty="0">
              <a:latin typeface="Copperplate" charset="0"/>
              <a:ea typeface="Copperplate" charset="0"/>
              <a:cs typeface="Copperplate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42256" y="3360633"/>
            <a:ext cx="43070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ko-KR" sz="1600" b="1" dirty="0" smtClean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rPr>
              <a:t>Финансовые технологии и финансовый инжиниринг</a:t>
            </a:r>
          </a:p>
          <a:p>
            <a:pPr algn="ctr"/>
            <a:endParaRPr lang="ru-RU" altLang="ko-KR" sz="1600" b="1" dirty="0" smtClean="0">
              <a:solidFill>
                <a:schemeClr val="bg1"/>
              </a:solidFill>
              <a:latin typeface="Copperplate" charset="0"/>
              <a:ea typeface="Copperplate" charset="0"/>
              <a:cs typeface="Copperplate" charset="0"/>
            </a:endParaRPr>
          </a:p>
          <a:p>
            <a:pPr algn="ctr"/>
            <a:r>
              <a:rPr lang="ru-RU" altLang="ko-KR" sz="1600" b="1" dirty="0" smtClean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rPr>
              <a:t>ЦФБИ2-1М</a:t>
            </a:r>
          </a:p>
          <a:p>
            <a:pPr algn="ctr"/>
            <a:r>
              <a:rPr lang="ru-RU" altLang="ko-KR" sz="1600" dirty="0" err="1" smtClean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rPr>
              <a:t>Лухуташвили</a:t>
            </a:r>
            <a:r>
              <a:rPr lang="ru-RU" altLang="ko-KR" sz="1600" dirty="0" smtClean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rPr>
              <a:t> Г.Г.</a:t>
            </a:r>
            <a:endParaRPr lang="en-US" altLang="ko-KR" sz="1600" dirty="0">
              <a:solidFill>
                <a:schemeClr val="bg1"/>
              </a:solidFill>
              <a:latin typeface="Copperplate" charset="0"/>
              <a:ea typeface="Copperplate" charset="0"/>
              <a:cs typeface="Copperplat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22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75271" y="0"/>
            <a:ext cx="11516729" cy="7680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altLang="ko-KR" b="1" dirty="0">
                <a:latin typeface="Copperplate" charset="0"/>
                <a:ea typeface="Copperplate" charset="0"/>
                <a:cs typeface="Copperplate" charset="0"/>
              </a:rPr>
              <a:t>Рост </a:t>
            </a:r>
            <a:r>
              <a:rPr lang="ru-RU" altLang="ko-KR" b="1">
                <a:latin typeface="Copperplate" charset="0"/>
                <a:ea typeface="Copperplate" charset="0"/>
                <a:cs typeface="Copperplate" charset="0"/>
              </a:rPr>
              <a:t>цены квартиры</a:t>
            </a:r>
            <a:endParaRPr lang="ko-KR" altLang="en-US" b="1" dirty="0">
              <a:latin typeface="Copperplate" charset="0"/>
              <a:ea typeface="Copperplate" charset="0"/>
              <a:cs typeface="Copperplate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2356" y="3472979"/>
            <a:ext cx="1152880" cy="6667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4"/>
            </a:solidFill>
          </a:ln>
        </p:spPr>
        <p:txBody>
          <a:bodyPr wrap="none" rtlCol="0" anchor="ctr">
            <a:spAutoFit/>
          </a:bodyPr>
          <a:lstStyle/>
          <a:p>
            <a:r>
              <a:rPr lang="en-US" altLang="ko-KR" sz="3733" b="1" dirty="0" smtClean="0">
                <a:solidFill>
                  <a:schemeClr val="accent4"/>
                </a:solidFill>
                <a:cs typeface="Arial" pitchFamily="34" charset="0"/>
              </a:rPr>
              <a:t>201</a:t>
            </a:r>
            <a:r>
              <a:rPr lang="ru-RU" altLang="ko-KR" sz="3733" b="1" dirty="0">
                <a:solidFill>
                  <a:schemeClr val="accent4"/>
                </a:solidFill>
                <a:cs typeface="Arial" pitchFamily="34" charset="0"/>
              </a:rPr>
              <a:t>9</a:t>
            </a:r>
            <a:endParaRPr lang="ko-KR" altLang="en-US" sz="3733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52845" y="3468651"/>
            <a:ext cx="1152880" cy="6667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3"/>
            </a:solidFill>
          </a:ln>
        </p:spPr>
        <p:txBody>
          <a:bodyPr wrap="none" rtlCol="0" anchor="ctr">
            <a:spAutoFit/>
          </a:bodyPr>
          <a:lstStyle/>
          <a:p>
            <a:r>
              <a:rPr lang="en-US" altLang="ko-KR" sz="3733" b="1" dirty="0" smtClean="0">
                <a:solidFill>
                  <a:schemeClr val="accent3"/>
                </a:solidFill>
                <a:cs typeface="Arial" pitchFamily="34" charset="0"/>
              </a:rPr>
              <a:t>20</a:t>
            </a:r>
            <a:r>
              <a:rPr lang="ru-RU" altLang="ko-KR" sz="3733" b="1" dirty="0" smtClean="0">
                <a:solidFill>
                  <a:schemeClr val="accent3"/>
                </a:solidFill>
                <a:cs typeface="Arial" pitchFamily="34" charset="0"/>
              </a:rPr>
              <a:t>20</a:t>
            </a:r>
            <a:endParaRPr lang="ko-KR" altLang="en-US" sz="3733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91113" y="3466038"/>
            <a:ext cx="1152880" cy="666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</p:spPr>
        <p:txBody>
          <a:bodyPr wrap="none" rtlCol="0" anchor="ctr">
            <a:spAutoFit/>
          </a:bodyPr>
          <a:lstStyle/>
          <a:p>
            <a:r>
              <a:rPr lang="en-US" altLang="ko-KR" sz="3733" b="1" dirty="0" smtClean="0">
                <a:solidFill>
                  <a:schemeClr val="accent2"/>
                </a:solidFill>
                <a:cs typeface="Arial" pitchFamily="34" charset="0"/>
              </a:rPr>
              <a:t>20</a:t>
            </a:r>
            <a:r>
              <a:rPr lang="ru-RU" altLang="ko-KR" sz="3733" b="1" dirty="0" smtClean="0">
                <a:solidFill>
                  <a:schemeClr val="accent2"/>
                </a:solidFill>
                <a:cs typeface="Arial" pitchFamily="34" charset="0"/>
              </a:rPr>
              <a:t>21</a:t>
            </a:r>
            <a:endParaRPr lang="ko-KR" altLang="en-US" sz="3733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66331" y="3490915"/>
            <a:ext cx="1152880" cy="6667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2"/>
            </a:solidFill>
          </a:ln>
        </p:spPr>
        <p:txBody>
          <a:bodyPr wrap="none" rtlCol="0" anchor="ctr">
            <a:spAutoFit/>
          </a:bodyPr>
          <a:lstStyle>
            <a:defPPr>
              <a:defRPr lang="ru-RU"/>
            </a:defPPr>
            <a:lvl1pPr>
              <a:defRPr sz="3733" b="1">
                <a:solidFill>
                  <a:schemeClr val="accent2"/>
                </a:solidFill>
                <a:cs typeface="Arial" pitchFamily="34" charset="0"/>
              </a:defRPr>
            </a:lvl1pPr>
          </a:lstStyle>
          <a:p>
            <a:r>
              <a:rPr lang="en-US" altLang="ko-KR" dirty="0"/>
              <a:t>20</a:t>
            </a:r>
            <a:r>
              <a:rPr lang="ru-RU" altLang="ko-KR" dirty="0"/>
              <a:t>22</a:t>
            </a:r>
            <a:endParaRPr lang="ko-KR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2089719" y="3799431"/>
            <a:ext cx="960000" cy="7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53181" y="3799431"/>
            <a:ext cx="960000" cy="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67505" y="3788308"/>
            <a:ext cx="960000" cy="7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7435" y="5202007"/>
            <a:ext cx="2422732" cy="33855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54306" y="2651033"/>
            <a:ext cx="24625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Copperplate Light" charset="0"/>
                <a:ea typeface="Copperplate Light" charset="0"/>
                <a:cs typeface="Copperplate Light" charset="0"/>
              </a:rPr>
              <a:t>2 451 000 рублей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735231" y="3485866"/>
            <a:ext cx="1152880" cy="6667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txBody>
          <a:bodyPr wrap="none" rtlCol="0" anchor="ctr">
            <a:spAutoFit/>
          </a:bodyPr>
          <a:lstStyle>
            <a:defPPr>
              <a:defRPr lang="ru-RU"/>
            </a:defPPr>
            <a:lvl1pPr>
              <a:defRPr sz="3733" b="1">
                <a:solidFill>
                  <a:schemeClr val="bg1"/>
                </a:solidFill>
                <a:cs typeface="Arial" pitchFamily="34" charset="0"/>
              </a:defRPr>
            </a:lvl1pPr>
          </a:lstStyle>
          <a:p>
            <a:r>
              <a:rPr lang="ru-RU" dirty="0"/>
              <a:t>2023</a:t>
            </a:r>
          </a:p>
        </p:txBody>
      </p:sp>
      <p:sp>
        <p:nvSpPr>
          <p:cNvPr id="26" name="Rectangle 9"/>
          <p:cNvSpPr/>
          <p:nvPr/>
        </p:nvSpPr>
        <p:spPr>
          <a:xfrm>
            <a:off x="9570447" y="3763431"/>
            <a:ext cx="960000" cy="72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603470" y="2635644"/>
            <a:ext cx="24625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1200" b="1">
                <a:latin typeface="Copperplate Light" charset="0"/>
                <a:ea typeface="Copperplate Light" charset="0"/>
                <a:cs typeface="Copperplate Light" charset="0"/>
              </a:defRPr>
            </a:lvl1pPr>
          </a:lstStyle>
          <a:p>
            <a:r>
              <a:rPr lang="en-US" sz="2000" dirty="0"/>
              <a:t>3 322 701 </a:t>
            </a:r>
            <a:r>
              <a:rPr lang="ru-RU" sz="2000" dirty="0"/>
              <a:t>рублей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051442" y="4220309"/>
            <a:ext cx="1552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1200" b="1">
                <a:latin typeface="Copperplate Light" charset="0"/>
                <a:ea typeface="Copperplate Light" charset="0"/>
                <a:cs typeface="Copperplate Light" charset="0"/>
              </a:defRPr>
            </a:lvl1pPr>
          </a:lstStyle>
          <a:p>
            <a:r>
              <a:rPr lang="ru-RU" dirty="0"/>
              <a:t>3 065 222 рублей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373719" y="4221845"/>
            <a:ext cx="17876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latin typeface="Copperplate Light" charset="0"/>
                <a:ea typeface="Copperplate Light" charset="0"/>
                <a:cs typeface="Copperplate Light" charset="0"/>
              </a:rPr>
              <a:t>2 827 696,18 рублей</a:t>
            </a:r>
            <a:endParaRPr lang="ru-RU" sz="1200" b="1" dirty="0">
              <a:latin typeface="Copperplate Light" charset="0"/>
              <a:ea typeface="Copperplate Light" charset="0"/>
              <a:cs typeface="Copperplate Light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53271" y="4220309"/>
            <a:ext cx="15520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>
              <a:defRPr sz="1200" b="1">
                <a:latin typeface="Copperplate Light" charset="0"/>
                <a:ea typeface="Copperplate Light" charset="0"/>
                <a:cs typeface="Copperplate Light" charset="0"/>
              </a:defRPr>
            </a:lvl1pPr>
          </a:lstStyle>
          <a:p>
            <a:r>
              <a:rPr lang="ru-RU" dirty="0"/>
              <a:t>2 632 619 рублей</a:t>
            </a:r>
          </a:p>
        </p:txBody>
      </p:sp>
    </p:spTree>
    <p:extLst>
      <p:ext uri="{BB962C8B-B14F-4D97-AF65-F5344CB8AC3E}">
        <p14:creationId xmlns:p14="http://schemas.microsoft.com/office/powerpoint/2010/main" val="211068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3"/>
          <p:cNvSpPr txBox="1">
            <a:spLocks/>
          </p:cNvSpPr>
          <p:nvPr/>
        </p:nvSpPr>
        <p:spPr>
          <a:xfrm>
            <a:off x="8169388" y="2720617"/>
            <a:ext cx="3170801" cy="999859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ru-RU" sz="2000" b="1" u="sng" dirty="0" smtClean="0">
                <a:latin typeface="Copperplate" charset="0"/>
                <a:ea typeface="Copperplate" charset="0"/>
                <a:cs typeface="Copperplate" charset="0"/>
              </a:rPr>
              <a:t>Почему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altLang="ko-KR" sz="1400" dirty="0" smtClean="0">
                <a:latin typeface="Copperplate" charset="0"/>
                <a:ea typeface="Copperplate" charset="0"/>
                <a:cs typeface="Copperplate" charset="0"/>
              </a:rPr>
              <a:t>Стоимость квартиры вырастет?</a:t>
            </a:r>
            <a:endParaRPr lang="en-US" altLang="ko-KR" sz="1400" dirty="0">
              <a:latin typeface="Copperplate" charset="0"/>
              <a:ea typeface="Copperplate" charset="0"/>
              <a:cs typeface="Copperplate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14710" y="758642"/>
            <a:ext cx="3444267" cy="560153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 algn="just">
              <a:buFont typeface="Wingdings" charset="2"/>
              <a:buChar char="v"/>
            </a:pPr>
            <a:r>
              <a:rPr lang="ru-RU" sz="14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rPr>
              <a:t>По данным Росстата, по итогам третьего квартала 2017 года квартиры в новостройках подорожали на 5,8% к аналогичному периоду 2016 года – с 53,4 тыс. руб. до 56,5 тыс. руб. за квадратный </a:t>
            </a:r>
            <a:r>
              <a:rPr lang="ru-RU" sz="1400" dirty="0" smtClean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rPr>
              <a:t>метр;</a:t>
            </a:r>
          </a:p>
          <a:p>
            <a:pPr marL="285750" indent="-285750" algn="just">
              <a:buFont typeface="Wingdings" charset="2"/>
              <a:buChar char="v"/>
            </a:pPr>
            <a:r>
              <a:rPr lang="ru-RU" sz="14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rPr>
              <a:t>Продолжение роста цен связано, в первую очередь не с активизацией спроса, а с ростом строительной готовности тех проектов, который были заявлены </a:t>
            </a:r>
            <a:r>
              <a:rPr lang="ru-RU" sz="1400" dirty="0" smtClean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rPr>
              <a:t>ранее</a:t>
            </a:r>
          </a:p>
          <a:p>
            <a:pPr marL="285750" indent="-285750" algn="just">
              <a:buFont typeface="Wingdings" charset="2"/>
              <a:buChar char="v"/>
            </a:pPr>
            <a:r>
              <a:rPr lang="ru-RU" sz="14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rPr>
              <a:t>ЦБ считает оптимальным прогноз по инфляции на 2019 год на уровне 5-5,5</a:t>
            </a:r>
            <a:r>
              <a:rPr lang="ru-RU" sz="1400" dirty="0" smtClean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rPr>
              <a:t>%. </a:t>
            </a:r>
            <a:r>
              <a:rPr lang="ru-RU" sz="14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rPr>
              <a:t>К целевым 4% инфляция должна вернуться в первой половине 2020 года, когда эффекты от произошедшего ослабления рубля и повышения НДС будут исчерпаны</a:t>
            </a:r>
            <a:r>
              <a:rPr lang="ru-RU" sz="1600" dirty="0" smtClean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rPr>
              <a:t>.</a:t>
            </a:r>
          </a:p>
          <a:p>
            <a:pPr marL="285750" indent="-285750" algn="just">
              <a:buFont typeface="Wingdings" charset="2"/>
              <a:buChar char="v"/>
            </a:pPr>
            <a:r>
              <a:rPr lang="ru-RU" sz="14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rPr>
              <a:t>Средний темп роста стоимости </a:t>
            </a:r>
            <a:r>
              <a:rPr lang="ru-RU" sz="1400" dirty="0" err="1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rPr>
              <a:t>вторички</a:t>
            </a:r>
            <a:r>
              <a:rPr lang="ru-RU" sz="14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rPr>
              <a:t> 2-3,3</a:t>
            </a:r>
            <a:r>
              <a:rPr lang="en-US" sz="14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rPr>
              <a:t>%</a:t>
            </a:r>
            <a:endParaRPr lang="ru-RU" sz="1400" dirty="0">
              <a:solidFill>
                <a:schemeClr val="bg1"/>
              </a:solidFill>
              <a:latin typeface="Copperplate Light" charset="0"/>
              <a:ea typeface="Copperplate Light" charset="0"/>
              <a:cs typeface="Copperplate Light" charset="0"/>
            </a:endParaRPr>
          </a:p>
          <a:p>
            <a:pPr marL="285750" indent="-285750" algn="just">
              <a:buFont typeface="Wingdings" charset="2"/>
              <a:buChar char="v"/>
            </a:pPr>
            <a:endParaRPr lang="en-US" altLang="ko-KR" sz="1600" dirty="0">
              <a:solidFill>
                <a:schemeClr val="bg1"/>
              </a:solidFill>
              <a:latin typeface="Copperplate Light" charset="0"/>
              <a:ea typeface="Copperplate Light" charset="0"/>
              <a:cs typeface="Copperplate Light" charset="0"/>
            </a:endParaRPr>
          </a:p>
        </p:txBody>
      </p:sp>
      <p:pic>
        <p:nvPicPr>
          <p:cNvPr id="2" name="Рисунок 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" r="780"/>
          <a:stretch>
            <a:fillRect/>
          </a:stretch>
        </p:blipFill>
        <p:spPr/>
      </p:pic>
      <p:pic>
        <p:nvPicPr>
          <p:cNvPr id="6" name="Рисунок 5"/>
          <p:cNvPicPr>
            <a:picLocks noGrp="1" noChangeAspect="1"/>
          </p:cNvPicPr>
          <p:nvPr>
            <p:ph type="pic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" r="780"/>
          <a:stretch>
            <a:fillRect/>
          </a:stretch>
        </p:blipFill>
        <p:spPr>
          <a:xfrm>
            <a:off x="292955" y="3435243"/>
            <a:ext cx="3927460" cy="3094209"/>
          </a:xfrm>
        </p:spPr>
      </p:pic>
      <p:sp>
        <p:nvSpPr>
          <p:cNvPr id="7" name="Прямоугольник 6"/>
          <p:cNvSpPr/>
          <p:nvPr/>
        </p:nvSpPr>
        <p:spPr>
          <a:xfrm>
            <a:off x="7853272" y="6252453"/>
            <a:ext cx="38030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err="1" smtClean="0">
                <a:latin typeface="Copperplate Light" charset="0"/>
                <a:ea typeface="Copperplate Light" charset="0"/>
                <a:cs typeface="Copperplate Light" charset="0"/>
              </a:rPr>
              <a:t>https</a:t>
            </a:r>
            <a:r>
              <a:rPr lang="ru-RU" sz="1200" dirty="0" smtClean="0">
                <a:latin typeface="Copperplate Light" charset="0"/>
                <a:ea typeface="Copperplate Light" charset="0"/>
                <a:cs typeface="Copperplate Light" charset="0"/>
              </a:rPr>
              <a:t>://</a:t>
            </a:r>
            <a:r>
              <a:rPr lang="ru-RU" sz="1200" dirty="0" err="1" smtClean="0">
                <a:latin typeface="Copperplate Light" charset="0"/>
                <a:ea typeface="Copperplate Light" charset="0"/>
                <a:cs typeface="Copperplate Light" charset="0"/>
              </a:rPr>
              <a:t>tass.ru</a:t>
            </a:r>
            <a:r>
              <a:rPr lang="ru-RU" sz="1200" dirty="0" smtClean="0">
                <a:latin typeface="Copperplate Light" charset="0"/>
                <a:ea typeface="Copperplate Light" charset="0"/>
                <a:cs typeface="Copperplate Light" charset="0"/>
              </a:rPr>
              <a:t>/</a:t>
            </a:r>
            <a:r>
              <a:rPr lang="ru-RU" sz="1200" dirty="0" err="1" smtClean="0">
                <a:latin typeface="Copperplate Light" charset="0"/>
                <a:ea typeface="Copperplate Light" charset="0"/>
                <a:cs typeface="Copperplate Light" charset="0"/>
              </a:rPr>
              <a:t>ekonomika</a:t>
            </a:r>
            <a:r>
              <a:rPr lang="ru-RU" sz="1200" dirty="0" smtClean="0">
                <a:latin typeface="Copperplate Light" charset="0"/>
                <a:ea typeface="Copperplate Light" charset="0"/>
                <a:cs typeface="Copperplate Light" charset="0"/>
              </a:rPr>
              <a:t>/5587756</a:t>
            </a:r>
            <a:endParaRPr lang="ru-RU" sz="1200" dirty="0">
              <a:latin typeface="Copperplate Light" charset="0"/>
              <a:ea typeface="Copperplate Light" charset="0"/>
              <a:cs typeface="Copperplate Light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53272" y="5975454"/>
            <a:ext cx="28712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err="1">
                <a:latin typeface="Copperplate Light" charset="0"/>
                <a:ea typeface="Copperplate Light" charset="0"/>
                <a:cs typeface="Copperplate Light" charset="0"/>
              </a:rPr>
              <a:t>https</a:t>
            </a:r>
            <a:r>
              <a:rPr lang="ru-RU" sz="1200" dirty="0">
                <a:latin typeface="Copperplate Light" charset="0"/>
                <a:ea typeface="Copperplate Light" charset="0"/>
                <a:cs typeface="Copperplate Light" charset="0"/>
              </a:rPr>
              <a:t>://</a:t>
            </a:r>
            <a:r>
              <a:rPr lang="ru-RU" sz="1200" dirty="0" err="1">
                <a:latin typeface="Copperplate Light" charset="0"/>
                <a:ea typeface="Copperplate Light" charset="0"/>
                <a:cs typeface="Copperplate Light" charset="0"/>
              </a:rPr>
              <a:t>tass.ru</a:t>
            </a:r>
            <a:r>
              <a:rPr lang="ru-RU" sz="1200" dirty="0">
                <a:latin typeface="Copperplate Light" charset="0"/>
                <a:ea typeface="Copperplate Light" charset="0"/>
                <a:cs typeface="Copperplate Light" charset="0"/>
              </a:rPr>
              <a:t>/</a:t>
            </a:r>
            <a:r>
              <a:rPr lang="ru-RU" sz="1200" dirty="0" err="1">
                <a:latin typeface="Copperplate Light" charset="0"/>
                <a:ea typeface="Copperplate Light" charset="0"/>
                <a:cs typeface="Copperplate Light" charset="0"/>
              </a:rPr>
              <a:t>ekonomika</a:t>
            </a:r>
            <a:r>
              <a:rPr lang="ru-RU" sz="1200" dirty="0">
                <a:latin typeface="Copperplate Light" charset="0"/>
                <a:ea typeface="Copperplate Light" charset="0"/>
                <a:cs typeface="Copperplate Light" charset="0"/>
              </a:rPr>
              <a:t>/5343925</a:t>
            </a:r>
          </a:p>
        </p:txBody>
      </p:sp>
    </p:spTree>
    <p:extLst>
      <p:ext uri="{BB962C8B-B14F-4D97-AF65-F5344CB8AC3E}">
        <p14:creationId xmlns:p14="http://schemas.microsoft.com/office/powerpoint/2010/main" val="178161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289"/>
            <a:ext cx="12192000" cy="1787703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0992"/>
            <a:ext cx="8154256" cy="2497127"/>
          </a:xfrm>
          <a:prstGeom prst="rect">
            <a:avLst/>
          </a:prstGeom>
        </p:spPr>
      </p:pic>
      <p:pic>
        <p:nvPicPr>
          <p:cNvPr id="23" name="Изображение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070" y="4308336"/>
            <a:ext cx="2661950" cy="215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30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96" b="25096"/>
          <a:stretch>
            <a:fillRect/>
          </a:stretch>
        </p:blipFill>
        <p:spPr>
          <a:xfrm>
            <a:off x="0" y="0"/>
            <a:ext cx="12192000" cy="3429000"/>
          </a:xfr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altLang="ko-KR" dirty="0" smtClean="0">
                <a:latin typeface="Copperplate" charset="0"/>
                <a:ea typeface="Copperplate" charset="0"/>
                <a:cs typeface="Copperplate" charset="0"/>
              </a:rPr>
              <a:t>Маршрутный лист</a:t>
            </a:r>
            <a:endParaRPr lang="ko-KR" altLang="en-US" dirty="0">
              <a:latin typeface="Copperplate" charset="0"/>
              <a:ea typeface="Copperplate" charset="0"/>
              <a:cs typeface="Copperplate" charset="0"/>
            </a:endParaRPr>
          </a:p>
        </p:txBody>
      </p:sp>
      <p:sp>
        <p:nvSpPr>
          <p:cNvPr id="6" name="Teardrop 5"/>
          <p:cNvSpPr/>
          <p:nvPr/>
        </p:nvSpPr>
        <p:spPr>
          <a:xfrm rot="8100000">
            <a:off x="5378332" y="2711332"/>
            <a:ext cx="1435335" cy="1435335"/>
          </a:xfrm>
          <a:prstGeom prst="teardrop">
            <a:avLst/>
          </a:prstGeom>
          <a:solidFill>
            <a:schemeClr val="accent2">
              <a:lumMod val="75000"/>
            </a:scheme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47677" y="3085060"/>
            <a:ext cx="4847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>
                    <a:lumMod val="95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3936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9132" y="5872"/>
            <a:ext cx="12192000" cy="76808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ko-KR" b="1" dirty="0">
                <a:latin typeface="Copperplate" charset="0"/>
                <a:ea typeface="Copperplate" charset="0"/>
                <a:cs typeface="Copperplate" charset="0"/>
              </a:rPr>
              <a:t>Маршрутный лист</a:t>
            </a:r>
            <a:endParaRPr lang="ko-KR" altLang="en-US" b="1" dirty="0">
              <a:latin typeface="Copperplate" charset="0"/>
              <a:ea typeface="Copperplate" charset="0"/>
              <a:cs typeface="Copperplate" charset="0"/>
            </a:endParaRPr>
          </a:p>
        </p:txBody>
      </p:sp>
      <p:sp>
        <p:nvSpPr>
          <p:cNvPr id="4" name="Parallelogram 3"/>
          <p:cNvSpPr/>
          <p:nvPr/>
        </p:nvSpPr>
        <p:spPr>
          <a:xfrm flipH="1">
            <a:off x="4411205" y="5287616"/>
            <a:ext cx="1728192" cy="428221"/>
          </a:xfrm>
          <a:prstGeom prst="parallelogram">
            <a:avLst>
              <a:gd name="adj" fmla="val 822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5" name="Parallelogram 4"/>
          <p:cNvSpPr/>
          <p:nvPr/>
        </p:nvSpPr>
        <p:spPr>
          <a:xfrm rot="16200000" flipH="1" flipV="1">
            <a:off x="4069429" y="5629393"/>
            <a:ext cx="1019552" cy="336000"/>
          </a:xfrm>
          <a:prstGeom prst="parallelogram">
            <a:avLst>
              <a:gd name="adj" fmla="val 12266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6" name="Parallelogram 5"/>
          <p:cNvSpPr/>
          <p:nvPr/>
        </p:nvSpPr>
        <p:spPr>
          <a:xfrm flipH="1">
            <a:off x="3023659" y="5878948"/>
            <a:ext cx="1728192" cy="428221"/>
          </a:xfrm>
          <a:prstGeom prst="parallelogram">
            <a:avLst>
              <a:gd name="adj" fmla="val 822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96" y="5879969"/>
            <a:ext cx="4032448" cy="42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8" name="Parallelogram 7"/>
          <p:cNvSpPr/>
          <p:nvPr/>
        </p:nvSpPr>
        <p:spPr>
          <a:xfrm flipH="1">
            <a:off x="5772991" y="4693326"/>
            <a:ext cx="1728192" cy="428221"/>
          </a:xfrm>
          <a:prstGeom prst="parallelogram">
            <a:avLst>
              <a:gd name="adj" fmla="val 822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9" name="Parallelogram 8"/>
          <p:cNvSpPr/>
          <p:nvPr/>
        </p:nvSpPr>
        <p:spPr>
          <a:xfrm rot="16200000" flipH="1" flipV="1">
            <a:off x="5431215" y="5035103"/>
            <a:ext cx="1019552" cy="336000"/>
          </a:xfrm>
          <a:prstGeom prst="parallelogram">
            <a:avLst>
              <a:gd name="adj" fmla="val 12266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0" name="Parallelogram 9"/>
          <p:cNvSpPr/>
          <p:nvPr/>
        </p:nvSpPr>
        <p:spPr>
          <a:xfrm flipH="1">
            <a:off x="7159672" y="4101075"/>
            <a:ext cx="1728192" cy="428221"/>
          </a:xfrm>
          <a:prstGeom prst="parallelogram">
            <a:avLst>
              <a:gd name="adj" fmla="val 822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11" name="Parallelogram 10"/>
          <p:cNvSpPr/>
          <p:nvPr/>
        </p:nvSpPr>
        <p:spPr>
          <a:xfrm rot="16200000" flipH="1" flipV="1">
            <a:off x="6817896" y="4442852"/>
            <a:ext cx="1019552" cy="336000"/>
          </a:xfrm>
          <a:prstGeom prst="parallelogram">
            <a:avLst>
              <a:gd name="adj" fmla="val 12266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2" name="Parallelogram 11"/>
          <p:cNvSpPr/>
          <p:nvPr/>
        </p:nvSpPr>
        <p:spPr>
          <a:xfrm flipH="1">
            <a:off x="8532176" y="3508900"/>
            <a:ext cx="1728192" cy="428221"/>
          </a:xfrm>
          <a:prstGeom prst="parallelogram">
            <a:avLst>
              <a:gd name="adj" fmla="val 822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13" name="Parallelogram 12"/>
          <p:cNvSpPr/>
          <p:nvPr/>
        </p:nvSpPr>
        <p:spPr>
          <a:xfrm rot="16200000" flipH="1" flipV="1">
            <a:off x="8190400" y="3850677"/>
            <a:ext cx="1019552" cy="336000"/>
          </a:xfrm>
          <a:prstGeom prst="parallelogram">
            <a:avLst>
              <a:gd name="adj" fmla="val 12266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4" name="Parallelogram 13"/>
          <p:cNvSpPr/>
          <p:nvPr/>
        </p:nvSpPr>
        <p:spPr>
          <a:xfrm flipH="1">
            <a:off x="9906245" y="2948947"/>
            <a:ext cx="1728192" cy="428221"/>
          </a:xfrm>
          <a:prstGeom prst="parallelogram">
            <a:avLst>
              <a:gd name="adj" fmla="val 822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15" name="Parallelogram 14"/>
          <p:cNvSpPr/>
          <p:nvPr/>
        </p:nvSpPr>
        <p:spPr>
          <a:xfrm rot="16200000" flipH="1" flipV="1">
            <a:off x="9564469" y="3290724"/>
            <a:ext cx="1019552" cy="336000"/>
          </a:xfrm>
          <a:prstGeom prst="parallelogram">
            <a:avLst>
              <a:gd name="adj" fmla="val 122662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6" name="Rectangle 15"/>
          <p:cNvSpPr/>
          <p:nvPr/>
        </p:nvSpPr>
        <p:spPr>
          <a:xfrm>
            <a:off x="11088555" y="2949968"/>
            <a:ext cx="1103445" cy="42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17" name="Parallelogram 16"/>
          <p:cNvSpPr/>
          <p:nvPr/>
        </p:nvSpPr>
        <p:spPr>
          <a:xfrm flipH="1">
            <a:off x="5083301" y="5429727"/>
            <a:ext cx="384000" cy="144000"/>
          </a:xfrm>
          <a:prstGeom prst="parallelogram">
            <a:avLst>
              <a:gd name="adj" fmla="val 8220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8" name="Parallelogram 17"/>
          <p:cNvSpPr/>
          <p:nvPr/>
        </p:nvSpPr>
        <p:spPr>
          <a:xfrm flipH="1">
            <a:off x="6445087" y="4835436"/>
            <a:ext cx="384000" cy="144000"/>
          </a:xfrm>
          <a:prstGeom prst="parallelogram">
            <a:avLst>
              <a:gd name="adj" fmla="val 8220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9" name="Parallelogram 18"/>
          <p:cNvSpPr/>
          <p:nvPr/>
        </p:nvSpPr>
        <p:spPr>
          <a:xfrm flipH="1">
            <a:off x="7806872" y="4241145"/>
            <a:ext cx="384000" cy="144000"/>
          </a:xfrm>
          <a:prstGeom prst="parallelogram">
            <a:avLst>
              <a:gd name="adj" fmla="val 8220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20" name="Parallelogram 19"/>
          <p:cNvSpPr/>
          <p:nvPr/>
        </p:nvSpPr>
        <p:spPr>
          <a:xfrm flipH="1">
            <a:off x="9204272" y="3651011"/>
            <a:ext cx="384000" cy="144000"/>
          </a:xfrm>
          <a:prstGeom prst="parallelogram">
            <a:avLst>
              <a:gd name="adj" fmla="val 8220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21" name="Parallelogram 20"/>
          <p:cNvSpPr/>
          <p:nvPr/>
        </p:nvSpPr>
        <p:spPr>
          <a:xfrm flipH="1">
            <a:off x="10530443" y="3052564"/>
            <a:ext cx="384000" cy="144000"/>
          </a:xfrm>
          <a:prstGeom prst="parallelogram">
            <a:avLst>
              <a:gd name="adj" fmla="val 8220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22" name="Oval 21"/>
          <p:cNvSpPr/>
          <p:nvPr/>
        </p:nvSpPr>
        <p:spPr>
          <a:xfrm>
            <a:off x="4747207" y="3576471"/>
            <a:ext cx="1056096" cy="1056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23" name="Oval 22"/>
          <p:cNvSpPr/>
          <p:nvPr/>
        </p:nvSpPr>
        <p:spPr>
          <a:xfrm>
            <a:off x="6110324" y="2984804"/>
            <a:ext cx="1056096" cy="1056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24" name="Oval 23"/>
          <p:cNvSpPr/>
          <p:nvPr/>
        </p:nvSpPr>
        <p:spPr>
          <a:xfrm>
            <a:off x="7476080" y="2420899"/>
            <a:ext cx="1056096" cy="1056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25" name="Oval 24"/>
          <p:cNvSpPr/>
          <p:nvPr/>
        </p:nvSpPr>
        <p:spPr>
          <a:xfrm>
            <a:off x="8836559" y="1801473"/>
            <a:ext cx="1056096" cy="1056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26" name="Oval 25"/>
          <p:cNvSpPr/>
          <p:nvPr/>
        </p:nvSpPr>
        <p:spPr>
          <a:xfrm>
            <a:off x="10199677" y="1209808"/>
            <a:ext cx="1056096" cy="1056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32" name="TextBox 31"/>
          <p:cNvSpPr txBox="1"/>
          <p:nvPr/>
        </p:nvSpPr>
        <p:spPr>
          <a:xfrm>
            <a:off x="1095644" y="3959788"/>
            <a:ext cx="386299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altLang="ko-KR" sz="1400" dirty="0" smtClean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rPr>
              <a:t>Шаг 1 </a:t>
            </a:r>
            <a:r>
              <a:rPr lang="mr-IN" altLang="ko-KR" sz="1400" dirty="0" smtClean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rPr>
              <a:t>–</a:t>
            </a:r>
            <a:r>
              <a:rPr lang="ru-RU" altLang="ko-KR" sz="1400" dirty="0" smtClean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rPr>
              <a:t> Продать квартиру в средней полосе России за 3 500 000 рублей</a:t>
            </a:r>
            <a:endParaRPr lang="en-US" altLang="ko-KR" sz="1400" dirty="0">
              <a:solidFill>
                <a:schemeClr val="bg1"/>
              </a:solidFill>
              <a:latin typeface="Copperplate Light" charset="0"/>
              <a:ea typeface="Copperplate Light" charset="0"/>
              <a:cs typeface="Copperplate Light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63205" y="1056571"/>
            <a:ext cx="3179663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altLang="ko-KR" sz="1400" b="1" dirty="0" smtClean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rPr>
              <a:t>Используемые финансовые инструменты инвестирования:</a:t>
            </a:r>
          </a:p>
          <a:p>
            <a:pPr marL="342900" indent="-342900">
              <a:buFont typeface="+mj-lt"/>
              <a:buAutoNum type="arabicParenR"/>
            </a:pPr>
            <a:r>
              <a:rPr lang="ru-RU" altLang="ko-KR" sz="1400" dirty="0" smtClean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rPr>
              <a:t>ИИС;</a:t>
            </a:r>
          </a:p>
          <a:p>
            <a:pPr marL="342900" indent="-342900">
              <a:buFont typeface="+mj-lt"/>
              <a:buAutoNum type="arabicParenR"/>
            </a:pPr>
            <a:r>
              <a:rPr lang="ru-RU" altLang="ko-KR" sz="1400" dirty="0" smtClean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rPr>
              <a:t>Паи </a:t>
            </a:r>
            <a:r>
              <a:rPr lang="ru-RU" altLang="ko-KR" sz="1400" dirty="0" err="1" smtClean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rPr>
              <a:t>ПИФа</a:t>
            </a:r>
            <a:r>
              <a:rPr lang="ru-RU" altLang="ko-KR" sz="1400" dirty="0" smtClean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rPr>
              <a:t>;</a:t>
            </a:r>
          </a:p>
          <a:p>
            <a:pPr marL="342900" indent="-342900">
              <a:buFont typeface="+mj-lt"/>
              <a:buAutoNum type="arabicParenR"/>
            </a:pPr>
            <a:r>
              <a:rPr lang="ru-RU" altLang="ko-KR" sz="1400" dirty="0" smtClean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rPr>
              <a:t>Ценные бумаги компании</a:t>
            </a:r>
            <a:endParaRPr lang="en-US" altLang="ko-KR" sz="1400" dirty="0">
              <a:solidFill>
                <a:schemeClr val="bg1"/>
              </a:solidFill>
              <a:latin typeface="Copperplate" charset="0"/>
              <a:ea typeface="Copperplate" charset="0"/>
              <a:cs typeface="Copperplate" charset="0"/>
            </a:endParaRPr>
          </a:p>
        </p:txBody>
      </p:sp>
      <p:cxnSp>
        <p:nvCxnSpPr>
          <p:cNvPr id="35" name="Straight Connector 34"/>
          <p:cNvCxnSpPr>
            <a:cxnSpLocks/>
            <a:stCxn id="22" idx="4"/>
          </p:cNvCxnSpPr>
          <p:nvPr/>
        </p:nvCxnSpPr>
        <p:spPr>
          <a:xfrm>
            <a:off x="5275255" y="4632567"/>
            <a:ext cx="47" cy="864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23" idx="4"/>
          </p:cNvCxnSpPr>
          <p:nvPr/>
        </p:nvCxnSpPr>
        <p:spPr>
          <a:xfrm>
            <a:off x="6638373" y="4040899"/>
            <a:ext cx="3545" cy="864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4" idx="4"/>
          </p:cNvCxnSpPr>
          <p:nvPr/>
        </p:nvCxnSpPr>
        <p:spPr>
          <a:xfrm>
            <a:off x="8004129" y="3476993"/>
            <a:ext cx="7044" cy="864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25" idx="4"/>
          </p:cNvCxnSpPr>
          <p:nvPr/>
        </p:nvCxnSpPr>
        <p:spPr>
          <a:xfrm>
            <a:off x="9364607" y="2857568"/>
            <a:ext cx="10543" cy="864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26" idx="4"/>
          </p:cNvCxnSpPr>
          <p:nvPr/>
        </p:nvCxnSpPr>
        <p:spPr>
          <a:xfrm flipH="1">
            <a:off x="10722443" y="2265904"/>
            <a:ext cx="5283" cy="8640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9">
            <a:extLst>
              <a:ext uri="{FF2B5EF4-FFF2-40B4-BE49-F238E27FC236}">
                <a16:creationId xmlns:a16="http://schemas.microsoft.com/office/drawing/2014/main" xmlns="" id="{DF6D0D39-DD52-411F-86FB-1BD5717D0D31}"/>
              </a:ext>
            </a:extLst>
          </p:cNvPr>
          <p:cNvSpPr/>
          <p:nvPr/>
        </p:nvSpPr>
        <p:spPr>
          <a:xfrm>
            <a:off x="5072255" y="3909052"/>
            <a:ext cx="399765" cy="39911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3227598" y="3141456"/>
            <a:ext cx="28985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40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defRPr>
            </a:lvl1pPr>
          </a:lstStyle>
          <a:p>
            <a:r>
              <a:rPr lang="ru-RU" dirty="0"/>
              <a:t>Шаг 2 </a:t>
            </a:r>
            <a:r>
              <a:rPr lang="mr-IN" dirty="0"/>
              <a:t>–</a:t>
            </a:r>
            <a:r>
              <a:rPr lang="ru-RU" dirty="0"/>
              <a:t> купить квартиру сыну</a:t>
            </a:r>
          </a:p>
        </p:txBody>
      </p:sp>
      <p:sp>
        <p:nvSpPr>
          <p:cNvPr id="43" name="Frame 17">
            <a:extLst>
              <a:ext uri="{FF2B5EF4-FFF2-40B4-BE49-F238E27FC236}">
                <a16:creationId xmlns:a16="http://schemas.microsoft.com/office/drawing/2014/main" xmlns="" id="{1F99A886-D8C7-42CD-AEEA-37019E1567C2}"/>
              </a:ext>
            </a:extLst>
          </p:cNvPr>
          <p:cNvSpPr/>
          <p:nvPr/>
        </p:nvSpPr>
        <p:spPr>
          <a:xfrm>
            <a:off x="6471608" y="3367661"/>
            <a:ext cx="347025" cy="34702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567326" y="1892237"/>
            <a:ext cx="3029134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40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defRPr>
            </a:lvl1pPr>
          </a:lstStyle>
          <a:p>
            <a:r>
              <a:rPr lang="ru-RU" dirty="0"/>
              <a:t>Шаг 3 </a:t>
            </a:r>
            <a:r>
              <a:rPr lang="mr-IN" dirty="0"/>
              <a:t>–</a:t>
            </a:r>
            <a:r>
              <a:rPr lang="ru-RU" dirty="0"/>
              <a:t> Открыть ИИС, купить паи </a:t>
            </a:r>
            <a:r>
              <a:rPr lang="ru-RU" dirty="0" err="1"/>
              <a:t>ПИФа</a:t>
            </a:r>
            <a:r>
              <a:rPr lang="ru-RU" dirty="0"/>
              <a:t>, </a:t>
            </a:r>
            <a:r>
              <a:rPr lang="ru-RU" dirty="0" smtClean="0"/>
              <a:t>купить/</a:t>
            </a:r>
            <a:r>
              <a:rPr lang="ru-RU" dirty="0" err="1" smtClean="0"/>
              <a:t>шортить</a:t>
            </a:r>
            <a:r>
              <a:rPr lang="ru-RU" dirty="0" smtClean="0"/>
              <a:t> </a:t>
            </a:r>
            <a:r>
              <a:rPr lang="ru-RU" dirty="0" smtClean="0"/>
              <a:t>ценные </a:t>
            </a:r>
            <a:r>
              <a:rPr lang="ru-RU" dirty="0"/>
              <a:t>бумаги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431326" y="1269041"/>
            <a:ext cx="366648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40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defRPr>
            </a:lvl1pPr>
          </a:lstStyle>
          <a:p>
            <a:r>
              <a:rPr lang="ru-RU" dirty="0"/>
              <a:t>Шаг 4 </a:t>
            </a:r>
            <a:r>
              <a:rPr lang="mr-IN" dirty="0"/>
              <a:t>–</a:t>
            </a:r>
            <a:r>
              <a:rPr lang="ru-RU" dirty="0"/>
              <a:t> Получить доход, оплатить налоги и комиссии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909821" y="873933"/>
            <a:ext cx="400462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ru-RU"/>
            </a:defPPr>
            <a:lvl1pPr>
              <a:defRPr sz="140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defRPr>
            </a:lvl1pPr>
          </a:lstStyle>
          <a:p>
            <a:r>
              <a:rPr lang="ru-RU" dirty="0"/>
              <a:t>Шаг 5 </a:t>
            </a:r>
            <a:r>
              <a:rPr lang="mr-IN" dirty="0"/>
              <a:t>–</a:t>
            </a:r>
            <a:r>
              <a:rPr lang="ru-RU" dirty="0"/>
              <a:t> Купить вторую квартиру в Москве</a:t>
            </a:r>
          </a:p>
        </p:txBody>
      </p:sp>
      <p:sp>
        <p:nvSpPr>
          <p:cNvPr id="47" name="Round Same Side Corner Rectangle 36">
            <a:extLst>
              <a:ext uri="{FF2B5EF4-FFF2-40B4-BE49-F238E27FC236}">
                <a16:creationId xmlns:a16="http://schemas.microsoft.com/office/drawing/2014/main" xmlns="" id="{1DD9F14D-C4A9-411E-A68C-26B31133E5E4}"/>
              </a:ext>
            </a:extLst>
          </p:cNvPr>
          <p:cNvSpPr/>
          <p:nvPr/>
        </p:nvSpPr>
        <p:spPr>
          <a:xfrm>
            <a:off x="659240" y="1181710"/>
            <a:ext cx="872807" cy="801070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Isosceles Triangle 68">
            <a:extLst>
              <a:ext uri="{FF2B5EF4-FFF2-40B4-BE49-F238E27FC236}">
                <a16:creationId xmlns="" xmlns:a16="http://schemas.microsoft.com/office/drawing/2014/main" id="{CE21E4DD-EBFB-4A2F-A908-6CAF63880735}"/>
              </a:ext>
            </a:extLst>
          </p:cNvPr>
          <p:cNvSpPr/>
          <p:nvPr/>
        </p:nvSpPr>
        <p:spPr>
          <a:xfrm rot="10800000">
            <a:off x="7929847" y="2749845"/>
            <a:ext cx="152507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9" name="Rectangle 21">
            <a:extLst>
              <a:ext uri="{FF2B5EF4-FFF2-40B4-BE49-F238E27FC236}">
                <a16:creationId xmlns="" xmlns:a16="http://schemas.microsoft.com/office/drawing/2014/main" id="{229C99CD-849D-438B-989E-7436C3941642}"/>
              </a:ext>
            </a:extLst>
          </p:cNvPr>
          <p:cNvSpPr/>
          <p:nvPr/>
        </p:nvSpPr>
        <p:spPr>
          <a:xfrm>
            <a:off x="9129107" y="2151716"/>
            <a:ext cx="481542" cy="355610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Oval 35">
            <a:extLst>
              <a:ext uri="{FF2B5EF4-FFF2-40B4-BE49-F238E27FC236}">
                <a16:creationId xmlns="" xmlns:a16="http://schemas.microsoft.com/office/drawing/2014/main" id="{71E6A163-0480-4656-A784-88B5227CE63B}"/>
              </a:ext>
            </a:extLst>
          </p:cNvPr>
          <p:cNvSpPr/>
          <p:nvPr/>
        </p:nvSpPr>
        <p:spPr>
          <a:xfrm>
            <a:off x="10612966" y="1526910"/>
            <a:ext cx="301477" cy="421891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075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" y="1"/>
            <a:ext cx="12192000" cy="678094"/>
          </a:xfrm>
        </p:spPr>
        <p:txBody>
          <a:bodyPr>
            <a:normAutofit lnSpcReduction="10000"/>
          </a:bodyPr>
          <a:lstStyle/>
          <a:p>
            <a:r>
              <a:rPr lang="ru-RU" altLang="ko-KR" dirty="0" smtClean="0"/>
              <a:t>Расчеты</a:t>
            </a:r>
            <a:endParaRPr lang="ko-KR" alt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223874"/>
              </p:ext>
            </p:extLst>
          </p:nvPr>
        </p:nvGraphicFramePr>
        <p:xfrm>
          <a:off x="2" y="678097"/>
          <a:ext cx="12191998" cy="60487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6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837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837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837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900" b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Операция</a:t>
                      </a:r>
                      <a:endParaRPr lang="ko-KR" altLang="en-US" sz="19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900" b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Результат</a:t>
                      </a:r>
                      <a:endParaRPr lang="ko-KR" altLang="en-US" sz="19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900" b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Налоги</a:t>
                      </a:r>
                      <a:endParaRPr lang="ko-KR" altLang="en-US" sz="19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900" b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Комиссии</a:t>
                      </a:r>
                      <a:endParaRPr lang="ko-KR" altLang="en-US" sz="19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Продажа квартиры</a:t>
                      </a:r>
                      <a:r>
                        <a:rPr lang="en-US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(3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00 000 млн. </a:t>
                      </a:r>
                      <a:r>
                        <a:rPr lang="ru-RU" altLang="ko-KR" sz="1400" b="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руб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3 360 000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рублей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</a:p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(Владение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квартирой </a:t>
                      </a:r>
                      <a:r>
                        <a:rPr lang="en-US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&gt;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5 лет, приобретение до 2016 года)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  <a:r>
                        <a:rPr lang="en-US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%</a:t>
                      </a: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риелтору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Покупка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квартиры (2 451 000 рублей)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1 267 040 рублей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260 000 рублей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(имущественный вычет)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  <a:r>
                        <a:rPr lang="en-US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%</a:t>
                      </a: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риелтору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Итог по покупке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и продаже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1" u="sng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1 867 040 рублей </a:t>
                      </a: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(с учетом накопленной суммы в 600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000 рублей)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ИИС + паи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altLang="ko-KR" sz="1400" b="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ПИФа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Ценные бумаги компании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844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067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182C05C3-FC5C-D24F-A75D-D4F0BD6951D4}" type="slidenum">
              <a:rPr lang="ru-RU" smtClean="0"/>
              <a:t>16</a:t>
            </a:fld>
            <a:endParaRPr lang="ru-RU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486042"/>
            <a:ext cx="2753474" cy="13719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6143945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smtClean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rPr>
              <a:t>Фонд Сбалансированный</a:t>
            </a:r>
            <a:endParaRPr lang="ru-RU" b="1">
              <a:solidFill>
                <a:schemeClr val="bg1"/>
              </a:solidFill>
              <a:latin typeface="Copperplate" charset="0"/>
              <a:ea typeface="Copperplate" charset="0"/>
              <a:cs typeface="Copperplate" charset="0"/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945" y="0"/>
            <a:ext cx="6048055" cy="4171308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5" y="369332"/>
            <a:ext cx="6057470" cy="1955800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9295"/>
            <a:ext cx="6143945" cy="301723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935071" y="4180344"/>
            <a:ext cx="4256929" cy="26776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fontAlgn="base"/>
            <a:endParaRPr lang="ru-RU" sz="1400" b="0" i="0" u="none" strike="noStrike" dirty="0" smtClean="0">
              <a:solidFill>
                <a:srgbClr val="000000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ru-RU" sz="1400" b="1" i="0" u="none" strike="noStrike" dirty="0" smtClean="0">
                <a:solidFill>
                  <a:srgbClr val="000000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Паи вы купите по стоимости, увеличенной на:</a:t>
            </a:r>
            <a:endParaRPr lang="ru-RU" sz="1400" b="0" i="0" u="none" strike="noStrike" dirty="0" smtClean="0">
              <a:solidFill>
                <a:srgbClr val="000000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r>
              <a:rPr lang="ru-RU" sz="1400" b="0" i="0" u="none" strike="noStrike" dirty="0" smtClean="0">
                <a:solidFill>
                  <a:srgbClr val="000000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1% при покупке паев одного фонда на сумму до 3 млн рублей</a:t>
            </a:r>
            <a:br>
              <a:rPr lang="ru-RU" sz="1400" b="0" i="0" u="none" strike="noStrike" dirty="0" smtClean="0">
                <a:solidFill>
                  <a:srgbClr val="000000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1400" b="1" i="0" u="none" strike="noStrike" dirty="0" smtClean="0">
                <a:solidFill>
                  <a:srgbClr val="000000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При погашении паев вы получите сумму, уменьшенную на:</a:t>
            </a:r>
            <a:r>
              <a:rPr lang="ru-RU" sz="1400" b="0" i="0" u="none" strike="noStrike" dirty="0" smtClean="0">
                <a:solidFill>
                  <a:srgbClr val="000000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1400" b="0" i="0" u="none" strike="noStrike" dirty="0" smtClean="0">
                <a:solidFill>
                  <a:srgbClr val="000000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1400" b="0" i="0" u="none" strike="noStrike" dirty="0" smtClean="0">
                <a:solidFill>
                  <a:srgbClr val="000000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- 0% при владении паями свыше 731 дня</a:t>
            </a:r>
            <a:br>
              <a:rPr lang="ru-RU" sz="1400" b="0" i="0" u="none" strike="noStrike" dirty="0" smtClean="0">
                <a:solidFill>
                  <a:srgbClr val="000000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1400" b="0" i="0" u="none" strike="noStrike" dirty="0" smtClean="0">
                <a:solidFill>
                  <a:srgbClr val="000000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Это комиссия при погашении (скидка со стоимости пая</a:t>
            </a:r>
            <a:r>
              <a:rPr lang="ru-RU" sz="1400" b="0" i="0" u="none" strike="noStrike" dirty="0" smtClean="0">
                <a:solidFill>
                  <a:srgbClr val="000000"/>
                </a:solidFill>
                <a:effectLst/>
                <a:latin typeface="Times New Roman" charset="0"/>
                <a:ea typeface="Times New Roman" charset="0"/>
                <a:cs typeface="Times New Roman" charset="0"/>
              </a:rPr>
              <a:t>).</a:t>
            </a:r>
          </a:p>
          <a:p>
            <a:pPr fontAlgn="base"/>
            <a:endParaRPr lang="ru-RU" sz="1400" dirty="0">
              <a:solidFill>
                <a:srgbClr val="00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endParaRPr lang="ru-RU" sz="1400" dirty="0" smtClean="0">
              <a:solidFill>
                <a:srgbClr val="000000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fontAlgn="base"/>
            <a:endParaRPr lang="ru-RU" sz="1400" b="0" i="0" u="none" strike="noStrike" dirty="0">
              <a:solidFill>
                <a:srgbClr val="000000"/>
              </a:solidFill>
              <a:effectLst/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9" name="Изображение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450" y="4180343"/>
            <a:ext cx="2592621" cy="267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2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" y="1"/>
            <a:ext cx="12192000" cy="678094"/>
          </a:xfrm>
        </p:spPr>
        <p:txBody>
          <a:bodyPr>
            <a:normAutofit lnSpcReduction="10000"/>
          </a:bodyPr>
          <a:lstStyle/>
          <a:p>
            <a:r>
              <a:rPr lang="ru-RU" altLang="ko-KR" dirty="0" smtClean="0"/>
              <a:t>Расчеты</a:t>
            </a:r>
            <a:endParaRPr lang="ko-KR" alt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719460"/>
              </p:ext>
            </p:extLst>
          </p:nvPr>
        </p:nvGraphicFramePr>
        <p:xfrm>
          <a:off x="2" y="678097"/>
          <a:ext cx="12191998" cy="6079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6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837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837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837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900" b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Операция</a:t>
                      </a:r>
                      <a:endParaRPr lang="ko-KR" altLang="en-US" sz="19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900" b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Результат</a:t>
                      </a:r>
                      <a:endParaRPr lang="ko-KR" altLang="en-US" sz="19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900" b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Налоги</a:t>
                      </a:r>
                      <a:endParaRPr lang="ko-KR" altLang="en-US" sz="19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900" b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Комиссии</a:t>
                      </a:r>
                      <a:endParaRPr lang="ko-KR" altLang="en-US" sz="19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Продажа квартиры</a:t>
                      </a:r>
                      <a:r>
                        <a:rPr lang="en-US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(3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00 000 млн. </a:t>
                      </a:r>
                      <a:r>
                        <a:rPr lang="ru-RU" altLang="ko-KR" sz="1400" b="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руб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3 360 000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рублей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</a:p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(Владение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квартирой </a:t>
                      </a:r>
                      <a:r>
                        <a:rPr lang="en-US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&gt;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5 лет, приобретение до 2016 года)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  <a:r>
                        <a:rPr lang="en-US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%</a:t>
                      </a: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риелтору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Покупка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квартиры (2 451 000 рублей)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1 267 040 рублей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260 000 рублей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(имущественный вычет)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  <a:r>
                        <a:rPr lang="en-US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%</a:t>
                      </a: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риелтору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Итог по покупке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и продаже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u="non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1 867 040 рублей </a:t>
                      </a: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(с учетом накопленной суммы в 600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000 рублей)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ИИС + паи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altLang="ko-KR" sz="1400" b="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ПИФа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(3 года)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1" u="sng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1 460 500 рублей </a:t>
                      </a:r>
                    </a:p>
                    <a:p>
                      <a:pPr algn="just" latinLnBrk="1"/>
                      <a:r>
                        <a:rPr lang="ru-RU" altLang="ko-KR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(Налоговый</a:t>
                      </a:r>
                      <a:r>
                        <a:rPr lang="ru-RU" altLang="ko-KR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вычет, изначальная сумма, положительный </a:t>
                      </a:r>
                      <a:r>
                        <a:rPr lang="ru-RU" altLang="ko-KR" sz="11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фин</a:t>
                      </a:r>
                      <a:r>
                        <a:rPr lang="ru-RU" altLang="ko-KR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результат)</a:t>
                      </a:r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45 500 рублей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Ценные бумаги компании </a:t>
                      </a:r>
                      <a:r>
                        <a:rPr lang="en-US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(Apple,</a:t>
                      </a:r>
                      <a:r>
                        <a:rPr lang="en-US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года, 2 719 шт.)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844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47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05C3-FC5C-D24F-A75D-D4F0BD6951D4}" type="slidenum">
              <a:rPr lang="ru-RU" smtClean="0"/>
              <a:t>18</a:t>
            </a:fld>
            <a:endParaRPr lang="ru-RU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1594"/>
            <a:ext cx="6337913" cy="4006920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6202" y="1"/>
            <a:ext cx="2465798" cy="1294544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18733" cy="1294545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913" y="1294545"/>
            <a:ext cx="5606265" cy="370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916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" y="1"/>
            <a:ext cx="12192000" cy="678094"/>
          </a:xfrm>
        </p:spPr>
        <p:txBody>
          <a:bodyPr>
            <a:normAutofit lnSpcReduction="10000"/>
          </a:bodyPr>
          <a:lstStyle/>
          <a:p>
            <a:r>
              <a:rPr lang="ru-RU" altLang="ko-KR" dirty="0" smtClean="0"/>
              <a:t>Расчеты</a:t>
            </a:r>
            <a:endParaRPr lang="ko-KR" alt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866665"/>
              </p:ext>
            </p:extLst>
          </p:nvPr>
        </p:nvGraphicFramePr>
        <p:xfrm>
          <a:off x="2" y="678097"/>
          <a:ext cx="12191998" cy="6079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6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837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837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837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900" b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Операция</a:t>
                      </a:r>
                      <a:endParaRPr lang="ko-KR" altLang="en-US" sz="19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900" b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Результат</a:t>
                      </a:r>
                      <a:endParaRPr lang="ko-KR" altLang="en-US" sz="19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900" b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Налоги</a:t>
                      </a:r>
                      <a:endParaRPr lang="ko-KR" altLang="en-US" sz="19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900" b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Комиссии</a:t>
                      </a:r>
                      <a:endParaRPr lang="ko-KR" altLang="en-US" sz="1900" b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Продажа квартиры</a:t>
                      </a:r>
                      <a:r>
                        <a:rPr lang="en-US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(3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00 000 млн. </a:t>
                      </a:r>
                      <a:r>
                        <a:rPr lang="ru-RU" altLang="ko-KR" sz="1400" b="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руб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3 360 000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рублей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</a:p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(Владение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квартирой </a:t>
                      </a:r>
                      <a:r>
                        <a:rPr lang="en-US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&gt;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5 лет, приобретение до 2016 года)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  <a:r>
                        <a:rPr lang="en-US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%</a:t>
                      </a: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риелтору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Покупка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квартиры (2 451 000 рублей)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1 267 040 рублей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260 000 рублей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(имущественный вычет)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  <a:r>
                        <a:rPr lang="en-US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%</a:t>
                      </a: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риелтору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Итог по покупке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и продаже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u="non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1 867 040 рублей </a:t>
                      </a: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(с учетом накопленной суммы в 600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000 рублей)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ИИС + паи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altLang="ko-KR" sz="1400" b="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ПИФа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(3 года)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u="non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1 460 500 рублей </a:t>
                      </a:r>
                    </a:p>
                    <a:p>
                      <a:pPr algn="just" latinLnBrk="1"/>
                      <a:r>
                        <a:rPr lang="ru-RU" altLang="ko-KR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(Налоговый</a:t>
                      </a:r>
                      <a:r>
                        <a:rPr lang="ru-RU" altLang="ko-KR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вычет, изначальная сумма, положительный </a:t>
                      </a:r>
                      <a:r>
                        <a:rPr lang="ru-RU" altLang="ko-KR" sz="11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фин</a:t>
                      </a:r>
                      <a:r>
                        <a:rPr lang="ru-RU" altLang="ko-KR" sz="11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результат)</a:t>
                      </a:r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45 500 рублей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Ценные бумаги компании </a:t>
                      </a:r>
                      <a:r>
                        <a:rPr lang="en-US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(Apple,</a:t>
                      </a:r>
                      <a:r>
                        <a:rPr lang="en-US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  <a:r>
                        <a:rPr lang="ru-RU" altLang="ko-KR" sz="1400" b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года)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b="0" u="sng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846 304.</a:t>
                      </a:r>
                      <a:r>
                        <a:rPr lang="ru-RU" altLang="ko-KR" sz="1400" b="0" u="sng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44 рублей</a:t>
                      </a:r>
                      <a:endParaRPr lang="ko-KR" altLang="en-US" sz="1400" b="0" u="sng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0,13</a:t>
                      </a:r>
                      <a:r>
                        <a:rPr lang="en-US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%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0,075 </a:t>
                      </a:r>
                      <a:r>
                        <a:rPr lang="en-US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%</a:t>
                      </a:r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х 2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Всего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600" b="0" u="sng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2 306 804.44</a:t>
                      </a:r>
                      <a:r>
                        <a:rPr lang="ru-RU" altLang="ko-KR" sz="1600" b="0" u="sng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 рублей </a:t>
                      </a:r>
                    </a:p>
                    <a:p>
                      <a:pPr algn="ctr" latinLnBrk="1"/>
                      <a:endParaRPr lang="ko-KR" altLang="en-US" sz="1600" b="0" u="sng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40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Накопленная пенсия</a:t>
                      </a:r>
                      <a:endParaRPr lang="ko-KR" altLang="en-US" sz="14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u="sng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1 440 000 рублей</a:t>
                      </a:r>
                      <a:endParaRPr lang="ko-KR" altLang="en-US" sz="1400" u="sng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ru-RU" altLang="ko-KR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  <a:endParaRPr lang="ko-KR" altLang="en-US" sz="1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844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Итог</a:t>
                      </a:r>
                      <a:endParaRPr lang="ko-KR" altLang="en-US" sz="14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600" b="1" u="sng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3 746 804. 44 рублей</a:t>
                      </a:r>
                      <a:endParaRPr lang="ko-KR" altLang="en-US" sz="1600" b="1" u="sng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12700" cmpd="sng">
                      <a:noFill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  <a:endParaRPr lang="ko-KR" altLang="en-US" sz="14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ko-KR" sz="1400" b="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charset="0"/>
                          <a:ea typeface="Times New Roman" charset="0"/>
                          <a:cs typeface="Times New Roman" charset="0"/>
                        </a:rPr>
                        <a:t>-</a:t>
                      </a:r>
                      <a:endParaRPr lang="ko-KR" altLang="en-US" sz="1400" b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121920" marR="121920" marT="60960" marB="6096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60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96" b="25096"/>
          <a:stretch>
            <a:fillRect/>
          </a:stretch>
        </p:blipFill>
        <p:spPr>
          <a:xfrm>
            <a:off x="0" y="0"/>
            <a:ext cx="12192000" cy="3429000"/>
          </a:xfr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altLang="ko-KR" dirty="0" smtClean="0">
                <a:latin typeface="Copperplate" charset="0"/>
                <a:ea typeface="Copperplate" charset="0"/>
                <a:cs typeface="Copperplate" charset="0"/>
              </a:rPr>
              <a:t>Цель и параметры</a:t>
            </a:r>
            <a:endParaRPr lang="ko-KR" altLang="en-US" dirty="0">
              <a:latin typeface="Copperplate" charset="0"/>
              <a:ea typeface="Copperplate" charset="0"/>
              <a:cs typeface="Copperplate" charset="0"/>
            </a:endParaRPr>
          </a:p>
        </p:txBody>
      </p:sp>
      <p:sp>
        <p:nvSpPr>
          <p:cNvPr id="6" name="Teardrop 5"/>
          <p:cNvSpPr/>
          <p:nvPr/>
        </p:nvSpPr>
        <p:spPr>
          <a:xfrm rot="8100000">
            <a:off x="5378332" y="2711332"/>
            <a:ext cx="1435335" cy="1435335"/>
          </a:xfrm>
          <a:prstGeom prst="teardrop">
            <a:avLst/>
          </a:prstGeom>
          <a:solidFill>
            <a:schemeClr val="accent2">
              <a:lumMod val="75000"/>
            </a:scheme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47677" y="3085060"/>
            <a:ext cx="4847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>
                    <a:lumMod val="95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1</a:t>
            </a:r>
            <a:endParaRPr lang="ru-RU" sz="4000" b="1" dirty="0">
              <a:solidFill>
                <a:schemeClr val="bg1">
                  <a:lumMod val="95000"/>
                </a:schemeClr>
              </a:solidFill>
              <a:latin typeface="Copperplate" charset="0"/>
              <a:ea typeface="Copperplate" charset="0"/>
              <a:cs typeface="Copperplat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9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843234" y="3041472"/>
            <a:ext cx="4512501" cy="768084"/>
          </a:xfrm>
        </p:spPr>
        <p:txBody>
          <a:bodyPr>
            <a:normAutofit fontScale="62500" lnSpcReduction="20000"/>
          </a:bodyPr>
          <a:lstStyle/>
          <a:p>
            <a:r>
              <a:rPr lang="ru-RU" altLang="ko-KR" dirty="0" smtClean="0">
                <a:latin typeface="Copperplate" charset="0"/>
                <a:ea typeface="Copperplate" charset="0"/>
                <a:cs typeface="Copperplate" charset="0"/>
              </a:rPr>
              <a:t>Спасибо за внимание!</a:t>
            </a:r>
            <a:endParaRPr lang="ko-KR" altLang="en-US" dirty="0">
              <a:latin typeface="Copperplate" charset="0"/>
              <a:ea typeface="Copperplate" charset="0"/>
              <a:cs typeface="Copperplate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3766171" y="1092200"/>
            <a:ext cx="4666629" cy="4666629"/>
          </a:xfrm>
          <a:prstGeom prst="ellipse">
            <a:avLst/>
          </a:prstGeom>
          <a:noFill/>
          <a:ln w="12700">
            <a:solidFill>
              <a:schemeClr val="tx1">
                <a:alpha val="4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178513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312877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Цель</a:t>
            </a:r>
            <a:r>
              <a:rPr lang="ru-RU" dirty="0" smtClean="0"/>
              <a:t> </a:t>
            </a:r>
            <a:r>
              <a:rPr lang="mr-IN" dirty="0" smtClean="0"/>
              <a:t>–</a:t>
            </a:r>
            <a:r>
              <a:rPr lang="ru-RU" dirty="0" smtClean="0"/>
              <a:t> купить квартиру Кузнецову (бюджетный вариант, можно и в собственность, и в ипотеку) в Москве или ближайшем Подмосковье за 5 лет.</a:t>
            </a:r>
          </a:p>
          <a:p>
            <a:endParaRPr lang="ru-RU" dirty="0" smtClean="0"/>
          </a:p>
          <a:p>
            <a:r>
              <a:rPr lang="ru-RU" b="1" u="sng" dirty="0" smtClean="0"/>
              <a:t>Ресурсы</a:t>
            </a:r>
            <a:r>
              <a:rPr lang="ru-RU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Заработная плата </a:t>
            </a:r>
            <a:r>
              <a:rPr lang="mr-IN" dirty="0" smtClean="0"/>
              <a:t>–</a:t>
            </a:r>
            <a:r>
              <a:rPr lang="ru-RU" dirty="0" smtClean="0"/>
              <a:t> 62 800 рублей/месяц;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Имеющаяся квартира (</a:t>
            </a:r>
            <a:r>
              <a:rPr lang="ru-RU" dirty="0" err="1" smtClean="0"/>
              <a:t>двушка</a:t>
            </a:r>
            <a:r>
              <a:rPr lang="ru-RU" dirty="0" smtClean="0"/>
              <a:t>, 55 </a:t>
            </a:r>
            <a:r>
              <a:rPr lang="ru-RU" dirty="0" err="1" smtClean="0"/>
              <a:t>кв.м</a:t>
            </a:r>
            <a:r>
              <a:rPr lang="ru-RU" dirty="0" smtClean="0"/>
              <a:t>) </a:t>
            </a:r>
            <a:r>
              <a:rPr lang="mr-IN" dirty="0" smtClean="0"/>
              <a:t>–</a:t>
            </a:r>
            <a:r>
              <a:rPr lang="ru-RU" dirty="0" smtClean="0"/>
              <a:t> рыночная стоимость 12 000 000 рублей;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Заработок и пенсия родителей: Мать, 60 лет </a:t>
            </a:r>
            <a:r>
              <a:rPr lang="mr-IN" dirty="0" smtClean="0"/>
              <a:t>–</a:t>
            </a:r>
            <a:r>
              <a:rPr lang="ru-RU" dirty="0" smtClean="0"/>
              <a:t> 20 000 </a:t>
            </a:r>
            <a:r>
              <a:rPr lang="ru-RU" dirty="0" err="1" smtClean="0"/>
              <a:t>руб</a:t>
            </a:r>
            <a:r>
              <a:rPr lang="ru-RU" dirty="0" smtClean="0"/>
              <a:t>/месяц (пенсия) и 100 000 рублей </a:t>
            </a:r>
            <a:r>
              <a:rPr lang="ru-RU" dirty="0" err="1" smtClean="0"/>
              <a:t>зар.плата</a:t>
            </a:r>
            <a:r>
              <a:rPr lang="ru-RU" dirty="0" smtClean="0"/>
              <a:t> (с вычетом налогов), Отец 66 лет </a:t>
            </a:r>
            <a:r>
              <a:rPr lang="mr-IN" dirty="0" smtClean="0"/>
              <a:t>–</a:t>
            </a:r>
            <a:r>
              <a:rPr lang="ru-RU" dirty="0" smtClean="0"/>
              <a:t> 20 000 </a:t>
            </a:r>
            <a:r>
              <a:rPr lang="ru-RU" dirty="0" err="1" smtClean="0"/>
              <a:t>руб</a:t>
            </a:r>
            <a:r>
              <a:rPr lang="ru-RU" dirty="0" smtClean="0"/>
              <a:t>/месяц (пенсия)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Накопленная сумма для решения квартирного вопроса </a:t>
            </a:r>
            <a:r>
              <a:rPr lang="mr-IN" dirty="0" smtClean="0"/>
              <a:t>–</a:t>
            </a:r>
            <a:r>
              <a:rPr lang="ru-RU" dirty="0" smtClean="0"/>
              <a:t> 600 000 рублей (сумма может пополнятся);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Есть квартира в средней полосе России, приносит по 16 000/месяц, стоит 3,5 млн </a:t>
            </a:r>
            <a:r>
              <a:rPr lang="mr-IN" dirty="0" smtClean="0"/>
              <a:t>–</a:t>
            </a:r>
            <a:r>
              <a:rPr lang="ru-RU" dirty="0" smtClean="0"/>
              <a:t> 4 млн рублей;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Есть земельный участок и дача в Московской области (для личных целей и отдыха)</a:t>
            </a:r>
          </a:p>
          <a:p>
            <a:pPr marL="342900" indent="-342900">
              <a:buFont typeface="+mj-lt"/>
              <a:buAutoNum type="arabicPeriod"/>
            </a:pPr>
            <a:endParaRPr lang="ru-RU" dirty="0"/>
          </a:p>
          <a:p>
            <a:r>
              <a:rPr lang="ru-RU" b="1" u="sng" dirty="0" smtClean="0"/>
              <a:t>Аспекты</a:t>
            </a:r>
            <a:r>
              <a:rPr lang="ru-RU" dirty="0" smtClean="0"/>
              <a:t>:</a:t>
            </a:r>
          </a:p>
          <a:p>
            <a:pPr marL="342900" indent="-342900">
              <a:buAutoNum type="arabicPeriod"/>
            </a:pPr>
            <a:r>
              <a:rPr lang="ru-RU" dirty="0" smtClean="0"/>
              <a:t>Семья имеет законсервированный резерв, его не трогаем;</a:t>
            </a:r>
          </a:p>
          <a:p>
            <a:pPr marL="342900" indent="-342900">
              <a:buAutoNum type="arabicPeriod"/>
            </a:pPr>
            <a:r>
              <a:rPr lang="ru-RU" dirty="0" smtClean="0"/>
              <a:t>При расчетах учитывать налогообложение, страхование, изменение валютного курса;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945923" y="0"/>
            <a:ext cx="49155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Сценарий работы</a:t>
            </a:r>
            <a:r>
              <a:rPr lang="ru-RU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Определение стоимости квартиры и расчет повышения стоимости через 5 лет;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Предложение двух сценариев с двумя разными комплектами </a:t>
            </a:r>
            <a:r>
              <a:rPr lang="ru-RU" dirty="0" err="1" smtClean="0"/>
              <a:t>инвест.инструментов</a:t>
            </a:r>
            <a:r>
              <a:rPr lang="ru-RU" dirty="0" smtClean="0"/>
              <a:t> и действий, а также разными степенями риска;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Добавление резервных методов заработка;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Заключение и итог;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05C3-FC5C-D24F-A75D-D4F0BD6951D4}" type="slidenum">
              <a:rPr lang="ru-RU" smtClean="0"/>
              <a:t>21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945923" y="2908488"/>
            <a:ext cx="52052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Источники информации:</a:t>
            </a:r>
          </a:p>
          <a:p>
            <a:pPr marL="342900" indent="-342900">
              <a:buAutoNum type="arabicParenR"/>
            </a:pPr>
            <a:r>
              <a:rPr lang="ru-RU" dirty="0" smtClean="0"/>
              <a:t>Аналитический Центр ИРН (Индикаторы Рынка Недвижимости);</a:t>
            </a:r>
          </a:p>
          <a:p>
            <a:pPr marL="342900" indent="-342900">
              <a:buAutoNum type="arabicParenR"/>
            </a:pPr>
            <a:r>
              <a:rPr lang="ru-RU" dirty="0" err="1" smtClean="0"/>
              <a:t>Ростат</a:t>
            </a:r>
            <a:r>
              <a:rPr lang="ru-RU" dirty="0" smtClean="0"/>
              <a:t>;</a:t>
            </a:r>
          </a:p>
          <a:p>
            <a:pPr marL="342900" indent="-342900">
              <a:buAutoNum type="arabicParenR"/>
            </a:pPr>
            <a:r>
              <a:rPr lang="ru-RU" dirty="0" smtClean="0"/>
              <a:t>Минэкономразвития;</a:t>
            </a:r>
            <a:endParaRPr lang="ru-RU" dirty="0"/>
          </a:p>
          <a:p>
            <a:pPr marL="342900" indent="-342900">
              <a:buAutoNum type="arabicParenR"/>
            </a:pPr>
            <a:r>
              <a:rPr lang="ru-RU" dirty="0" smtClean="0"/>
              <a:t>ТАСС;</a:t>
            </a:r>
          </a:p>
          <a:p>
            <a:pPr marL="342900" indent="-342900">
              <a:buAutoNum type="arabicParenR"/>
            </a:pPr>
            <a:r>
              <a:rPr lang="en-US" dirty="0" err="1" smtClean="0"/>
              <a:t>Investing.com</a:t>
            </a:r>
            <a:r>
              <a:rPr lang="en-US" dirty="0" smtClean="0"/>
              <a:t>;</a:t>
            </a:r>
          </a:p>
          <a:p>
            <a:pPr marL="342900" indent="-342900">
              <a:buAutoNum type="arabicParenR"/>
            </a:pPr>
            <a:r>
              <a:rPr lang="en-US" dirty="0" err="1" smtClean="0"/>
              <a:t>Yahoofinance.com</a:t>
            </a:r>
            <a:r>
              <a:rPr lang="en-US" dirty="0" smtClean="0"/>
              <a:t>;</a:t>
            </a:r>
          </a:p>
          <a:p>
            <a:pPr marL="342900" indent="-342900">
              <a:buAutoNum type="arabicParenR"/>
            </a:pPr>
            <a:r>
              <a:rPr lang="ru-RU" dirty="0" smtClean="0"/>
              <a:t>Сбербанк;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070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2230"/>
            <a:ext cx="12192000" cy="1095601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ru-RU" altLang="ko-KR" dirty="0" smtClean="0">
                <a:solidFill>
                  <a:schemeClr val="bg1">
                    <a:lumMod val="95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Цель</a:t>
            </a:r>
            <a:r>
              <a:rPr lang="en-US" altLang="ko-KR" dirty="0" smtClean="0">
                <a:solidFill>
                  <a:schemeClr val="bg1">
                    <a:lumMod val="95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 </a:t>
            </a:r>
            <a:r>
              <a:rPr lang="ru-RU" altLang="ko-KR" dirty="0" smtClean="0">
                <a:solidFill>
                  <a:schemeClr val="bg1">
                    <a:lumMod val="95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и параметры</a:t>
            </a:r>
            <a:endParaRPr lang="ko-KR" altLang="en-US" dirty="0">
              <a:solidFill>
                <a:schemeClr val="bg1">
                  <a:lumMod val="95000"/>
                </a:schemeClr>
              </a:solidFill>
              <a:latin typeface="Copperplate" charset="0"/>
              <a:ea typeface="Copperplate" charset="0"/>
              <a:cs typeface="Copperplate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268687" y="2555972"/>
            <a:ext cx="2016224" cy="1438425"/>
            <a:chOff x="803640" y="3403370"/>
            <a:chExt cx="2059657" cy="832448"/>
          </a:xfrm>
        </p:grpSpPr>
        <p:sp>
          <p:nvSpPr>
            <p:cNvPr id="17" name="TextBox 16"/>
            <p:cNvSpPr txBox="1"/>
            <p:nvPr/>
          </p:nvSpPr>
          <p:spPr>
            <a:xfrm>
              <a:off x="803640" y="3754902"/>
              <a:ext cx="2059657" cy="480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altLang="ko-KR" sz="16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Москва или ближайшее Подмосковье</a:t>
              </a:r>
              <a:endParaRPr lang="ko-KR" altLang="en-US" sz="16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3640" y="3403370"/>
              <a:ext cx="2059657" cy="1959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altLang="ko-KR" sz="1600" b="1" u="sng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Купить квартиру</a:t>
              </a:r>
              <a:endParaRPr lang="ko-KR" altLang="en-US" sz="1600" b="1" u="sng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51207" y="4818309"/>
            <a:ext cx="2016224" cy="1151143"/>
            <a:chOff x="803640" y="3282045"/>
            <a:chExt cx="2059657" cy="863358"/>
          </a:xfrm>
        </p:grpSpPr>
        <p:sp>
          <p:nvSpPr>
            <p:cNvPr id="20" name="TextBox 19"/>
            <p:cNvSpPr txBox="1"/>
            <p:nvPr/>
          </p:nvSpPr>
          <p:spPr>
            <a:xfrm>
              <a:off x="803640" y="3845320"/>
              <a:ext cx="2059657" cy="30008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altLang="ko-KR" sz="2000" b="1" dirty="0" smtClean="0">
                  <a:solidFill>
                    <a:schemeClr val="bg1"/>
                  </a:solidFill>
                  <a:latin typeface="Copperplate" charset="0"/>
                  <a:ea typeface="Copperplate" charset="0"/>
                  <a:cs typeface="Copperplate" charset="0"/>
                </a:rPr>
                <a:t>5</a:t>
              </a:r>
              <a:r>
                <a:rPr lang="ru-RU" altLang="ko-KR" sz="20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 </a:t>
              </a:r>
              <a:r>
                <a:rPr lang="ru-RU" altLang="ko-KR" sz="16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лет</a:t>
              </a:r>
              <a:endParaRPr lang="ko-KR" altLang="en-US" sz="16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3640" y="3282045"/>
              <a:ext cx="2059657" cy="43858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altLang="ko-KR" sz="16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Временной горизонт</a:t>
              </a:r>
              <a:endParaRPr lang="ko-KR" altLang="en-US" sz="16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endParaRPr>
            </a:p>
          </p:txBody>
        </p:sp>
      </p:grp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55" b="16555"/>
          <a:stretch>
            <a:fillRect/>
          </a:stretch>
        </p:blipFill>
        <p:spPr/>
      </p:pic>
      <p:pic>
        <p:nvPicPr>
          <p:cNvPr id="10" name="Рисунок 9"/>
          <p:cNvPicPr>
            <a:picLocks noGrp="1" noChangeAspect="1"/>
          </p:cNvPicPr>
          <p:nvPr>
            <p:ph type="pic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1" r="13801"/>
          <a:stretch>
            <a:fillRect/>
          </a:stretch>
        </p:blipFill>
        <p:spPr/>
      </p:pic>
      <p:pic>
        <p:nvPicPr>
          <p:cNvPr id="4" name="Рисунок 3"/>
          <p:cNvPicPr>
            <a:picLocks noGrp="1" noChangeAspect="1"/>
          </p:cNvPicPr>
          <p:nvPr>
            <p:ph type="pic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6" r="8476"/>
          <a:stretch>
            <a:fillRect/>
          </a:stretch>
        </p:blipFill>
        <p:spPr/>
      </p:pic>
      <p:sp>
        <p:nvSpPr>
          <p:cNvPr id="24" name="Teardrop 1">
            <a:extLst>
              <a:ext uri="{FF2B5EF4-FFF2-40B4-BE49-F238E27FC236}">
                <a16:creationId xmlns:a16="http://schemas.microsoft.com/office/drawing/2014/main" xmlns="" id="{EB1E6B34-2C9B-4A6D-9808-A6A731D513AC}"/>
              </a:ext>
            </a:extLst>
          </p:cNvPr>
          <p:cNvSpPr/>
          <p:nvPr/>
        </p:nvSpPr>
        <p:spPr>
          <a:xfrm rot="18805991">
            <a:off x="1570888" y="4420733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" name="Rectangle 9">
            <a:extLst>
              <a:ext uri="{FF2B5EF4-FFF2-40B4-BE49-F238E27FC236}">
                <a16:creationId xmlns:a16="http://schemas.microsoft.com/office/drawing/2014/main" xmlns="" id="{DF6D0D39-DD52-411F-86FB-1BD5717D0D31}"/>
              </a:ext>
            </a:extLst>
          </p:cNvPr>
          <p:cNvSpPr/>
          <p:nvPr/>
        </p:nvSpPr>
        <p:spPr>
          <a:xfrm>
            <a:off x="4060586" y="1887984"/>
            <a:ext cx="399765" cy="39911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152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96" b="25096"/>
          <a:stretch>
            <a:fillRect/>
          </a:stretch>
        </p:blipFill>
        <p:spPr>
          <a:xfrm>
            <a:off x="0" y="0"/>
            <a:ext cx="12192000" cy="3429000"/>
          </a:xfr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altLang="ko-KR" dirty="0" smtClean="0">
                <a:latin typeface="Copperplate" charset="0"/>
                <a:ea typeface="Copperplate" charset="0"/>
                <a:cs typeface="Copperplate" charset="0"/>
              </a:rPr>
              <a:t>Исходные данные</a:t>
            </a:r>
            <a:endParaRPr lang="ko-KR" altLang="en-US" dirty="0">
              <a:latin typeface="Copperplate" charset="0"/>
              <a:ea typeface="Copperplate" charset="0"/>
              <a:cs typeface="Copperplate" charset="0"/>
            </a:endParaRPr>
          </a:p>
        </p:txBody>
      </p:sp>
      <p:sp>
        <p:nvSpPr>
          <p:cNvPr id="6" name="Teardrop 5"/>
          <p:cNvSpPr/>
          <p:nvPr/>
        </p:nvSpPr>
        <p:spPr>
          <a:xfrm rot="8100000">
            <a:off x="5378332" y="2711332"/>
            <a:ext cx="1435335" cy="1435335"/>
          </a:xfrm>
          <a:prstGeom prst="teardrop">
            <a:avLst/>
          </a:prstGeom>
          <a:solidFill>
            <a:schemeClr val="accent2">
              <a:lumMod val="75000"/>
            </a:scheme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47677" y="3085060"/>
            <a:ext cx="4847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>
                    <a:lumMod val="95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3271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0" y="4213"/>
            <a:ext cx="12192000" cy="768085"/>
          </a:xfrm>
        </p:spPr>
        <p:txBody>
          <a:bodyPr/>
          <a:lstStyle/>
          <a:p>
            <a:r>
              <a:rPr lang="ru-RU" altLang="ko-KR" dirty="0" smtClean="0">
                <a:latin typeface="Copperplate" charset="0"/>
                <a:ea typeface="Copperplate" charset="0"/>
                <a:cs typeface="Copperplate" charset="0"/>
              </a:rPr>
              <a:t>Исходные данные</a:t>
            </a:r>
            <a:endParaRPr lang="ko-KR" altLang="en-US" dirty="0">
              <a:latin typeface="Copperplate" charset="0"/>
              <a:ea typeface="Copperplate" charset="0"/>
              <a:cs typeface="Copperplate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77432" y="1796819"/>
            <a:ext cx="1056117" cy="96800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Rectangle 4"/>
          <p:cNvSpPr/>
          <p:nvPr/>
        </p:nvSpPr>
        <p:spPr>
          <a:xfrm>
            <a:off x="4409104" y="1796819"/>
            <a:ext cx="1056117" cy="96800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6" name="Rectangle 5"/>
          <p:cNvSpPr/>
          <p:nvPr/>
        </p:nvSpPr>
        <p:spPr>
          <a:xfrm>
            <a:off x="6740776" y="1796819"/>
            <a:ext cx="1056117" cy="96800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7" name="Rectangle 6"/>
          <p:cNvSpPr/>
          <p:nvPr/>
        </p:nvSpPr>
        <p:spPr>
          <a:xfrm>
            <a:off x="9072447" y="1796819"/>
            <a:ext cx="1056117" cy="96800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8" name="Rectangle 7"/>
          <p:cNvSpPr/>
          <p:nvPr/>
        </p:nvSpPr>
        <p:spPr>
          <a:xfrm>
            <a:off x="2077432" y="4045931"/>
            <a:ext cx="1056117" cy="96800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9" name="Rectangle 8"/>
          <p:cNvSpPr/>
          <p:nvPr/>
        </p:nvSpPr>
        <p:spPr>
          <a:xfrm>
            <a:off x="4409104" y="4045931"/>
            <a:ext cx="1056117" cy="96800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0" name="Rectangle 9"/>
          <p:cNvSpPr/>
          <p:nvPr/>
        </p:nvSpPr>
        <p:spPr>
          <a:xfrm>
            <a:off x="6740776" y="4045931"/>
            <a:ext cx="1056117" cy="96800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1" name="Rectangle 10"/>
          <p:cNvSpPr/>
          <p:nvPr/>
        </p:nvSpPr>
        <p:spPr>
          <a:xfrm>
            <a:off x="9072447" y="4045931"/>
            <a:ext cx="1056117" cy="96800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grpSp>
        <p:nvGrpSpPr>
          <p:cNvPr id="29" name="Group 28"/>
          <p:cNvGrpSpPr/>
          <p:nvPr/>
        </p:nvGrpSpPr>
        <p:grpSpPr>
          <a:xfrm>
            <a:off x="1712896" y="2854778"/>
            <a:ext cx="1785189" cy="864491"/>
            <a:chOff x="1280898" y="2210753"/>
            <a:chExt cx="1338892" cy="648368"/>
          </a:xfrm>
        </p:grpSpPr>
        <p:sp>
          <p:nvSpPr>
            <p:cNvPr id="20" name="TextBox 19"/>
            <p:cNvSpPr txBox="1"/>
            <p:nvPr/>
          </p:nvSpPr>
          <p:spPr>
            <a:xfrm>
              <a:off x="1280898" y="2210753"/>
              <a:ext cx="1338892" cy="23083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altLang="ko-KR" sz="1400" dirty="0" smtClean="0">
                  <a:solidFill>
                    <a:schemeClr val="bg1"/>
                  </a:solidFill>
                  <a:latin typeface="Copperplate" charset="0"/>
                  <a:ea typeface="Copperplate" charset="0"/>
                  <a:cs typeface="Copperplate" charset="0"/>
                </a:rPr>
                <a:t>Кузнецов</a:t>
              </a:r>
              <a:endParaRPr lang="ko-KR" altLang="en-US" sz="1400" dirty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80898" y="2466706"/>
              <a:ext cx="1338892" cy="3924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latinLnBrk="0">
                <a:defRPr/>
              </a:pPr>
              <a:r>
                <a:rPr lang="ru-RU" altLang="ko-KR" sz="14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62 800 </a:t>
              </a:r>
              <a:r>
                <a:rPr lang="ru-RU" altLang="ko-KR" sz="1400" dirty="0" err="1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руб</a:t>
              </a:r>
              <a:r>
                <a:rPr lang="ru-RU" altLang="ko-KR" sz="14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/месяц</a:t>
              </a:r>
            </a:p>
            <a:p>
              <a:pPr algn="ctr" latinLnBrk="0">
                <a:defRPr/>
              </a:pPr>
              <a:r>
                <a:rPr lang="ru-RU" altLang="ko-KR" sz="14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54 636 </a:t>
              </a:r>
              <a:r>
                <a:rPr lang="ru-RU" altLang="ko-KR" sz="1400" dirty="0" err="1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руб</a:t>
              </a:r>
              <a:r>
                <a:rPr lang="ru-RU" altLang="ko-KR" sz="14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/месяц</a:t>
              </a:r>
              <a:endParaRPr lang="en-JM" altLang="ko-KR" sz="14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044568" y="2839389"/>
            <a:ext cx="1785189" cy="1033772"/>
            <a:chOff x="1280898" y="2199212"/>
            <a:chExt cx="1338892" cy="775329"/>
          </a:xfrm>
        </p:grpSpPr>
        <p:sp>
          <p:nvSpPr>
            <p:cNvPr id="31" name="TextBox 30"/>
            <p:cNvSpPr txBox="1"/>
            <p:nvPr/>
          </p:nvSpPr>
          <p:spPr>
            <a:xfrm>
              <a:off x="1280898" y="2199212"/>
              <a:ext cx="1338892" cy="2539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altLang="ko-KR" sz="1600" b="1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Мама (60 ЛЕТ)</a:t>
              </a:r>
              <a:endParaRPr lang="ko-KR" altLang="en-US" sz="1600" b="1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280898" y="2351293"/>
              <a:ext cx="1338892" cy="6232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>
                <a:defRPr/>
              </a:pPr>
              <a:r>
                <a:rPr lang="ru-RU" altLang="ko-KR" sz="12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120 000 </a:t>
              </a:r>
              <a:r>
                <a:rPr lang="ru-RU" altLang="ko-KR" sz="1200" dirty="0" err="1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руб</a:t>
              </a:r>
              <a:r>
                <a:rPr lang="ru-RU" altLang="ko-KR" sz="12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/месяц (</a:t>
              </a:r>
              <a:r>
                <a:rPr lang="ru-RU" altLang="ko-KR" sz="1200" dirty="0" err="1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зар.плата</a:t>
              </a:r>
              <a:r>
                <a:rPr lang="ru-RU" altLang="ko-KR" sz="12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 за вычетом НДФЛ+ пенсия)</a:t>
              </a:r>
              <a:endParaRPr lang="en-JM" altLang="ko-KR" sz="12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376240" y="2839387"/>
            <a:ext cx="1785189" cy="910657"/>
            <a:chOff x="1280898" y="2199211"/>
            <a:chExt cx="1338892" cy="682993"/>
          </a:xfrm>
        </p:grpSpPr>
        <p:sp>
          <p:nvSpPr>
            <p:cNvPr id="34" name="TextBox 33"/>
            <p:cNvSpPr txBox="1"/>
            <p:nvPr/>
          </p:nvSpPr>
          <p:spPr>
            <a:xfrm>
              <a:off x="1280898" y="2199211"/>
              <a:ext cx="1338892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altLang="ko-KR" sz="1600" b="1" dirty="0" smtClean="0">
                  <a:solidFill>
                    <a:schemeClr val="bg1"/>
                  </a:solidFill>
                  <a:latin typeface="Copperplate" charset="0"/>
                  <a:ea typeface="Copperplate" charset="0"/>
                  <a:cs typeface="Copperplate" charset="0"/>
                </a:rPr>
                <a:t>Папа (66 ЛЕТ)</a:t>
              </a:r>
              <a:endParaRPr lang="ko-KR" altLang="en-US" sz="1600" b="1" dirty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280898" y="2443623"/>
              <a:ext cx="1338892" cy="43858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latinLnBrk="0">
                <a:defRPr/>
              </a:pPr>
              <a:r>
                <a:rPr lang="ru-RU" altLang="ko-KR" sz="16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20 000 </a:t>
              </a:r>
              <a:r>
                <a:rPr lang="ru-RU" altLang="ko-KR" sz="1600" dirty="0" err="1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руб</a:t>
              </a:r>
              <a:r>
                <a:rPr lang="ru-RU" altLang="ko-KR" sz="16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/месяц</a:t>
              </a:r>
              <a:r>
                <a:rPr lang="en-US" altLang="ko-KR" sz="16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  </a:t>
              </a:r>
              <a:endParaRPr lang="en-JM" altLang="ko-KR" sz="16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707911" y="2837037"/>
            <a:ext cx="1785189" cy="879880"/>
            <a:chOff x="1280898" y="2129962"/>
            <a:chExt cx="1338892" cy="659910"/>
          </a:xfrm>
        </p:grpSpPr>
        <p:sp>
          <p:nvSpPr>
            <p:cNvPr id="37" name="TextBox 36"/>
            <p:cNvSpPr txBox="1"/>
            <p:nvPr/>
          </p:nvSpPr>
          <p:spPr>
            <a:xfrm>
              <a:off x="1280898" y="2129962"/>
              <a:ext cx="1338892" cy="39241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altLang="ko-KR" sz="1400" b="1" dirty="0" smtClean="0">
                  <a:solidFill>
                    <a:schemeClr val="bg1"/>
                  </a:solidFill>
                  <a:latin typeface="Copperplate" charset="0"/>
                  <a:ea typeface="Copperplate" charset="0"/>
                  <a:cs typeface="Copperplate" charset="0"/>
                </a:rPr>
                <a:t>Квартира (55 </a:t>
              </a:r>
              <a:r>
                <a:rPr lang="ru-RU" altLang="ko-KR" sz="1400" b="1" dirty="0" err="1" smtClean="0">
                  <a:solidFill>
                    <a:schemeClr val="bg1"/>
                  </a:solidFill>
                  <a:latin typeface="Copperplate" charset="0"/>
                  <a:ea typeface="Copperplate" charset="0"/>
                  <a:cs typeface="Copperplate" charset="0"/>
                </a:rPr>
                <a:t>кв.м</a:t>
              </a:r>
              <a:r>
                <a:rPr lang="ru-RU" altLang="ko-KR" sz="1400" b="1" dirty="0" smtClean="0">
                  <a:solidFill>
                    <a:schemeClr val="bg1"/>
                  </a:solidFill>
                  <a:latin typeface="Copperplate" charset="0"/>
                  <a:ea typeface="Copperplate" charset="0"/>
                  <a:cs typeface="Copperplate" charset="0"/>
                </a:rPr>
                <a:t>)</a:t>
              </a:r>
              <a:endParaRPr lang="ko-KR" altLang="en-US" sz="1400" b="1" dirty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280898" y="2535956"/>
              <a:ext cx="1338892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latinLnBrk="0">
                <a:defRPr/>
              </a:pPr>
              <a:r>
                <a:rPr lang="ru-RU" altLang="ko-KR" sz="16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12 000 000</a:t>
              </a:r>
              <a:r>
                <a:rPr lang="ru-RU" altLang="ko-KR" sz="1600" dirty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 </a:t>
              </a:r>
              <a:r>
                <a:rPr lang="ru-RU" altLang="ko-KR" sz="1600" dirty="0" err="1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руб</a:t>
              </a:r>
              <a:r>
                <a:rPr lang="en-US" altLang="ko-KR" sz="16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  </a:t>
              </a:r>
              <a:endParaRPr lang="en-JM" altLang="ko-KR" sz="16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712896" y="5095243"/>
            <a:ext cx="1785189" cy="787548"/>
            <a:chOff x="1280898" y="2199211"/>
            <a:chExt cx="1338892" cy="590661"/>
          </a:xfrm>
        </p:grpSpPr>
        <p:sp>
          <p:nvSpPr>
            <p:cNvPr id="40" name="TextBox 39"/>
            <p:cNvSpPr txBox="1"/>
            <p:nvPr/>
          </p:nvSpPr>
          <p:spPr>
            <a:xfrm>
              <a:off x="1280898" y="2199211"/>
              <a:ext cx="1338892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altLang="ko-KR" sz="1600" b="1" dirty="0" smtClean="0">
                  <a:solidFill>
                    <a:schemeClr val="bg1"/>
                  </a:solidFill>
                  <a:latin typeface="Copperplate" charset="0"/>
                  <a:ea typeface="Copperplate" charset="0"/>
                  <a:cs typeface="Copperplate" charset="0"/>
                </a:rPr>
                <a:t>Накопления</a:t>
              </a:r>
              <a:endParaRPr lang="ko-KR" altLang="en-US" sz="1600" b="1" dirty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280898" y="2535956"/>
              <a:ext cx="1338892" cy="2539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latinLnBrk="0">
                <a:defRPr/>
              </a:pPr>
              <a:r>
                <a:rPr lang="ru-RU" altLang="ko-KR" sz="16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600 000 руб.</a:t>
              </a:r>
              <a:endParaRPr lang="en-JM" altLang="ko-KR" sz="16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061096" y="5119562"/>
            <a:ext cx="1785189" cy="1174502"/>
            <a:chOff x="1280898" y="2164095"/>
            <a:chExt cx="1338892" cy="727629"/>
          </a:xfrm>
        </p:grpSpPr>
        <p:sp>
          <p:nvSpPr>
            <p:cNvPr id="43" name="TextBox 42"/>
            <p:cNvSpPr txBox="1"/>
            <p:nvPr/>
          </p:nvSpPr>
          <p:spPr>
            <a:xfrm>
              <a:off x="1280898" y="2164095"/>
              <a:ext cx="1338892" cy="3241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altLang="ko-KR" sz="1400" b="1" dirty="0" smtClean="0">
                  <a:solidFill>
                    <a:schemeClr val="bg1"/>
                  </a:solidFill>
                  <a:latin typeface="Copperplate" charset="0"/>
                  <a:ea typeface="Copperplate" charset="0"/>
                  <a:cs typeface="Copperplate" charset="0"/>
                </a:rPr>
                <a:t>Квартира (16 000 руб./месяц)</a:t>
              </a:r>
              <a:endParaRPr lang="ko-KR" altLang="en-US" sz="1400" b="1" dirty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80898" y="2434106"/>
              <a:ext cx="1338892" cy="45761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>
                <a:defRPr/>
              </a:pPr>
              <a:r>
                <a:rPr lang="ru-RU" altLang="ko-KR" sz="14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3 500 000 </a:t>
              </a:r>
              <a:r>
                <a:rPr lang="mr-IN" altLang="ko-KR" sz="14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–</a:t>
              </a:r>
              <a:r>
                <a:rPr lang="ru-RU" altLang="ko-KR" sz="14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 4 000 000 </a:t>
              </a:r>
              <a:r>
                <a:rPr lang="ru-RU" altLang="ko-KR" sz="1400" dirty="0" err="1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руб</a:t>
              </a:r>
              <a:r>
                <a:rPr lang="ru-RU" altLang="ko-KR" sz="1400" dirty="0" smtClean="0">
                  <a:solidFill>
                    <a:schemeClr val="bg1"/>
                  </a:solidFill>
                  <a:latin typeface="Copperplate Light" charset="0"/>
                  <a:ea typeface="Copperplate Light" charset="0"/>
                  <a:cs typeface="Copperplate Light" charset="0"/>
                </a:rPr>
                <a:t> (средняя полоса России)</a:t>
              </a:r>
              <a:endParaRPr lang="en-JM" altLang="ko-KR" sz="14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357437" y="5125838"/>
            <a:ext cx="1814976" cy="910842"/>
            <a:chOff x="1258558" y="2124040"/>
            <a:chExt cx="1361232" cy="683131"/>
          </a:xfrm>
        </p:grpSpPr>
        <p:sp>
          <p:nvSpPr>
            <p:cNvPr id="46" name="TextBox 45"/>
            <p:cNvSpPr txBox="1"/>
            <p:nvPr/>
          </p:nvSpPr>
          <p:spPr>
            <a:xfrm>
              <a:off x="1258558" y="2124040"/>
              <a:ext cx="1338892" cy="5539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altLang="ko-KR" sz="1400" b="1" dirty="0" smtClean="0">
                  <a:solidFill>
                    <a:schemeClr val="bg1"/>
                  </a:solidFill>
                  <a:latin typeface="Copperplate" charset="0"/>
                  <a:ea typeface="Copperplate" charset="0"/>
                  <a:cs typeface="Copperplate" charset="0"/>
                </a:rPr>
                <a:t>Дача и земельный участок</a:t>
              </a:r>
              <a:endParaRPr lang="ko-KR" altLang="en-US" sz="1400" b="1" dirty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280898" y="2576338"/>
              <a:ext cx="1338892" cy="23083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latinLnBrk="0">
                <a:defRPr/>
              </a:pPr>
              <a:endParaRPr lang="en-JM" altLang="ko-KR" sz="1400" dirty="0">
                <a:solidFill>
                  <a:schemeClr val="bg1"/>
                </a:solidFill>
                <a:latin typeface="Copperplate Light" charset="0"/>
                <a:ea typeface="Copperplate Light" charset="0"/>
                <a:cs typeface="Copperplate Light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8707911" y="5144127"/>
            <a:ext cx="178518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altLang="ko-KR" sz="1600" b="1" dirty="0" smtClean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rPr>
              <a:t>Денежные запасы</a:t>
            </a:r>
            <a:endParaRPr lang="ko-KR" altLang="en-US" sz="1600" b="1" dirty="0">
              <a:solidFill>
                <a:schemeClr val="bg1"/>
              </a:solidFill>
              <a:latin typeface="Copperplate" charset="0"/>
              <a:ea typeface="Copperplate" charset="0"/>
              <a:cs typeface="Copperplate" charset="0"/>
            </a:endParaRPr>
          </a:p>
        </p:txBody>
      </p:sp>
      <p:sp>
        <p:nvSpPr>
          <p:cNvPr id="51" name="Parallelogram 15">
            <a:extLst>
              <a:ext uri="{FF2B5EF4-FFF2-40B4-BE49-F238E27FC236}">
                <a16:creationId xmlns:a16="http://schemas.microsoft.com/office/drawing/2014/main" xmlns="" id="{B1A2D174-D325-42C7-83D5-73AA1A940580}"/>
              </a:ext>
            </a:extLst>
          </p:cNvPr>
          <p:cNvSpPr/>
          <p:nvPr/>
        </p:nvSpPr>
        <p:spPr>
          <a:xfrm rot="16200000">
            <a:off x="2394764" y="2029579"/>
            <a:ext cx="408905" cy="442625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2" name="Round Same Side Corner Rectangle 8">
            <a:extLst>
              <a:ext uri="{FF2B5EF4-FFF2-40B4-BE49-F238E27FC236}">
                <a16:creationId xmlns:a16="http://schemas.microsoft.com/office/drawing/2014/main" xmlns="" id="{FECD9902-70F4-4BFC-A994-CD59F6598F55}"/>
              </a:ext>
            </a:extLst>
          </p:cNvPr>
          <p:cNvSpPr/>
          <p:nvPr/>
        </p:nvSpPr>
        <p:spPr>
          <a:xfrm>
            <a:off x="7102322" y="2073123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Round Same Side Corner Rectangle 8">
            <a:extLst>
              <a:ext uri="{FF2B5EF4-FFF2-40B4-BE49-F238E27FC236}">
                <a16:creationId xmlns:a16="http://schemas.microsoft.com/office/drawing/2014/main" xmlns="" id="{FECD9902-70F4-4BFC-A994-CD59F6598F55}"/>
              </a:ext>
            </a:extLst>
          </p:cNvPr>
          <p:cNvSpPr/>
          <p:nvPr/>
        </p:nvSpPr>
        <p:spPr>
          <a:xfrm>
            <a:off x="4759666" y="2073123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Rectangle 9">
            <a:extLst>
              <a:ext uri="{FF2B5EF4-FFF2-40B4-BE49-F238E27FC236}">
                <a16:creationId xmlns:a16="http://schemas.microsoft.com/office/drawing/2014/main" xmlns="" id="{DF6D0D39-DD52-411F-86FB-1BD5717D0D31}"/>
              </a:ext>
            </a:extLst>
          </p:cNvPr>
          <p:cNvSpPr/>
          <p:nvPr/>
        </p:nvSpPr>
        <p:spPr>
          <a:xfrm>
            <a:off x="9400622" y="2081261"/>
            <a:ext cx="399765" cy="39911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6" name="Rectangle 21">
            <a:extLst>
              <a:ext uri="{FF2B5EF4-FFF2-40B4-BE49-F238E27FC236}">
                <a16:creationId xmlns:a16="http://schemas.microsoft.com/office/drawing/2014/main" xmlns="" id="{229C99CD-849D-438B-989E-7436C3941642}"/>
              </a:ext>
            </a:extLst>
          </p:cNvPr>
          <p:cNvSpPr/>
          <p:nvPr/>
        </p:nvSpPr>
        <p:spPr>
          <a:xfrm>
            <a:off x="2346229" y="4356423"/>
            <a:ext cx="505973" cy="372808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Rectangle 9">
            <a:extLst>
              <a:ext uri="{FF2B5EF4-FFF2-40B4-BE49-F238E27FC236}">
                <a16:creationId xmlns:a16="http://schemas.microsoft.com/office/drawing/2014/main" xmlns="" id="{DF6D0D39-DD52-411F-86FB-1BD5717D0D31}"/>
              </a:ext>
            </a:extLst>
          </p:cNvPr>
          <p:cNvSpPr/>
          <p:nvPr/>
        </p:nvSpPr>
        <p:spPr>
          <a:xfrm>
            <a:off x="4737279" y="4340205"/>
            <a:ext cx="399765" cy="39911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8" name="Teardrop 6">
            <a:extLst>
              <a:ext uri="{FF2B5EF4-FFF2-40B4-BE49-F238E27FC236}">
                <a16:creationId xmlns:a16="http://schemas.microsoft.com/office/drawing/2014/main" xmlns="" id="{26C206AD-1265-46A3-A476-738DA544D770}"/>
              </a:ext>
            </a:extLst>
          </p:cNvPr>
          <p:cNvSpPr/>
          <p:nvPr/>
        </p:nvSpPr>
        <p:spPr>
          <a:xfrm rot="8100000">
            <a:off x="7103459" y="4383358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9" name="Block Arc 25">
            <a:extLst>
              <a:ext uri="{FF2B5EF4-FFF2-40B4-BE49-F238E27FC236}">
                <a16:creationId xmlns:a16="http://schemas.microsoft.com/office/drawing/2014/main" xmlns="" id="{71E46DF5-CDD5-43CC-B680-09BEA831AA5A}"/>
              </a:ext>
            </a:extLst>
          </p:cNvPr>
          <p:cNvSpPr/>
          <p:nvPr/>
        </p:nvSpPr>
        <p:spPr>
          <a:xfrm>
            <a:off x="9477807" y="4362501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9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96" b="25096"/>
          <a:stretch>
            <a:fillRect/>
          </a:stretch>
        </p:blipFill>
        <p:spPr>
          <a:xfrm>
            <a:off x="0" y="0"/>
            <a:ext cx="12192000" cy="3429000"/>
          </a:xfr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altLang="ko-KR" dirty="0" smtClean="0">
                <a:latin typeface="Copperplate" charset="0"/>
                <a:ea typeface="Copperplate" charset="0"/>
                <a:cs typeface="Copperplate" charset="0"/>
              </a:rPr>
              <a:t>Рассматриваемый вариант</a:t>
            </a:r>
            <a:endParaRPr lang="ko-KR" altLang="en-US" dirty="0">
              <a:latin typeface="Copperplate" charset="0"/>
              <a:ea typeface="Copperplate" charset="0"/>
              <a:cs typeface="Copperplate" charset="0"/>
            </a:endParaRPr>
          </a:p>
        </p:txBody>
      </p:sp>
      <p:sp>
        <p:nvSpPr>
          <p:cNvPr id="6" name="Teardrop 5"/>
          <p:cNvSpPr/>
          <p:nvPr/>
        </p:nvSpPr>
        <p:spPr>
          <a:xfrm rot="8100000">
            <a:off x="5378332" y="2711332"/>
            <a:ext cx="1435335" cy="1435335"/>
          </a:xfrm>
          <a:prstGeom prst="teardrop">
            <a:avLst/>
          </a:prstGeom>
          <a:solidFill>
            <a:schemeClr val="accent2">
              <a:lumMod val="75000"/>
            </a:scheme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47677" y="3085060"/>
            <a:ext cx="4847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>
                    <a:lumMod val="95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3</a:t>
            </a:r>
            <a:endParaRPr lang="ru-RU" sz="4000" b="1" dirty="0">
              <a:solidFill>
                <a:schemeClr val="bg1">
                  <a:lumMod val="95000"/>
                </a:schemeClr>
              </a:solidFill>
              <a:latin typeface="Copperplate" charset="0"/>
              <a:ea typeface="Copperplate" charset="0"/>
              <a:cs typeface="Copperplat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71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3"/>
          <p:cNvSpPr txBox="1">
            <a:spLocks/>
          </p:cNvSpPr>
          <p:nvPr/>
        </p:nvSpPr>
        <p:spPr>
          <a:xfrm>
            <a:off x="580987" y="2109326"/>
            <a:ext cx="5376298" cy="220824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rPr>
              <a:t>2 451 000 рублей</a:t>
            </a:r>
          </a:p>
          <a:p>
            <a:pPr marL="0" indent="0" algn="ctr">
              <a:buNone/>
            </a:pPr>
            <a:r>
              <a:rPr lang="ru-RU" altLang="ko-KR" sz="2400" dirty="0" smtClean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rPr>
              <a:t>Ипотека 10 514 </a:t>
            </a:r>
            <a:r>
              <a:rPr lang="ru-RU" altLang="ko-KR" sz="2400" dirty="0" err="1" smtClean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rPr>
              <a:t>руб</a:t>
            </a:r>
            <a:r>
              <a:rPr lang="ru-RU" altLang="ko-KR" sz="2400" dirty="0" smtClean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rPr>
              <a:t>/месяц</a:t>
            </a:r>
            <a:endParaRPr lang="en-US" altLang="ko-KR" sz="2000" dirty="0">
              <a:solidFill>
                <a:schemeClr val="bg1"/>
              </a:solidFill>
              <a:latin typeface="Copperplate" charset="0"/>
              <a:ea typeface="Copperplate" charset="0"/>
              <a:cs typeface="Copperplate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8933913" y="743458"/>
            <a:ext cx="2688300" cy="2396920"/>
            <a:chOff x="803639" y="3361745"/>
            <a:chExt cx="2059658" cy="1054250"/>
          </a:xfrm>
        </p:grpSpPr>
        <p:sp>
          <p:nvSpPr>
            <p:cNvPr id="15" name="TextBox 14"/>
            <p:cNvSpPr txBox="1"/>
            <p:nvPr/>
          </p:nvSpPr>
          <p:spPr>
            <a:xfrm>
              <a:off x="803639" y="3509009"/>
              <a:ext cx="2059657" cy="9069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285750" indent="-285750">
                <a:buFont typeface="Wingdings" charset="2"/>
                <a:buChar char="v"/>
              </a:pPr>
              <a:r>
                <a:rPr lang="ru-RU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opperplate" charset="0"/>
                  <a:ea typeface="Copperplate" charset="0"/>
                  <a:cs typeface="Copperplate" charset="0"/>
                </a:rPr>
                <a:t>Метро Окружная/Метро </a:t>
              </a:r>
              <a:r>
                <a:rPr lang="ru-RU" altLang="ko-KR" sz="16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opperplate" charset="0"/>
                  <a:ea typeface="Copperplate" charset="0"/>
                  <a:cs typeface="Copperplate" charset="0"/>
                </a:rPr>
                <a:t>Владыкино</a:t>
              </a:r>
              <a:r>
                <a:rPr lang="ru-RU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opperplate" charset="0"/>
                  <a:ea typeface="Copperplate" charset="0"/>
                  <a:cs typeface="Copperplate" charset="0"/>
                </a:rPr>
                <a:t> (8 минут пешком);</a:t>
              </a:r>
            </a:p>
            <a:p>
              <a:pPr marL="285750" indent="-285750">
                <a:buFont typeface="Wingdings" charset="2"/>
                <a:buChar char="v"/>
              </a:pPr>
              <a:r>
                <a:rPr lang="ru-RU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opperplate" charset="0"/>
                  <a:ea typeface="Copperplate" charset="0"/>
                  <a:cs typeface="Copperplate" charset="0"/>
                </a:rPr>
                <a:t>19 </a:t>
              </a:r>
              <a:r>
                <a:rPr lang="ru-RU" altLang="ko-KR" sz="16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opperplate" charset="0"/>
                  <a:ea typeface="Copperplate" charset="0"/>
                  <a:cs typeface="Copperplate" charset="0"/>
                </a:rPr>
                <a:t>кв.м</a:t>
              </a:r>
              <a:r>
                <a:rPr lang="ru-RU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opperplate" charset="0"/>
                  <a:ea typeface="Copperplate" charset="0"/>
                  <a:cs typeface="Copperplate" charset="0"/>
                </a:rPr>
                <a:t>;</a:t>
              </a:r>
            </a:p>
            <a:p>
              <a:pPr marL="285750" indent="-285750">
                <a:buFont typeface="Wingdings" charset="2"/>
                <a:buChar char="v"/>
              </a:pPr>
              <a:r>
                <a:rPr lang="ru-RU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opperplate" charset="0"/>
                  <a:ea typeface="Copperplate" charset="0"/>
                  <a:cs typeface="Copperplate" charset="0"/>
                </a:rPr>
                <a:t>4/5 этаж;</a:t>
              </a:r>
            </a:p>
            <a:p>
              <a:pPr marL="285750" indent="-285750">
                <a:buFont typeface="Wingdings" charset="2"/>
                <a:buChar char="v"/>
              </a:pPr>
              <a:r>
                <a:rPr lang="ru-RU" altLang="ko-KR" sz="16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opperplate" charset="0"/>
                  <a:ea typeface="Copperplate" charset="0"/>
                  <a:cs typeface="Copperplate" charset="0"/>
                </a:rPr>
                <a:t>Вторичка</a:t>
              </a:r>
              <a:r>
                <a:rPr lang="ru-RU" altLang="ko-KR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opperplate" charset="0"/>
                  <a:ea typeface="Copperplate" charset="0"/>
                  <a:cs typeface="Copperplate" charset="0"/>
                </a:rPr>
                <a:t>.</a:t>
              </a:r>
            </a:p>
            <a:p>
              <a:endPara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opperplate Light" charset="0"/>
                <a:ea typeface="Copperplate Light" charset="0"/>
                <a:cs typeface="Copperplate Light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3640" y="3361745"/>
              <a:ext cx="2059657" cy="14890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altLang="ko-KR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opperplate" charset="0"/>
                  <a:ea typeface="Copperplate" charset="0"/>
                  <a:cs typeface="Copperplate" charset="0"/>
                </a:rPr>
                <a:t>Студия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pperplate" charset="0"/>
                <a:ea typeface="Copperplate" charset="0"/>
                <a:cs typeface="Copperplate" charset="0"/>
              </a:endParaRPr>
            </a:p>
          </p:txBody>
        </p:sp>
      </p:grpSp>
      <p:pic>
        <p:nvPicPr>
          <p:cNvPr id="2" name="Рисунок 1"/>
          <p:cNvPicPr>
            <a:picLocks noGrp="1" noChangeAspect="1"/>
          </p:cNvPicPr>
          <p:nvPr>
            <p:ph type="pic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8" b="12478"/>
          <a:stretch>
            <a:fillRect/>
          </a:stretch>
        </p:blipFill>
        <p:spPr/>
      </p:pic>
      <p:pic>
        <p:nvPicPr>
          <p:cNvPr id="4" name="Рисунок 3"/>
          <p:cNvPicPr>
            <a:picLocks noGrp="1" noChangeAspect="1"/>
          </p:cNvPicPr>
          <p:nvPr>
            <p:ph type="pic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/>
      </p:pic>
      <p:pic>
        <p:nvPicPr>
          <p:cNvPr id="5" name="Рисунок 4"/>
          <p:cNvPicPr>
            <a:picLocks noGrp="1" noChangeAspect="1"/>
          </p:cNvPicPr>
          <p:nvPr>
            <p:ph type="pic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/>
      </p:pic>
      <p:sp>
        <p:nvSpPr>
          <p:cNvPr id="10" name="Прямоугольник 9"/>
          <p:cNvSpPr/>
          <p:nvPr/>
        </p:nvSpPr>
        <p:spPr>
          <a:xfrm>
            <a:off x="0" y="6488668"/>
            <a:ext cx="5025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https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://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www.cian.ru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/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sale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/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flat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/193054278/</a:t>
            </a:r>
            <a:endParaRPr lang="ru-RU" dirty="0">
              <a:solidFill>
                <a:schemeClr val="bg1">
                  <a:lumMod val="95000"/>
                </a:schemeClr>
              </a:solidFill>
              <a:latin typeface="Copperplate" charset="0"/>
              <a:ea typeface="Copperplate" charset="0"/>
              <a:cs typeface="Copperplat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07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96" b="25096"/>
          <a:stretch>
            <a:fillRect/>
          </a:stretch>
        </p:blipFill>
        <p:spPr>
          <a:xfrm>
            <a:off x="0" y="0"/>
            <a:ext cx="12192000" cy="3429000"/>
          </a:xfr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altLang="ko-KR" dirty="0" smtClean="0">
                <a:latin typeface="Copperplate" charset="0"/>
                <a:ea typeface="Copperplate" charset="0"/>
                <a:cs typeface="Copperplate" charset="0"/>
              </a:rPr>
              <a:t>Стратегия</a:t>
            </a:r>
            <a:endParaRPr lang="ko-KR" altLang="en-US" dirty="0">
              <a:latin typeface="Copperplate" charset="0"/>
              <a:ea typeface="Copperplate" charset="0"/>
              <a:cs typeface="Copperplate" charset="0"/>
            </a:endParaRPr>
          </a:p>
        </p:txBody>
      </p:sp>
      <p:sp>
        <p:nvSpPr>
          <p:cNvPr id="6" name="Teardrop 5"/>
          <p:cNvSpPr/>
          <p:nvPr/>
        </p:nvSpPr>
        <p:spPr>
          <a:xfrm rot="8100000">
            <a:off x="5378332" y="2711332"/>
            <a:ext cx="1435335" cy="1435335"/>
          </a:xfrm>
          <a:prstGeom prst="teardrop">
            <a:avLst/>
          </a:prstGeom>
          <a:solidFill>
            <a:schemeClr val="accent2">
              <a:lumMod val="75000"/>
            </a:schemeClr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47677" y="3085060"/>
            <a:ext cx="4847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>
                    <a:lumMod val="95000"/>
                  </a:schemeClr>
                </a:solidFill>
                <a:latin typeface="Copperplate" charset="0"/>
                <a:ea typeface="Copperplate" charset="0"/>
                <a:cs typeface="Copperplate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1673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flythrough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15509" y="-10186"/>
            <a:ext cx="9576491" cy="768085"/>
          </a:xfrm>
        </p:spPr>
        <p:txBody>
          <a:bodyPr>
            <a:normAutofit fontScale="92500"/>
          </a:bodyPr>
          <a:lstStyle/>
          <a:p>
            <a:pPr algn="ctr"/>
            <a:r>
              <a:rPr lang="ru-RU" altLang="ko-KR" b="1" dirty="0" smtClean="0">
                <a:latin typeface="Copperplate" charset="0"/>
                <a:ea typeface="Copperplate" charset="0"/>
                <a:cs typeface="Copperplate" charset="0"/>
              </a:rPr>
              <a:t>Стратегии покупки квартиры</a:t>
            </a:r>
            <a:endParaRPr lang="ko-KR" altLang="en-US" b="1" dirty="0">
              <a:latin typeface="Copperplate" charset="0"/>
              <a:ea typeface="Copperplate" charset="0"/>
              <a:cs typeface="Copperplate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23954" y="1459867"/>
            <a:ext cx="10024708" cy="5137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2" name="Rectangle 11"/>
          <p:cNvSpPr/>
          <p:nvPr/>
        </p:nvSpPr>
        <p:spPr>
          <a:xfrm>
            <a:off x="3311691" y="2230573"/>
            <a:ext cx="7968000" cy="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3" name="Rectangle 12"/>
          <p:cNvSpPr/>
          <p:nvPr/>
        </p:nvSpPr>
        <p:spPr>
          <a:xfrm>
            <a:off x="3311691" y="6021288"/>
            <a:ext cx="7968000" cy="9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4" name="TextBox 13"/>
          <p:cNvSpPr txBox="1"/>
          <p:nvPr/>
        </p:nvSpPr>
        <p:spPr>
          <a:xfrm>
            <a:off x="5872538" y="1822225"/>
            <a:ext cx="3062431" cy="338554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ru-RU" altLang="ko-KR" sz="1600" b="1" smtClean="0">
                <a:solidFill>
                  <a:schemeClr val="bg1"/>
                </a:solidFill>
                <a:latin typeface="Copperplate" charset="0"/>
                <a:ea typeface="Copperplate" charset="0"/>
                <a:cs typeface="Copperplate" charset="0"/>
              </a:rPr>
              <a:t>Купить сейчас</a:t>
            </a:r>
            <a:endParaRPr lang="ko-KR" altLang="en-US" sz="1600" b="1" dirty="0">
              <a:solidFill>
                <a:schemeClr val="bg1"/>
              </a:solidFill>
              <a:latin typeface="Copperplate" charset="0"/>
              <a:ea typeface="Copperplate" charset="0"/>
              <a:cs typeface="Copperplate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79550" y="2997557"/>
            <a:ext cx="3648405" cy="206210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Wingdings" charset="2"/>
              <a:buChar char="v"/>
            </a:pPr>
            <a:r>
              <a:rPr lang="ru-RU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rPr>
              <a:t>Минимальное использование инвестиционных финансовых инструментов;</a:t>
            </a:r>
          </a:p>
          <a:p>
            <a:pPr marL="285750" indent="-285750">
              <a:buFont typeface="Wingdings" charset="2"/>
              <a:buChar char="v"/>
            </a:pPr>
            <a:r>
              <a:rPr lang="ru-RU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rPr>
              <a:t>Быстро и практично;</a:t>
            </a:r>
          </a:p>
          <a:p>
            <a:pPr marL="285750" indent="-285750">
              <a:buFont typeface="Wingdings" charset="2"/>
              <a:buChar char="v"/>
            </a:pPr>
            <a:r>
              <a:rPr lang="ru-RU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rPr>
              <a:t>Существенный остаток денежных средств;</a:t>
            </a:r>
          </a:p>
          <a:p>
            <a:pPr marL="285750" indent="-285750">
              <a:buFont typeface="Wingdings" charset="2"/>
              <a:buChar char="v"/>
            </a:pPr>
            <a:r>
              <a:rPr lang="ru-RU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j-ea"/>
                <a:cs typeface="Arial" pitchFamily="34" charset="0"/>
              </a:rPr>
              <a:t>Нет необходимости брать ипотеку;</a:t>
            </a:r>
          </a:p>
          <a:p>
            <a:pPr marL="285750" indent="-285750">
              <a:buFont typeface="Wingdings" charset="2"/>
              <a:buChar char="v"/>
            </a:pP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ea typeface="+mj-ea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65350" y="6187082"/>
            <a:ext cx="7141916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u="sng" dirty="0" smtClean="0">
                <a:latin typeface="Copperplate" charset="0"/>
                <a:ea typeface="Copperplate" charset="0"/>
                <a:cs typeface="Copperplate" charset="0"/>
              </a:rPr>
              <a:t>*</a:t>
            </a:r>
            <a:r>
              <a:rPr lang="ru-RU" sz="1050" u="sng" dirty="0" smtClean="0">
                <a:latin typeface="Copperplate" charset="0"/>
                <a:ea typeface="Copperplate" charset="0"/>
                <a:cs typeface="Copperplate" charset="0"/>
              </a:rPr>
              <a:t>Дополнительные параметры</a:t>
            </a:r>
          </a:p>
          <a:p>
            <a:r>
              <a:rPr lang="ru-RU" sz="1200" dirty="0" smtClean="0">
                <a:latin typeface="Copperplate" charset="0"/>
                <a:ea typeface="Copperplate" charset="0"/>
                <a:cs typeface="Copperplate" charset="0"/>
              </a:rPr>
              <a:t>У граждан Кузнецова и Кузнецовой должен остаться пассивный и постоянный источник дохода, дача и земельный участок, а также накопленные деньги.</a:t>
            </a:r>
          </a:p>
        </p:txBody>
      </p:sp>
    </p:spTree>
    <p:extLst>
      <p:ext uri="{BB962C8B-B14F-4D97-AF65-F5344CB8AC3E}">
        <p14:creationId xmlns:p14="http://schemas.microsoft.com/office/powerpoint/2010/main" val="169549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1299</TotalTime>
  <Words>1019</Words>
  <Application>Microsoft Macintosh PowerPoint</Application>
  <PresentationFormat>Широкоэкранный</PresentationFormat>
  <Paragraphs>203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Calibri</vt:lpstr>
      <vt:lpstr>Calibri Light</vt:lpstr>
      <vt:lpstr>Copperplate</vt:lpstr>
      <vt:lpstr>Copperplate Light</vt:lpstr>
      <vt:lpstr>Mangal</vt:lpstr>
      <vt:lpstr>Times New Roman</vt:lpstr>
      <vt:lpstr>Wingdings</vt:lpstr>
      <vt:lpstr>맑은 고딕</vt:lpstr>
      <vt:lpstr>Arial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George ...</dc:creator>
  <cp:lastModifiedBy>George ...</cp:lastModifiedBy>
  <cp:revision>53</cp:revision>
  <dcterms:created xsi:type="dcterms:W3CDTF">2018-10-22T19:02:53Z</dcterms:created>
  <dcterms:modified xsi:type="dcterms:W3CDTF">2018-10-23T16:48:45Z</dcterms:modified>
</cp:coreProperties>
</file>