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79" r:id="rId4"/>
    <p:sldId id="280" r:id="rId5"/>
    <p:sldId id="281" r:id="rId6"/>
    <p:sldId id="259" r:id="rId7"/>
    <p:sldId id="283" r:id="rId8"/>
    <p:sldId id="282" r:id="rId9"/>
    <p:sldId id="258" r:id="rId10"/>
    <p:sldId id="260" r:id="rId11"/>
    <p:sldId id="261" r:id="rId12"/>
    <p:sldId id="262" r:id="rId13"/>
    <p:sldId id="263" r:id="rId14"/>
    <p:sldId id="265" r:id="rId15"/>
    <p:sldId id="27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46479-629B-4557-8DEF-C531BC2D05C3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C9E30-F146-4090-8A16-E0EB61476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934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C9E30-F146-4090-8A16-E0EB61476E0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760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93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5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46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, дополн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body" sz="quarter" idx="13"/>
          </p:nvPr>
        </p:nvSpPr>
        <p:spPr>
          <a:xfrm>
            <a:off x="381000" y="317500"/>
            <a:ext cx="10477500" cy="3175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385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800" cap="all" spc="9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Текст</a:t>
            </a:r>
          </a:p>
        </p:txBody>
      </p:sp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4" name="Shape 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145699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22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516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12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66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75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241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2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2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F776F93-5263-4105-8C38-205834244038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83A2B93-8EC8-4287-A8CB-6CBA88C6A6A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191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1706" y="787527"/>
            <a:ext cx="10058400" cy="3566160"/>
          </a:xfrm>
        </p:spPr>
        <p:txBody>
          <a:bodyPr/>
          <a:lstStyle/>
          <a:p>
            <a:r>
              <a:rPr lang="ru-RU" dirty="0"/>
              <a:t>ПРОЕКТ «КВАРТИРНЫЙ</a:t>
            </a:r>
            <a:br>
              <a:rPr lang="ru-RU" dirty="0"/>
            </a:br>
            <a:r>
              <a:rPr lang="ru-RU" dirty="0"/>
              <a:t>ВОПРОС»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6266" y="4569714"/>
            <a:ext cx="10058400" cy="1143000"/>
          </a:xfrm>
        </p:spPr>
        <p:txBody>
          <a:bodyPr>
            <a:no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Фт2-1м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Атабиев </a:t>
            </a:r>
            <a:r>
              <a:rPr lang="ru-RU" dirty="0" err="1" smtClean="0">
                <a:solidFill>
                  <a:schemeClr val="tx1"/>
                </a:solidFill>
              </a:rPr>
              <a:t>камиль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Соломина Виктория</a:t>
            </a:r>
          </a:p>
        </p:txBody>
      </p:sp>
      <p:pic>
        <p:nvPicPr>
          <p:cNvPr id="1030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451" y="428625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5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26316" y="2040993"/>
            <a:ext cx="2980592" cy="402336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4. За ипотекой планируем обратиться в Сбербанк России. </a:t>
            </a:r>
            <a:endParaRPr lang="ru-RU" dirty="0" smtClean="0"/>
          </a:p>
          <a:p>
            <a:r>
              <a:rPr lang="ru-RU" dirty="0" smtClean="0"/>
              <a:t>Условия </a:t>
            </a:r>
            <a:r>
              <a:rPr lang="ru-RU" dirty="0"/>
              <a:t>в полной мере соответствуют за исключением величины необходимого дохода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 нашем случае доход составляет 62,8 </a:t>
            </a:r>
            <a:r>
              <a:rPr lang="ru-RU" dirty="0" err="1"/>
              <a:t>тыс.руб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А </a:t>
            </a:r>
            <a:r>
              <a:rPr lang="ru-RU" b="1" dirty="0">
                <a:solidFill>
                  <a:schemeClr val="tx1"/>
                </a:solidFill>
              </a:rPr>
              <a:t>необходим доход в размере 65479 руб.</a:t>
            </a:r>
            <a:r>
              <a:rPr lang="ru-RU" dirty="0"/>
              <a:t> в месяц.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</a:t>
            </a:r>
            <a:r>
              <a:rPr lang="ru-RU" dirty="0" smtClean="0"/>
              <a:t>днако</a:t>
            </a:r>
            <a:r>
              <a:rPr lang="ru-RU" dirty="0"/>
              <a:t>, это не проблема, вполне возможно устроиться на </a:t>
            </a:r>
            <a:r>
              <a:rPr lang="ru-RU" b="1" dirty="0">
                <a:solidFill>
                  <a:schemeClr val="tx1"/>
                </a:solidFill>
              </a:rPr>
              <a:t>вечернюю подработку, чтобы доход достиг необходимой суммы.</a:t>
            </a:r>
          </a:p>
        </p:txBody>
      </p:sp>
      <p:pic>
        <p:nvPicPr>
          <p:cNvPr id="5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902" y="-170121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40" y="443447"/>
            <a:ext cx="7617962" cy="5472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083" y="4737327"/>
            <a:ext cx="1356556" cy="117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6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870" y="-65586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2668"/>
            <a:ext cx="6417654" cy="3076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255" y="2112669"/>
            <a:ext cx="4746898" cy="391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6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276" y="123825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53" y="240783"/>
            <a:ext cx="5549004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118" y="123825"/>
            <a:ext cx="790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012" y="1870622"/>
            <a:ext cx="5787987" cy="216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065" y="4037930"/>
            <a:ext cx="5837935" cy="145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35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86" y="210215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47" y="1857375"/>
            <a:ext cx="8150359" cy="399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048306" y="905726"/>
            <a:ext cx="292395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Такая схема возможна в том случае, если родители будут помогать Кузнецову в выплате взносов, или помогать ему прожить, что в принципе вполне возможно, так как у его матери зарплата составляет 100000 </a:t>
            </a:r>
            <a:r>
              <a:rPr lang="ru-RU" dirty="0" err="1"/>
              <a:t>тыс.руб</a:t>
            </a:r>
            <a:r>
              <a:rPr lang="ru-RU" dirty="0"/>
              <a:t>. и ей вполне по силам помочь ему, тем более, что по условию все члены семьи готовы приложить все усилия для решения квартирного вопроса</a:t>
            </a:r>
          </a:p>
        </p:txBody>
      </p:sp>
    </p:spTree>
    <p:extLst>
      <p:ext uri="{BB962C8B-B14F-4D97-AF65-F5344CB8AC3E}">
        <p14:creationId xmlns:p14="http://schemas.microsoft.com/office/powerpoint/2010/main" val="15956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7518" y="189887"/>
            <a:ext cx="10058400" cy="1450757"/>
          </a:xfrm>
        </p:spPr>
        <p:txBody>
          <a:bodyPr>
            <a:normAutofit/>
          </a:bodyPr>
          <a:lstStyle/>
          <a:p>
            <a:r>
              <a:rPr lang="ru-RU" dirty="0"/>
              <a:t>НАЛОГООБЛОЖЕНИЕ</a:t>
            </a:r>
          </a:p>
        </p:txBody>
      </p:sp>
      <p:pic>
        <p:nvPicPr>
          <p:cNvPr id="6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041" y="301696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41731" y="2026311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Вычет (или возврат НДФЛ) </a:t>
            </a:r>
            <a:endParaRPr lang="ru-RU" b="1" dirty="0" smtClean="0"/>
          </a:p>
          <a:p>
            <a:r>
              <a:rPr lang="ru-RU" dirty="0" smtClean="0"/>
              <a:t>Покупая </a:t>
            </a:r>
            <a:r>
              <a:rPr lang="ru-RU" dirty="0"/>
              <a:t>недвижимость, человек может вернуть уплаченный 13%-й подоходный</a:t>
            </a:r>
          </a:p>
          <a:p>
            <a:r>
              <a:rPr lang="ru-RU" dirty="0"/>
              <a:t>налог. Предельно-максимальная сумма равна 2 000 000 руб.</a:t>
            </a:r>
          </a:p>
          <a:p>
            <a:r>
              <a:rPr lang="ru-RU" dirty="0"/>
              <a:t>Если объект недвижимости стоит больше, то государство может вернуть лишь 2 000 000 *</a:t>
            </a:r>
          </a:p>
          <a:p>
            <a:r>
              <a:rPr lang="ru-RU" dirty="0"/>
              <a:t>13% = 260 000 рублей.</a:t>
            </a:r>
          </a:p>
          <a:p>
            <a:r>
              <a:rPr lang="ru-RU" dirty="0"/>
              <a:t>Максимальная сумма для расчета процентного имущественного вычета по ипотеке равна 3</a:t>
            </a:r>
          </a:p>
          <a:p>
            <a:r>
              <a:rPr lang="ru-RU" dirty="0"/>
              <a:t>000 000 рублей (на 2018 год). Таким образом, «</a:t>
            </a:r>
            <a:r>
              <a:rPr lang="ru-RU" dirty="0" err="1"/>
              <a:t>ипотечники</a:t>
            </a:r>
            <a:r>
              <a:rPr lang="ru-RU" dirty="0"/>
              <a:t>» имеют право на компенсацию в</a:t>
            </a:r>
          </a:p>
          <a:p>
            <a:r>
              <a:rPr lang="ru-RU" dirty="0"/>
              <a:t>сумме 390 000 руб. (3 000 000 * 13%) с выплаченных процентов.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0646" y="2189094"/>
            <a:ext cx="44870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Цена квартиры : 6 </a:t>
            </a:r>
            <a:r>
              <a:rPr lang="ru-RU" sz="2000" dirty="0" smtClean="0"/>
              <a:t>500 </a:t>
            </a:r>
            <a:r>
              <a:rPr lang="ru-RU" sz="2000" dirty="0"/>
              <a:t>000р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Максимальный вычет составит: 2</a:t>
            </a:r>
            <a:r>
              <a:rPr lang="ru-RU" sz="2000" dirty="0" smtClean="0"/>
              <a:t> </a:t>
            </a:r>
            <a:r>
              <a:rPr lang="ru-RU" sz="2000" dirty="0"/>
              <a:t>000 000 руб. * 13% = </a:t>
            </a:r>
            <a:r>
              <a:rPr lang="ru-RU" sz="2000" dirty="0" smtClean="0"/>
              <a:t>260 </a:t>
            </a:r>
            <a:r>
              <a:rPr lang="ru-RU" sz="2000" dirty="0"/>
              <a:t>000 руб.</a:t>
            </a:r>
          </a:p>
          <a:p>
            <a:r>
              <a:rPr lang="ru-RU" sz="2000" dirty="0"/>
              <a:t>Начисленные и уплаченные проценты по ипотечному кредиту за </a:t>
            </a:r>
            <a:r>
              <a:rPr lang="ru-RU" sz="2000" dirty="0" smtClean="0"/>
              <a:t>5 </a:t>
            </a:r>
            <a:r>
              <a:rPr lang="ru-RU" sz="2000" dirty="0"/>
              <a:t>года: </a:t>
            </a:r>
            <a:r>
              <a:rPr lang="ru-RU" sz="2000" dirty="0" smtClean="0"/>
              <a:t>642 781 </a:t>
            </a:r>
            <a:r>
              <a:rPr lang="ru-RU" sz="2000" dirty="0"/>
              <a:t>руб.</a:t>
            </a:r>
          </a:p>
          <a:p>
            <a:r>
              <a:rPr lang="ru-RU" sz="2000" dirty="0"/>
              <a:t>Максимальный вычет составит: </a:t>
            </a:r>
            <a:endParaRPr lang="ru-RU" sz="2000" dirty="0" smtClean="0"/>
          </a:p>
          <a:p>
            <a:r>
              <a:rPr lang="ru-RU" sz="2000" dirty="0"/>
              <a:t>642 781 </a:t>
            </a:r>
            <a:r>
              <a:rPr lang="ru-RU" sz="2000" dirty="0" smtClean="0"/>
              <a:t>руб. *13% =  83 561, 53 руб.</a:t>
            </a:r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Итого </a:t>
            </a:r>
            <a:r>
              <a:rPr lang="ru-RU" sz="2000" b="1" dirty="0"/>
              <a:t>вычет составит: 260 000 руб. + </a:t>
            </a:r>
            <a:r>
              <a:rPr lang="ru-RU" sz="2000" b="1" dirty="0" smtClean="0"/>
              <a:t>83 561,53  руб</a:t>
            </a:r>
            <a:r>
              <a:rPr lang="ru-RU" sz="2000" b="1" dirty="0"/>
              <a:t>. =  </a:t>
            </a:r>
            <a:r>
              <a:rPr lang="ru-RU" sz="2000" b="1" dirty="0" smtClean="0"/>
              <a:t>343 561 руб</a:t>
            </a:r>
            <a:r>
              <a:rPr lang="ru-RU" sz="2000" b="1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0646" y="5253776"/>
            <a:ext cx="4487008" cy="7209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62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2796336"/>
            <a:ext cx="12192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numCol="1" rtlCol="0" anchor="ctr">
            <a:spAutoFit/>
          </a:bodyPr>
          <a:lstStyle/>
          <a:p>
            <a:pPr algn="ctr"/>
            <a:r>
              <a:rPr lang="ru-RU" sz="4800" dirty="0" smtClean="0"/>
              <a:t>СПАСИБО ЗА ВНИМАНИЕ</a:t>
            </a:r>
          </a:p>
        </p:txBody>
      </p:sp>
      <p:pic>
        <p:nvPicPr>
          <p:cNvPr id="10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926" y="0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09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3455" y="400903"/>
            <a:ext cx="10058400" cy="1450757"/>
          </a:xfrm>
        </p:spPr>
        <p:txBody>
          <a:bodyPr/>
          <a:lstStyle/>
          <a:p>
            <a:r>
              <a:rPr lang="ru-RU" dirty="0" smtClean="0"/>
              <a:t>Исходные данные</a:t>
            </a:r>
            <a:endParaRPr lang="ru-RU" dirty="0"/>
          </a:p>
        </p:txBody>
      </p:sp>
      <p:pic>
        <p:nvPicPr>
          <p:cNvPr id="5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876" y="457200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375" y="1845734"/>
            <a:ext cx="10822305" cy="40233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Кузнецов (сын) доход - </a:t>
            </a:r>
            <a:r>
              <a:rPr lang="ru-RU" b="1" dirty="0"/>
              <a:t>62.8 тыс. Руб./мес.</a:t>
            </a:r>
          </a:p>
          <a:p>
            <a:r>
              <a:rPr lang="ru-RU" dirty="0"/>
              <a:t>Проживает в 2-x комнатной квартире площадью 55 </a:t>
            </a:r>
            <a:r>
              <a:rPr lang="ru-RU" dirty="0" err="1"/>
              <a:t>м.кв</a:t>
            </a:r>
            <a:r>
              <a:rPr lang="ru-RU" dirty="0"/>
              <a:t>. (стоимость 12 млн. </a:t>
            </a:r>
            <a:r>
              <a:rPr lang="ru-RU" dirty="0" err="1"/>
              <a:t>руб</a:t>
            </a:r>
            <a:r>
              <a:rPr lang="ru-RU" dirty="0"/>
              <a:t>)</a:t>
            </a:r>
          </a:p>
          <a:p>
            <a:r>
              <a:rPr lang="ru-RU" dirty="0" smtClean="0"/>
              <a:t>Г-жа Кузнецова (мать) </a:t>
            </a:r>
            <a:r>
              <a:rPr lang="ru-RU" dirty="0"/>
              <a:t>- доход </a:t>
            </a:r>
            <a:r>
              <a:rPr lang="ru-RU" b="1" dirty="0"/>
              <a:t>20 тыс. </a:t>
            </a:r>
            <a:r>
              <a:rPr lang="ru-RU" b="1" dirty="0" err="1"/>
              <a:t>руб</a:t>
            </a:r>
            <a:r>
              <a:rPr lang="ru-RU" b="1" dirty="0"/>
              <a:t>/</a:t>
            </a:r>
            <a:r>
              <a:rPr lang="ru-RU" b="1" dirty="0" err="1"/>
              <a:t>мес</a:t>
            </a:r>
            <a:r>
              <a:rPr lang="ru-RU" b="1" dirty="0"/>
              <a:t> – пенсия</a:t>
            </a:r>
            <a:r>
              <a:rPr lang="ru-RU" dirty="0"/>
              <a:t>, </a:t>
            </a:r>
            <a:r>
              <a:rPr lang="ru-RU" b="1" dirty="0"/>
              <a:t>100 </a:t>
            </a:r>
            <a:r>
              <a:rPr lang="ru-RU" b="1" dirty="0" err="1"/>
              <a:t>тыс.руб</a:t>
            </a:r>
            <a:r>
              <a:rPr lang="ru-RU" b="1" dirty="0"/>
              <a:t>. – з/п </a:t>
            </a:r>
            <a:r>
              <a:rPr lang="ru-RU" dirty="0"/>
              <a:t>(после </a:t>
            </a:r>
            <a:r>
              <a:rPr lang="ru-RU" dirty="0" smtClean="0"/>
              <a:t>налогового вычета</a:t>
            </a:r>
            <a:r>
              <a:rPr lang="ru-RU" dirty="0"/>
              <a:t>),</a:t>
            </a:r>
          </a:p>
          <a:p>
            <a:r>
              <a:rPr lang="ru-RU" dirty="0"/>
              <a:t>итого 120 </a:t>
            </a:r>
            <a:r>
              <a:rPr lang="ru-RU" dirty="0" err="1"/>
              <a:t>тыс.руб</a:t>
            </a:r>
            <a:r>
              <a:rPr lang="ru-RU" dirty="0"/>
              <a:t>./мес.;</a:t>
            </a:r>
          </a:p>
          <a:p>
            <a:r>
              <a:rPr lang="ru-RU" dirty="0" smtClean="0"/>
              <a:t>Г-н Кузнецов (сын) </a:t>
            </a:r>
            <a:r>
              <a:rPr lang="ru-RU" dirty="0"/>
              <a:t>- доход </a:t>
            </a:r>
            <a:r>
              <a:rPr lang="ru-RU" b="1" dirty="0"/>
              <a:t>20 тыс. </a:t>
            </a:r>
            <a:r>
              <a:rPr lang="ru-RU" b="1" dirty="0" err="1"/>
              <a:t>руб</a:t>
            </a:r>
            <a:r>
              <a:rPr lang="ru-RU" b="1" dirty="0"/>
              <a:t>/</a:t>
            </a:r>
            <a:r>
              <a:rPr lang="ru-RU" b="1" dirty="0" err="1"/>
              <a:t>мес</a:t>
            </a:r>
            <a:r>
              <a:rPr lang="ru-RU" b="1" dirty="0"/>
              <a:t> – пенсия</a:t>
            </a:r>
            <a:r>
              <a:rPr lang="ru-RU" dirty="0"/>
              <a:t>;</a:t>
            </a:r>
          </a:p>
          <a:p>
            <a:r>
              <a:rPr lang="ru-RU" dirty="0"/>
              <a:t>Накопление – </a:t>
            </a:r>
            <a:r>
              <a:rPr lang="ru-RU" b="1" dirty="0"/>
              <a:t>600 000 руб.</a:t>
            </a:r>
          </a:p>
          <a:p>
            <a:r>
              <a:rPr lang="ru-RU" dirty="0"/>
              <a:t>Дополнительный доход – сдача квартиры </a:t>
            </a:r>
            <a:r>
              <a:rPr lang="ru-RU" b="1" dirty="0"/>
              <a:t>16 тыс. руб./</a:t>
            </a:r>
            <a:r>
              <a:rPr lang="ru-RU" b="1" dirty="0" err="1"/>
              <a:t>мес</a:t>
            </a:r>
            <a:r>
              <a:rPr lang="ru-RU" b="1" dirty="0"/>
              <a:t> </a:t>
            </a:r>
            <a:r>
              <a:rPr lang="ru-RU" dirty="0"/>
              <a:t>( стоимость квартиры 3,5 - 4 млн</a:t>
            </a:r>
            <a:r>
              <a:rPr lang="ru-RU" dirty="0" smtClean="0"/>
              <a:t>.)</a:t>
            </a:r>
            <a:endParaRPr lang="ru-RU" dirty="0"/>
          </a:p>
          <a:p>
            <a:r>
              <a:rPr lang="ru-RU" b="1" u="sng" dirty="0"/>
              <a:t>Задача </a:t>
            </a:r>
            <a:r>
              <a:rPr lang="ru-RU" b="1" u="sng" dirty="0" smtClean="0"/>
              <a:t>:</a:t>
            </a:r>
          </a:p>
          <a:p>
            <a:r>
              <a:rPr lang="ru-RU" b="1" u="sng" dirty="0" smtClean="0"/>
              <a:t>Предложить вариант решения квартирного вопроса семьи Кузнецовых в среднесрочном периоде (до 5 лет) .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8909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Статистика роста цен на </a:t>
            </a:r>
            <a:r>
              <a:rPr lang="ru-RU" dirty="0" smtClean="0"/>
              <a:t>недвижимость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3703320" cy="4023360"/>
          </a:xfrm>
        </p:spPr>
        <p:txBody>
          <a:bodyPr/>
          <a:lstStyle/>
          <a:p>
            <a:r>
              <a:rPr lang="ru-RU" dirty="0"/>
              <a:t>Цена постепенно снижается после скачка в 2014 году. Снижение цены вызвано упадком спроса, на который в свою очередь повлияло снижение благосостояния россиян. Чтобы вызвать интерес к долгосрочным покупкам, к которым и относится покупка недвижимости, банки сокращают процент ипотечного кредитования.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946" y="1797019"/>
            <a:ext cx="5978730" cy="19635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946" y="3934143"/>
            <a:ext cx="5978730" cy="208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74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93" y="349823"/>
            <a:ext cx="6372000" cy="5877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5422" y="747347"/>
            <a:ext cx="30470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Москва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76193" y="1916724"/>
            <a:ext cx="51171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 первичном рынке жилья элитные апартаменты составляют около 5% всех проданных квартир, но цена 1 кв. м составляет в среднем 980 тыс. рублей, что в 6 раз больше средней стоимости жилого квадратного метра в столице.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6193" y="2870831"/>
            <a:ext cx="5386245" cy="212627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64923" y="5157033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По состоянию на ноябрь 2017, средняя стоимость 1 кв. м. в московском </a:t>
            </a:r>
            <a:r>
              <a:rPr lang="ru-RU" sz="1400" dirty="0" err="1"/>
              <a:t>новострое</a:t>
            </a:r>
            <a:r>
              <a:rPr lang="ru-RU" sz="1400" dirty="0"/>
              <a:t> составляла 153 804 руб., а на вторичном рынке – 173 262. По сравнению с прошлым годом показатели снизились на 0.8 и 4.4% соответственно.</a:t>
            </a:r>
          </a:p>
        </p:txBody>
      </p:sp>
    </p:spTree>
    <p:extLst>
      <p:ext uri="{BB962C8B-B14F-4D97-AF65-F5344CB8AC3E}">
        <p14:creationId xmlns:p14="http://schemas.microsoft.com/office/powerpoint/2010/main" val="7274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Стоимость </a:t>
            </a:r>
            <a:r>
              <a:rPr lang="ru-RU" dirty="0" err="1"/>
              <a:t>квадартного</a:t>
            </a:r>
            <a:r>
              <a:rPr lang="ru-RU" dirty="0"/>
              <a:t> метра в Москве — таблица по округам на 2018 год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125" y="2010508"/>
            <a:ext cx="8239125" cy="3733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302262" y="1892249"/>
            <a:ext cx="26025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приведены ПРИМЕРНЫЕ цены (в тысячах рублей) на недвижимость по всем округам Москвы. Стоит понимать, что в таблице не учитываются технические и юридические характеристики объектов. При срочном выкупе стоимость жилья будет гораздо меньше. Квадратный метр в </a:t>
            </a:r>
            <a:r>
              <a:rPr lang="ru-RU" dirty="0" err="1"/>
              <a:t>однушке</a:t>
            </a:r>
            <a:r>
              <a:rPr lang="ru-RU" dirty="0"/>
              <a:t> всегда дороже.</a:t>
            </a:r>
          </a:p>
        </p:txBody>
      </p:sp>
    </p:spTree>
    <p:extLst>
      <p:ext uri="{BB962C8B-B14F-4D97-AF65-F5344CB8AC3E}">
        <p14:creationId xmlns:p14="http://schemas.microsoft.com/office/powerpoint/2010/main" val="3607106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1178262" y="581848"/>
            <a:ext cx="5176378" cy="54662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Путь решения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8207" y="1756967"/>
            <a:ext cx="6370452" cy="429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решения квартирного вопроса в данном случае наиболее целесообразным будет </a:t>
            </a:r>
            <a:r>
              <a:rPr lang="ru-RU" b="1" dirty="0"/>
              <a:t>использование ипотеки</a:t>
            </a:r>
            <a:r>
              <a:rPr lang="ru-RU" dirty="0"/>
              <a:t>, а также продажа имеющейся иногородней квартиры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Диаграмма показывает устойчивую тенденцию роста объема выданных займов в стране (показатели посчитаны нарастающим итогом). К примеру, за март 2018 года было выдано кредитов на 172 813 миллиона больше по сравнению с аналогичным периодом прошлого года (почти в 2 раза).</a:t>
            </a:r>
          </a:p>
        </p:txBody>
      </p:sp>
      <p:pic>
        <p:nvPicPr>
          <p:cNvPr id="5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715" y="123825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89503" y="1845624"/>
            <a:ext cx="3174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/>
              <a:t>Статистика рынка ипотеки РФ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201" y="2303612"/>
            <a:ext cx="5376737" cy="374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777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363416" y="374939"/>
            <a:ext cx="10477500" cy="989823"/>
          </a:xfrm>
        </p:spPr>
        <p:txBody>
          <a:bodyPr/>
          <a:lstStyle/>
          <a:p>
            <a:r>
              <a:rPr lang="ru-RU" sz="3600" dirty="0" smtClean="0"/>
              <a:t>Сравнение </a:t>
            </a:r>
            <a:r>
              <a:rPr lang="ru-RU" sz="3600" dirty="0"/>
              <a:t>ипотечных программ в банках </a:t>
            </a:r>
            <a:r>
              <a:rPr lang="ru-RU" sz="3600" dirty="0" smtClean="0"/>
              <a:t>Москвы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62" y="1944932"/>
            <a:ext cx="5298830" cy="17831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79996"/>
            <a:ext cx="6585438" cy="19335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5438" y="2059402"/>
            <a:ext cx="5385295" cy="13259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2899" y="4147013"/>
            <a:ext cx="5329970" cy="139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2805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>
          <a:xfrm>
            <a:off x="381000" y="37913"/>
            <a:ext cx="10477500" cy="597087"/>
          </a:xfrm>
        </p:spPr>
        <p:txBody>
          <a:bodyPr/>
          <a:lstStyle/>
          <a:p>
            <a:r>
              <a:rPr lang="ru-RU" sz="4000" dirty="0" smtClean="0"/>
              <a:t>Поиск квартиры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80999" y="1351215"/>
            <a:ext cx="4206903" cy="4352843"/>
          </a:xfrm>
        </p:spPr>
        <p:txBody>
          <a:bodyPr>
            <a:normAutofit/>
          </a:bodyPr>
          <a:lstStyle/>
          <a:p>
            <a:r>
              <a:rPr lang="ru-RU" dirty="0"/>
              <a:t>1. Предполагается, что Кузнецов (</a:t>
            </a:r>
            <a:r>
              <a:rPr lang="ru-RU" dirty="0" err="1"/>
              <a:t>ва</a:t>
            </a:r>
            <a:r>
              <a:rPr lang="ru-RU" dirty="0"/>
              <a:t>) в ближайшие пять лет не планирует жениться (выходить замуж). Следовательно, ему будет вполне достаточно однокомнатной квартиры.</a:t>
            </a:r>
          </a:p>
          <a:p>
            <a:endParaRPr lang="ru-RU" dirty="0"/>
          </a:p>
          <a:p>
            <a:r>
              <a:rPr lang="ru-RU" dirty="0"/>
              <a:t>Как вариант, предполагается приобретение квартиры однокомнатной квартиры на восьмом этаже 12-ти этажного дома 1972 года постройки. </a:t>
            </a:r>
          </a:p>
          <a:p>
            <a:r>
              <a:rPr lang="ru-RU" b="1" dirty="0"/>
              <a:t>Стоимость 6 900 000р.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902" y="755619"/>
            <a:ext cx="7223769" cy="41418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87902" y="5453381"/>
            <a:ext cx="87148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https://www.avito.ru/moskva/kvartiry/1-k_kvartira_35_m_812_et._1186148077</a:t>
            </a:r>
          </a:p>
        </p:txBody>
      </p:sp>
    </p:spTree>
    <p:extLst>
      <p:ext uri="{BB962C8B-B14F-4D97-AF65-F5344CB8AC3E}">
        <p14:creationId xmlns:p14="http://schemas.microsoft.com/office/powerpoint/2010/main" val="378017881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72139" y="1845734"/>
            <a:ext cx="11610753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/>
              <a:t>Делаем предположение, что получится провести достаточно удачный торг и </a:t>
            </a:r>
            <a:r>
              <a:rPr lang="ru-RU" b="1" dirty="0">
                <a:solidFill>
                  <a:schemeClr val="tx1"/>
                </a:solidFill>
              </a:rPr>
              <a:t>снизить стоимость квартиры до </a:t>
            </a:r>
            <a:r>
              <a:rPr lang="ru-RU" b="1" dirty="0" smtClean="0">
                <a:solidFill>
                  <a:schemeClr val="tx1"/>
                </a:solidFill>
              </a:rPr>
              <a:t>6 500 000 р.</a:t>
            </a:r>
          </a:p>
          <a:p>
            <a:pPr marL="0" indent="0">
              <a:buNone/>
            </a:pPr>
            <a:r>
              <a:rPr lang="ru-RU" dirty="0"/>
              <a:t>2. Для того, чтобы обладать суммой первоначального взноса по ипотеке, </a:t>
            </a:r>
            <a:r>
              <a:rPr lang="ru-RU" b="1" dirty="0">
                <a:solidFill>
                  <a:schemeClr val="tx1"/>
                </a:solidFill>
              </a:rPr>
              <a:t>планируется продать квартиру, расположенную в другом городе по минимальной рыночной цене минус 100 </a:t>
            </a:r>
            <a:r>
              <a:rPr lang="ru-RU" b="1" dirty="0" smtClean="0">
                <a:solidFill>
                  <a:schemeClr val="tx1"/>
                </a:solidFill>
              </a:rPr>
              <a:t>000 руб</a:t>
            </a:r>
            <a:r>
              <a:rPr lang="ru-RU" b="1" dirty="0">
                <a:solidFill>
                  <a:schemeClr val="tx1"/>
                </a:solidFill>
              </a:rPr>
              <a:t>. (для ускорения продажи) за </a:t>
            </a:r>
            <a:r>
              <a:rPr lang="ru-RU" b="1" dirty="0">
                <a:solidFill>
                  <a:schemeClr val="tx1"/>
                </a:solidFill>
              </a:rPr>
              <a:t>3 400 000 р.</a:t>
            </a:r>
          </a:p>
          <a:p>
            <a:pPr marL="0" indent="0">
              <a:buNone/>
            </a:pPr>
            <a:r>
              <a:rPr lang="ru-RU" dirty="0"/>
              <a:t>3. Кроме того, в качестве первоначального взноса планируется </a:t>
            </a:r>
            <a:r>
              <a:rPr lang="ru-RU" b="1" dirty="0">
                <a:solidFill>
                  <a:schemeClr val="tx1"/>
                </a:solidFill>
              </a:rPr>
              <a:t>также использоваться накопленные в семье средства в размере 600 </a:t>
            </a:r>
            <a:r>
              <a:rPr lang="ru-RU" b="1" dirty="0" smtClean="0">
                <a:solidFill>
                  <a:schemeClr val="tx1"/>
                </a:solidFill>
              </a:rPr>
              <a:t>000 р.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общей сложности сумма первоначального взноса составит </a:t>
            </a:r>
            <a:r>
              <a:rPr lang="ru-RU" sz="2400" b="1" dirty="0">
                <a:solidFill>
                  <a:schemeClr val="tx1"/>
                </a:solidFill>
              </a:rPr>
              <a:t>3400+600 = </a:t>
            </a:r>
            <a:r>
              <a:rPr lang="ru-RU" sz="2400" b="1" dirty="0" smtClean="0">
                <a:solidFill>
                  <a:schemeClr val="tx1"/>
                </a:solidFill>
              </a:rPr>
              <a:t>4 000 </a:t>
            </a:r>
            <a:r>
              <a:rPr lang="ru-RU" sz="2400" b="1" dirty="0" smtClean="0">
                <a:solidFill>
                  <a:schemeClr val="tx1"/>
                </a:solidFill>
              </a:rPr>
              <a:t>000 р.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ÐÐ°ÑÑÐ¸Ð½ÐºÐ¸ Ð¿Ð¾ Ð·Ð°Ð¿ÑÐ¾ÑÑ ÑÐ¸Ð½Ð°Ð½ÑÐ¾Ð²ÑÐ¹ ÑÐ½Ð¸Ð²ÐµÑÑÐ¸ÑÐµÑ Ð»Ð¾Ð³Ð¾ÑÐ¸Ð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238" y="233917"/>
            <a:ext cx="3851849" cy="1227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938" y="4519245"/>
            <a:ext cx="11561885" cy="8704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18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Другая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FF0000"/>
      </a:accent1>
      <a:accent2>
        <a:srgbClr val="DE6B5C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264</TotalTime>
  <Words>847</Words>
  <Application>Microsoft Office PowerPoint</Application>
  <PresentationFormat>Широкоэкранный</PresentationFormat>
  <Paragraphs>62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Calibri Light</vt:lpstr>
      <vt:lpstr>DIN Alternate</vt:lpstr>
      <vt:lpstr>Wingdings</vt:lpstr>
      <vt:lpstr>Ретро</vt:lpstr>
      <vt:lpstr>ПРОЕКТ «КВАРТИРНЫЙ ВОПРОС»</vt:lpstr>
      <vt:lpstr>Исходные данные</vt:lpstr>
      <vt:lpstr>Статистика роста цен на недвижимость</vt:lpstr>
      <vt:lpstr>Презентация PowerPoint</vt:lpstr>
      <vt:lpstr>Стоимость квадартного метра в Москве — таблица по округам на 2018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НАЛОГООБЛОЖЕНИЕ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ИНДЕКСОВ МОСКОВСКОЙ БИРЖИ</dc:title>
  <dc:creator>Камиль Атабиев</dc:creator>
  <cp:lastModifiedBy>Соломина Виктория Александровна</cp:lastModifiedBy>
  <cp:revision>29</cp:revision>
  <dcterms:created xsi:type="dcterms:W3CDTF">2018-10-16T01:27:17Z</dcterms:created>
  <dcterms:modified xsi:type="dcterms:W3CDTF">2018-10-22T17:48:17Z</dcterms:modified>
</cp:coreProperties>
</file>