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1"/>
  </p:sldMasterIdLst>
  <p:sldIdLst>
    <p:sldId id="256" r:id="rId2"/>
    <p:sldId id="257" r:id="rId3"/>
    <p:sldId id="258" r:id="rId4"/>
    <p:sldId id="279" r:id="rId5"/>
    <p:sldId id="280" r:id="rId6"/>
    <p:sldId id="273" r:id="rId7"/>
    <p:sldId id="274" r:id="rId8"/>
    <p:sldId id="260" r:id="rId9"/>
    <p:sldId id="261" r:id="rId10"/>
    <p:sldId id="259" r:id="rId11"/>
    <p:sldId id="262" r:id="rId12"/>
    <p:sldId id="263" r:id="rId13"/>
    <p:sldId id="264" r:id="rId14"/>
    <p:sldId id="278" r:id="rId15"/>
    <p:sldId id="265" r:id="rId16"/>
    <p:sldId id="267" r:id="rId17"/>
    <p:sldId id="268" r:id="rId18"/>
    <p:sldId id="269" r:id="rId19"/>
    <p:sldId id="270" r:id="rId20"/>
    <p:sldId id="276" r:id="rId21"/>
    <p:sldId id="277"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05" autoAdjust="0"/>
    <p:restoredTop sz="94728"/>
  </p:normalViewPr>
  <p:slideViewPr>
    <p:cSldViewPr snapToGrid="0" snapToObjects="1">
      <p:cViewPr varScale="1">
        <p:scale>
          <a:sx n="91" d="100"/>
          <a:sy n="91" d="100"/>
        </p:scale>
        <p:origin x="69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KLibrary\Desktop\12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0" i="0" u="none" strike="noStrike" kern="1200" cap="none" spc="20" baseline="0">
                <a:solidFill>
                  <a:schemeClr val="dk1">
                    <a:lumMod val="50000"/>
                    <a:lumOff val="50000"/>
                  </a:schemeClr>
                </a:solidFill>
                <a:latin typeface="+mn-lt"/>
                <a:ea typeface="+mn-ea"/>
                <a:cs typeface="+mn-cs"/>
              </a:defRPr>
            </a:pPr>
            <a:r>
              <a:rPr lang="ru-RU"/>
              <a:t>Доходы и свободные средства по годам в тыс.руб.</a:t>
            </a:r>
          </a:p>
        </c:rich>
      </c:tx>
      <c:overlay val="0"/>
      <c:spPr>
        <a:noFill/>
        <a:ln>
          <a:noFill/>
        </a:ln>
        <a:effectLst/>
      </c:spPr>
      <c:txPr>
        <a:bodyPr rot="0" spcFirstLastPara="1" vertOverflow="ellipsis" vert="horz" wrap="square" anchor="ctr" anchorCtr="1"/>
        <a:lstStyle/>
        <a:p>
          <a:pPr>
            <a:defRPr sz="1920" b="0" i="0" u="none" strike="noStrike" kern="1200" cap="none" spc="20" baseline="0">
              <a:solidFill>
                <a:schemeClr val="dk1">
                  <a:lumMod val="50000"/>
                  <a:lumOff val="50000"/>
                </a:schemeClr>
              </a:solidFill>
              <a:latin typeface="+mn-lt"/>
              <a:ea typeface="+mn-ea"/>
              <a:cs typeface="+mn-cs"/>
            </a:defRPr>
          </a:pPr>
          <a:endParaRPr lang="ru-RU"/>
        </a:p>
      </c:txPr>
    </c:title>
    <c:autoTitleDeleted val="0"/>
    <c:plotArea>
      <c:layout/>
      <c:lineChart>
        <c:grouping val="standard"/>
        <c:varyColors val="0"/>
        <c:ser>
          <c:idx val="1"/>
          <c:order val="0"/>
          <c:tx>
            <c:strRef>
              <c:f>Лист1!$F$10</c:f>
              <c:strCache>
                <c:ptCount val="1"/>
                <c:pt idx="0">
                  <c:v>Доходы семьи</c:v>
                </c:pt>
              </c:strCache>
            </c:strRef>
          </c:tx>
          <c:spPr>
            <a:ln w="41275" cap="rnd" cmpd="sng" algn="ctr">
              <a:solidFill>
                <a:schemeClr val="bg2">
                  <a:lumMod val="60000"/>
                  <a:lumOff val="40000"/>
                </a:schemeClr>
              </a:solidFill>
              <a:round/>
            </a:ln>
            <a:effectLst/>
          </c:spPr>
          <c:marker>
            <c:symbol val="none"/>
          </c:marker>
          <c:dLbls>
            <c:dLbl>
              <c:idx val="0"/>
              <c:layout>
                <c:manualLayout>
                  <c:x val="-4.4004400440043803E-3"/>
                  <c:y val="1.8713452590253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E05-4EA6-9679-DBD5BC1F3CDD}"/>
                </c:ext>
              </c:extLst>
            </c:dLbl>
            <c:dLbl>
              <c:idx val="3"/>
              <c:layout>
                <c:manualLayout>
                  <c:x val="-6.6006600660066007E-3"/>
                  <c:y val="2.49512701203382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E05-4EA6-9679-DBD5BC1F3CDD}"/>
                </c:ext>
              </c:extLst>
            </c:dLbl>
            <c:spPr>
              <a:noFill/>
              <a:ln>
                <a:noFill/>
              </a:ln>
              <a:effectLst/>
            </c:spPr>
            <c:txPr>
              <a:bodyPr rot="0" spcFirstLastPara="1" vertOverflow="ellipsis" vert="horz" wrap="square" anchor="ctr" anchorCtr="1"/>
              <a:lstStyle/>
              <a:p>
                <a:pPr>
                  <a:defRPr sz="1600" b="0" i="0" u="none" strike="noStrike" kern="1200" baseline="0">
                    <a:solidFill>
                      <a:schemeClr val="dk1">
                        <a:lumMod val="65000"/>
                        <a:lumOff val="35000"/>
                      </a:schemeClr>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Лист1!$F$11:$F$15</c:f>
              <c:numCache>
                <c:formatCode>_(* #,##0.00_);_(* \(#,##0.00\);_(* "-"??_);_(@_)</c:formatCode>
                <c:ptCount val="5"/>
                <c:pt idx="0">
                  <c:v>2625.6</c:v>
                </c:pt>
                <c:pt idx="1">
                  <c:v>2902.3199999999997</c:v>
                </c:pt>
                <c:pt idx="2">
                  <c:v>3456.84</c:v>
                </c:pt>
                <c:pt idx="3">
                  <c:v>4090.92</c:v>
                </c:pt>
                <c:pt idx="4">
                  <c:v>4328.04</c:v>
                </c:pt>
              </c:numCache>
            </c:numRef>
          </c:val>
          <c:smooth val="0"/>
          <c:extLst>
            <c:ext xmlns:c16="http://schemas.microsoft.com/office/drawing/2014/chart" uri="{C3380CC4-5D6E-409C-BE32-E72D297353CC}">
              <c16:uniqueId val="{00000002-DE05-4EA6-9679-DBD5BC1F3CDD}"/>
            </c:ext>
          </c:extLst>
        </c:ser>
        <c:ser>
          <c:idx val="2"/>
          <c:order val="1"/>
          <c:tx>
            <c:v>Величина свободных средств</c:v>
          </c:tx>
          <c:spPr>
            <a:ln w="41275" cap="rnd" cmpd="sng" algn="ctr">
              <a:solidFill>
                <a:srgbClr val="00B050"/>
              </a:solidFill>
              <a:round/>
            </a:ln>
            <a:effectLst/>
          </c:spPr>
          <c:marker>
            <c:symbol val="none"/>
          </c:marker>
          <c:dLbls>
            <c:dLbl>
              <c:idx val="0"/>
              <c:layout>
                <c:manualLayout>
                  <c:x val="-1.1001100110011002E-2"/>
                  <c:y val="3.11890876504228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E05-4EA6-9679-DBD5BC1F3CDD}"/>
                </c:ext>
              </c:extLst>
            </c:dLbl>
            <c:dLbl>
              <c:idx val="3"/>
              <c:layout>
                <c:manualLayout>
                  <c:x val="-1.7601760176017684E-2"/>
                  <c:y val="3.4307996415465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E05-4EA6-9679-DBD5BC1F3CDD}"/>
                </c:ext>
              </c:extLst>
            </c:dLbl>
            <c:spPr>
              <a:noFill/>
              <a:ln>
                <a:noFill/>
              </a:ln>
              <a:effectLst/>
            </c:spPr>
            <c:txPr>
              <a:bodyPr rot="0" spcFirstLastPara="1" vertOverflow="ellipsis" vert="horz" wrap="square" anchor="ctr" anchorCtr="1"/>
              <a:lstStyle/>
              <a:p>
                <a:pPr>
                  <a:defRPr sz="1600" b="0" i="0" u="none" strike="noStrike" kern="1200" baseline="0">
                    <a:solidFill>
                      <a:schemeClr val="dk1">
                        <a:lumMod val="65000"/>
                        <a:lumOff val="35000"/>
                      </a:schemeClr>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Лист1!$G$11:$G$15</c:f>
              <c:numCache>
                <c:formatCode>_(* #,##0.00_);_(* \(#,##0.00\);_(* "-"??_);_(@_)</c:formatCode>
                <c:ptCount val="5"/>
                <c:pt idx="0">
                  <c:v>1837.9199999999998</c:v>
                </c:pt>
                <c:pt idx="1">
                  <c:v>2031.6239999999996</c:v>
                </c:pt>
                <c:pt idx="2">
                  <c:v>2419.788</c:v>
                </c:pt>
                <c:pt idx="3">
                  <c:v>2863.6439999999998</c:v>
                </c:pt>
                <c:pt idx="4">
                  <c:v>3029.6279999999997</c:v>
                </c:pt>
              </c:numCache>
            </c:numRef>
          </c:val>
          <c:smooth val="0"/>
          <c:extLst>
            <c:ext xmlns:c16="http://schemas.microsoft.com/office/drawing/2014/chart" uri="{C3380CC4-5D6E-409C-BE32-E72D297353CC}">
              <c16:uniqueId val="{00000005-DE05-4EA6-9679-DBD5BC1F3CDD}"/>
            </c:ext>
          </c:extLst>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246653232"/>
        <c:axId val="246653624"/>
      </c:lineChart>
      <c:catAx>
        <c:axId val="246653232"/>
        <c:scaling>
          <c:orientation val="minMax"/>
        </c:scaling>
        <c:delete val="0"/>
        <c:axPos val="b"/>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600" b="0" i="0" u="none" strike="noStrike" kern="1200" spc="20" baseline="0">
                <a:solidFill>
                  <a:schemeClr val="dk1">
                    <a:lumMod val="65000"/>
                    <a:lumOff val="35000"/>
                  </a:schemeClr>
                </a:solidFill>
                <a:latin typeface="+mn-lt"/>
                <a:ea typeface="+mn-ea"/>
                <a:cs typeface="+mn-cs"/>
              </a:defRPr>
            </a:pPr>
            <a:endParaRPr lang="ru-RU"/>
          </a:p>
        </c:txPr>
        <c:crossAx val="246653624"/>
        <c:crosses val="autoZero"/>
        <c:auto val="1"/>
        <c:lblAlgn val="ctr"/>
        <c:lblOffset val="100"/>
        <c:noMultiLvlLbl val="0"/>
      </c:catAx>
      <c:valAx>
        <c:axId val="246653624"/>
        <c:scaling>
          <c:orientation val="minMax"/>
          <c:min val="1500"/>
        </c:scaling>
        <c:delete val="0"/>
        <c:axPos val="l"/>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spc="20" baseline="0">
                <a:solidFill>
                  <a:schemeClr val="dk1">
                    <a:lumMod val="65000"/>
                    <a:lumOff val="35000"/>
                  </a:schemeClr>
                </a:solidFill>
                <a:latin typeface="+mn-lt"/>
                <a:ea typeface="+mn-ea"/>
                <a:cs typeface="+mn-cs"/>
              </a:defRPr>
            </a:pPr>
            <a:endParaRPr lang="ru-RU"/>
          </a:p>
        </c:txPr>
        <c:crossAx val="246653232"/>
        <c:crosses val="autoZero"/>
        <c:crossBetween val="between"/>
        <c:majorUnit val="200"/>
      </c:valAx>
      <c:spPr>
        <a:gradFill>
          <a:gsLst>
            <a:gs pos="100000">
              <a:schemeClr val="lt1">
                <a:lumMod val="95000"/>
              </a:schemeClr>
            </a:gs>
            <a:gs pos="0">
              <a:schemeClr val="lt1"/>
            </a:gs>
          </a:gsLst>
          <a:lin ang="5400000" scaled="0"/>
        </a:grad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dk1">
                  <a:lumMod val="65000"/>
                  <a:lumOff val="35000"/>
                </a:schemeClr>
              </a:solidFill>
              <a:latin typeface="+mn-lt"/>
              <a:ea typeface="+mn-ea"/>
              <a:cs typeface="+mn-cs"/>
            </a:defRPr>
          </a:pPr>
          <a:endParaRPr lang="ru-RU"/>
        </a:p>
      </c:txPr>
    </c:legend>
    <c:plotVisOnly val="1"/>
    <c:dispBlanksAs val="gap"/>
    <c:showDLblsOverMax val="0"/>
  </c:chart>
  <c:spPr>
    <a:solidFill>
      <a:schemeClr val="lt1"/>
    </a:solidFill>
    <a:ln>
      <a:noFill/>
    </a:ln>
    <a:effectLst/>
  </c:spPr>
  <c:txPr>
    <a:bodyPr/>
    <a:lstStyle/>
    <a:p>
      <a:pPr>
        <a:defRPr sz="1600"/>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1197"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862"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1197" kern="1200" spc="20" baseline="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64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ое изображение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Чтобы добавить рисунок, перетащите его в заполнитель или щелкните значок</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2205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16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281615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с именем">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57804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Карточка с цитатой">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0681731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0293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19353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05791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22510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492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69217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2419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44240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05575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7229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Чтобы добавить рисунок, перетащите его в заполнитель или щелкните значок</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10/23/2018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3100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smtClean="0"/>
              <a:pPr/>
              <a:t>10/23/2018</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92964532"/>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tiff"/><Relationship Id="rId3" Type="http://schemas.openxmlformats.org/officeDocument/2006/relationships/image" Target="../media/image9.tiff"/><Relationship Id="rId7" Type="http://schemas.openxmlformats.org/officeDocument/2006/relationships/image" Target="../media/image13.tiff"/><Relationship Id="rId2" Type="http://schemas.openxmlformats.org/officeDocument/2006/relationships/image" Target="../media/image8.tiff"/><Relationship Id="rId1" Type="http://schemas.openxmlformats.org/officeDocument/2006/relationships/slideLayout" Target="../slideLayouts/slideLayout2.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10.tiff"/></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142000"/>
                <a:satMod val="200000"/>
                <a:lumMod val="118000"/>
                <a:alpha val="82000"/>
              </a:schemeClr>
            </a:gs>
            <a:gs pos="100000">
              <a:schemeClr val="bg2">
                <a:shade val="94000"/>
                <a:hueMod val="22000"/>
                <a:satMod val="220000"/>
                <a:lumMod val="62000"/>
              </a:schemeClr>
            </a:gs>
          </a:gsLst>
          <a:lin ang="612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Проект «Квартирный вопрос»</a:t>
            </a:r>
            <a:endParaRPr lang="ru-RU" dirty="0"/>
          </a:p>
        </p:txBody>
      </p:sp>
      <p:sp>
        <p:nvSpPr>
          <p:cNvPr id="3" name="Подзаголовок 2"/>
          <p:cNvSpPr>
            <a:spLocks noGrp="1"/>
          </p:cNvSpPr>
          <p:nvPr>
            <p:ph type="subTitle" idx="1"/>
          </p:nvPr>
        </p:nvSpPr>
        <p:spPr/>
        <p:txBody>
          <a:bodyPr>
            <a:normAutofit fontScale="92500" lnSpcReduction="10000"/>
          </a:bodyPr>
          <a:lstStyle/>
          <a:p>
            <a:r>
              <a:rPr lang="ru-RU" dirty="0" smtClean="0"/>
              <a:t>Выполнили : </a:t>
            </a:r>
          </a:p>
          <a:p>
            <a:r>
              <a:rPr lang="ru-RU" dirty="0" err="1" smtClean="0"/>
              <a:t>Знаенко</a:t>
            </a:r>
            <a:r>
              <a:rPr lang="ru-RU" dirty="0" smtClean="0"/>
              <a:t> Д.      </a:t>
            </a:r>
            <a:r>
              <a:rPr lang="ru-RU" dirty="0" err="1" smtClean="0"/>
              <a:t>АиФК</a:t>
            </a:r>
            <a:r>
              <a:rPr lang="ru-RU" dirty="0" smtClean="0"/>
              <a:t> 2-1м</a:t>
            </a:r>
          </a:p>
          <a:p>
            <a:r>
              <a:rPr lang="ru-RU" dirty="0" smtClean="0"/>
              <a:t>Кононова Е.    </a:t>
            </a:r>
            <a:r>
              <a:rPr lang="ru-RU" dirty="0" err="1" smtClean="0"/>
              <a:t>АиФК</a:t>
            </a:r>
            <a:r>
              <a:rPr lang="ru-RU" dirty="0" smtClean="0"/>
              <a:t> 2-1м</a:t>
            </a:r>
          </a:p>
          <a:p>
            <a:r>
              <a:rPr lang="ru-RU" dirty="0" err="1" smtClean="0"/>
              <a:t>Рассохин</a:t>
            </a:r>
            <a:r>
              <a:rPr lang="ru-RU" dirty="0" smtClean="0"/>
              <a:t> И.   ФА 2-1м</a:t>
            </a:r>
          </a:p>
          <a:p>
            <a:r>
              <a:rPr lang="ru-RU" dirty="0" err="1" smtClean="0"/>
              <a:t>Челышев</a:t>
            </a:r>
            <a:r>
              <a:rPr lang="ru-RU" dirty="0" smtClean="0"/>
              <a:t> А.     БУ 2-1м</a:t>
            </a:r>
          </a:p>
        </p:txBody>
      </p:sp>
      <p:pic>
        <p:nvPicPr>
          <p:cNvPr id="4" name="Изображение 3"/>
          <p:cNvPicPr>
            <a:picLocks noChangeAspect="1"/>
          </p:cNvPicPr>
          <p:nvPr/>
        </p:nvPicPr>
        <p:blipFill>
          <a:blip r:embed="rId2"/>
          <a:stretch>
            <a:fillRect/>
          </a:stretch>
        </p:blipFill>
        <p:spPr>
          <a:xfrm>
            <a:off x="4045527" y="180876"/>
            <a:ext cx="4045528" cy="1715209"/>
          </a:xfrm>
          <a:prstGeom prst="rect">
            <a:avLst/>
          </a:prstGeom>
        </p:spPr>
      </p:pic>
      <p:sp>
        <p:nvSpPr>
          <p:cNvPr id="7" name="Подзаголовок 2"/>
          <p:cNvSpPr txBox="1">
            <a:spLocks/>
          </p:cNvSpPr>
          <p:nvPr/>
        </p:nvSpPr>
        <p:spPr>
          <a:xfrm>
            <a:off x="8070035" y="4162523"/>
            <a:ext cx="3375409" cy="1456266"/>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9pPr>
          </a:lstStyle>
          <a:p>
            <a:pPr algn="r"/>
            <a:r>
              <a:rPr lang="ru-RU" dirty="0" smtClean="0"/>
              <a:t>Принял : </a:t>
            </a:r>
          </a:p>
          <a:p>
            <a:pPr algn="r"/>
            <a:r>
              <a:rPr lang="ru-RU" dirty="0" smtClean="0"/>
              <a:t>Ст. преподаватель</a:t>
            </a:r>
          </a:p>
          <a:p>
            <a:pPr algn="r"/>
            <a:r>
              <a:rPr lang="ru-RU" dirty="0" smtClean="0"/>
              <a:t>Макеев А.В.</a:t>
            </a:r>
          </a:p>
        </p:txBody>
      </p:sp>
    </p:spTree>
    <p:extLst>
      <p:ext uri="{BB962C8B-B14F-4D97-AF65-F5344CB8AC3E}">
        <p14:creationId xmlns:p14="http://schemas.microsoft.com/office/powerpoint/2010/main" val="6240550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7738" y="1756592"/>
            <a:ext cx="8534400" cy="396394"/>
          </a:xfrm>
        </p:spPr>
        <p:txBody>
          <a:bodyPr/>
          <a:lstStyle/>
          <a:p>
            <a:r>
              <a:rPr lang="ru-RU" dirty="0" smtClean="0"/>
              <a:t>Индивидуальный инвестиционный счет.</a:t>
            </a:r>
            <a:endParaRPr lang="ru-RU" dirty="0"/>
          </a:p>
        </p:txBody>
      </p:sp>
      <p:sp>
        <p:nvSpPr>
          <p:cNvPr id="4" name="Заголовок 1"/>
          <p:cNvSpPr>
            <a:spLocks noGrp="1"/>
          </p:cNvSpPr>
          <p:nvPr>
            <p:ph type="title"/>
          </p:nvPr>
        </p:nvSpPr>
        <p:spPr>
          <a:xfrm>
            <a:off x="0" y="-500304"/>
            <a:ext cx="8534400" cy="1507067"/>
          </a:xfrm>
        </p:spPr>
        <p:txBody>
          <a:bodyPr>
            <a:normAutofit/>
          </a:bodyPr>
          <a:lstStyle/>
          <a:p>
            <a:r>
              <a:rPr lang="ru-RU" sz="1800" dirty="0"/>
              <a:t>Анализ используемых инструментов</a:t>
            </a:r>
          </a:p>
        </p:txBody>
      </p:sp>
      <p:sp>
        <p:nvSpPr>
          <p:cNvPr id="2" name="Скругленный прямоугольник 1"/>
          <p:cNvSpPr/>
          <p:nvPr/>
        </p:nvSpPr>
        <p:spPr>
          <a:xfrm>
            <a:off x="5773300" y="1535978"/>
            <a:ext cx="6096001" cy="75622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800" dirty="0"/>
              <a:t>ИИС — счет для операций с ценными бумагами. Главный плюс этого счета — поощрение от государства: возможность получить налоговый вычет. Вычет позволяет платить меньшую сумму налога или вернуть уже уплаченный налог</a:t>
            </a:r>
            <a:r>
              <a:rPr lang="ru-RU" sz="800" dirty="0" smtClean="0"/>
              <a:t>.</a:t>
            </a:r>
          </a:p>
          <a:p>
            <a:r>
              <a:rPr lang="ru-RU" sz="800" dirty="0"/>
              <a:t>Деньги с ИИС можно использовать так же, как и деньги с обычного брокерского счета или переданные доверительному управляющему. На них можно покупать акции, облигации, паи паевых инвестиционных фондов, другие ценные бумаги, в том числе иностранные, заключать договоры ПФИ.</a:t>
            </a:r>
          </a:p>
        </p:txBody>
      </p:sp>
      <p:sp>
        <p:nvSpPr>
          <p:cNvPr id="7" name="Объект 2"/>
          <p:cNvSpPr txBox="1">
            <a:spLocks/>
          </p:cNvSpPr>
          <p:nvPr/>
        </p:nvSpPr>
        <p:spPr>
          <a:xfrm>
            <a:off x="157738" y="3234892"/>
            <a:ext cx="8534400" cy="39639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a:lstStyle>
          <a:p>
            <a:r>
              <a:rPr lang="ru-RU" dirty="0" smtClean="0"/>
              <a:t>Ипотечный кредит.</a:t>
            </a:r>
            <a:endParaRPr lang="ru-RU" dirty="0"/>
          </a:p>
        </p:txBody>
      </p:sp>
      <p:sp>
        <p:nvSpPr>
          <p:cNvPr id="8" name="Скругленный прямоугольник 7"/>
          <p:cNvSpPr/>
          <p:nvPr/>
        </p:nvSpPr>
        <p:spPr>
          <a:xfrm>
            <a:off x="3385556" y="3025462"/>
            <a:ext cx="8163507" cy="75622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800" dirty="0"/>
              <a:t>Кредит предоставляется на приобретение строящейся квартиры, жилого дома или иного жилого помещения на первичном рынке недвижимости. Собственное жилье может стать надежным вложением средств. Кредит предоставляется на приобретение квартиры, жилого дома или иного жилого помещения на вторичном рынке </a:t>
            </a:r>
            <a:r>
              <a:rPr lang="ru-RU" sz="800" dirty="0" smtClean="0"/>
              <a:t>недвижимости. </a:t>
            </a:r>
            <a:endParaRPr lang="ru-RU" sz="800" dirty="0"/>
          </a:p>
        </p:txBody>
      </p:sp>
      <p:sp>
        <p:nvSpPr>
          <p:cNvPr id="9" name="Объект 2"/>
          <p:cNvSpPr txBox="1">
            <a:spLocks/>
          </p:cNvSpPr>
          <p:nvPr/>
        </p:nvSpPr>
        <p:spPr>
          <a:xfrm>
            <a:off x="157738" y="4017241"/>
            <a:ext cx="8534400" cy="39639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a:lstStyle>
          <a:p>
            <a:r>
              <a:rPr lang="ru-RU" dirty="0" smtClean="0"/>
              <a:t>Кредит на строительство дома.</a:t>
            </a:r>
            <a:endParaRPr lang="ru-RU" dirty="0"/>
          </a:p>
        </p:txBody>
      </p:sp>
      <p:sp>
        <p:nvSpPr>
          <p:cNvPr id="11" name="Объект 2"/>
          <p:cNvSpPr txBox="1">
            <a:spLocks/>
          </p:cNvSpPr>
          <p:nvPr/>
        </p:nvSpPr>
        <p:spPr>
          <a:xfrm>
            <a:off x="157738" y="4649186"/>
            <a:ext cx="8534400" cy="39639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a:lstStyle>
          <a:p>
            <a:r>
              <a:rPr lang="ru-RU" dirty="0" smtClean="0"/>
              <a:t>Нецелевой кредит под залог имущества.</a:t>
            </a:r>
            <a:endParaRPr lang="ru-RU" dirty="0"/>
          </a:p>
        </p:txBody>
      </p:sp>
      <p:sp>
        <p:nvSpPr>
          <p:cNvPr id="12" name="Объект 2"/>
          <p:cNvSpPr txBox="1">
            <a:spLocks/>
          </p:cNvSpPr>
          <p:nvPr/>
        </p:nvSpPr>
        <p:spPr>
          <a:xfrm>
            <a:off x="157738" y="5362864"/>
            <a:ext cx="8534400" cy="39639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a:lstStyle>
          <a:p>
            <a:r>
              <a:rPr lang="ru-RU" dirty="0" smtClean="0"/>
              <a:t>Аренда недвижимости.</a:t>
            </a:r>
            <a:endParaRPr lang="ru-RU" dirty="0"/>
          </a:p>
        </p:txBody>
      </p:sp>
      <p:sp>
        <p:nvSpPr>
          <p:cNvPr id="13" name="Объект 2"/>
          <p:cNvSpPr txBox="1">
            <a:spLocks/>
          </p:cNvSpPr>
          <p:nvPr/>
        </p:nvSpPr>
        <p:spPr>
          <a:xfrm>
            <a:off x="157738" y="2516354"/>
            <a:ext cx="8534400" cy="39639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a:lstStyle>
          <a:p>
            <a:r>
              <a:rPr lang="ru-RU" dirty="0" smtClean="0"/>
              <a:t>Инвестиции в финансовые инструменты.</a:t>
            </a:r>
            <a:endParaRPr lang="ru-RU" dirty="0"/>
          </a:p>
        </p:txBody>
      </p:sp>
    </p:spTree>
    <p:extLst>
      <p:ext uri="{BB962C8B-B14F-4D97-AF65-F5344CB8AC3E}">
        <p14:creationId xmlns:p14="http://schemas.microsoft.com/office/powerpoint/2010/main" val="18537982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0" y="-500304"/>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Индивидуальный инвестиционный счет (ИИС) </a:t>
            </a:r>
            <a:endParaRPr lang="ru-RU" sz="1800" dirty="0"/>
          </a:p>
        </p:txBody>
      </p:sp>
      <p:pic>
        <p:nvPicPr>
          <p:cNvPr id="7" name="Изображение 6"/>
          <p:cNvPicPr>
            <a:picLocks noChangeAspect="1"/>
          </p:cNvPicPr>
          <p:nvPr/>
        </p:nvPicPr>
        <p:blipFill>
          <a:blip r:embed="rId2"/>
          <a:stretch>
            <a:fillRect/>
          </a:stretch>
        </p:blipFill>
        <p:spPr>
          <a:xfrm>
            <a:off x="646839" y="956338"/>
            <a:ext cx="755338" cy="755338"/>
          </a:xfrm>
          <a:prstGeom prst="rect">
            <a:avLst/>
          </a:prstGeom>
        </p:spPr>
      </p:pic>
      <p:pic>
        <p:nvPicPr>
          <p:cNvPr id="8" name="Изображение 7"/>
          <p:cNvPicPr>
            <a:picLocks noChangeAspect="1"/>
          </p:cNvPicPr>
          <p:nvPr/>
        </p:nvPicPr>
        <p:blipFill>
          <a:blip r:embed="rId3"/>
          <a:stretch>
            <a:fillRect/>
          </a:stretch>
        </p:blipFill>
        <p:spPr>
          <a:xfrm>
            <a:off x="1934020" y="871746"/>
            <a:ext cx="936469" cy="936469"/>
          </a:xfrm>
          <a:prstGeom prst="rect">
            <a:avLst/>
          </a:prstGeom>
        </p:spPr>
      </p:pic>
      <p:pic>
        <p:nvPicPr>
          <p:cNvPr id="9" name="Изображение 8"/>
          <p:cNvPicPr>
            <a:picLocks noChangeAspect="1"/>
          </p:cNvPicPr>
          <p:nvPr/>
        </p:nvPicPr>
        <p:blipFill>
          <a:blip r:embed="rId4"/>
          <a:stretch>
            <a:fillRect/>
          </a:stretch>
        </p:blipFill>
        <p:spPr>
          <a:xfrm>
            <a:off x="3216800" y="686368"/>
            <a:ext cx="1070131" cy="1070131"/>
          </a:xfrm>
          <a:prstGeom prst="rect">
            <a:avLst/>
          </a:prstGeom>
        </p:spPr>
      </p:pic>
      <p:pic>
        <p:nvPicPr>
          <p:cNvPr id="10" name="Изображение 9"/>
          <p:cNvPicPr>
            <a:picLocks noChangeAspect="1"/>
          </p:cNvPicPr>
          <p:nvPr/>
        </p:nvPicPr>
        <p:blipFill>
          <a:blip r:embed="rId5"/>
          <a:stretch>
            <a:fillRect/>
          </a:stretch>
        </p:blipFill>
        <p:spPr>
          <a:xfrm>
            <a:off x="4816547" y="887825"/>
            <a:ext cx="721276" cy="721276"/>
          </a:xfrm>
          <a:prstGeom prst="rect">
            <a:avLst/>
          </a:prstGeom>
        </p:spPr>
      </p:pic>
      <p:sp>
        <p:nvSpPr>
          <p:cNvPr id="11" name="TextBox 10"/>
          <p:cNvSpPr txBox="1"/>
          <p:nvPr/>
        </p:nvSpPr>
        <p:spPr>
          <a:xfrm>
            <a:off x="332192" y="1740335"/>
            <a:ext cx="1307690" cy="646331"/>
          </a:xfrm>
          <a:prstGeom prst="rect">
            <a:avLst/>
          </a:prstGeom>
          <a:noFill/>
        </p:spPr>
        <p:txBody>
          <a:bodyPr wrap="square" rtlCol="0">
            <a:spAutoFit/>
          </a:bodyPr>
          <a:lstStyle/>
          <a:p>
            <a:pPr algn="ctr"/>
            <a:r>
              <a:rPr lang="ru-RU" sz="1200" dirty="0" smtClean="0"/>
              <a:t>Минимальный срок на 3 года</a:t>
            </a:r>
            <a:endParaRPr lang="ru-RU" sz="1200" dirty="0"/>
          </a:p>
        </p:txBody>
      </p:sp>
      <p:sp>
        <p:nvSpPr>
          <p:cNvPr id="12" name="Прямоугольник 11"/>
          <p:cNvSpPr/>
          <p:nvPr/>
        </p:nvSpPr>
        <p:spPr>
          <a:xfrm>
            <a:off x="1593712" y="1716866"/>
            <a:ext cx="1553524" cy="646331"/>
          </a:xfrm>
          <a:prstGeom prst="rect">
            <a:avLst/>
          </a:prstGeom>
        </p:spPr>
        <p:txBody>
          <a:bodyPr wrap="square">
            <a:spAutoFit/>
          </a:bodyPr>
          <a:lstStyle/>
          <a:p>
            <a:pPr algn="ctr"/>
            <a:r>
              <a:rPr lang="ru-RU" sz="1200" dirty="0"/>
              <a:t>Сумма зачисления – до 1 млн. руб. в год</a:t>
            </a:r>
          </a:p>
        </p:txBody>
      </p:sp>
      <p:sp>
        <p:nvSpPr>
          <p:cNvPr id="13" name="Прямоугольник 12"/>
          <p:cNvSpPr/>
          <p:nvPr/>
        </p:nvSpPr>
        <p:spPr>
          <a:xfrm>
            <a:off x="2824319" y="1642495"/>
            <a:ext cx="1970515" cy="830997"/>
          </a:xfrm>
          <a:prstGeom prst="rect">
            <a:avLst/>
          </a:prstGeom>
        </p:spPr>
        <p:txBody>
          <a:bodyPr wrap="square">
            <a:spAutoFit/>
          </a:bodyPr>
          <a:lstStyle/>
          <a:p>
            <a:pPr algn="ctr"/>
            <a:r>
              <a:rPr lang="ru-RU" sz="1200" dirty="0"/>
              <a:t>Можно открыть в брокерской или управляющей компании</a:t>
            </a:r>
          </a:p>
        </p:txBody>
      </p:sp>
      <p:sp>
        <p:nvSpPr>
          <p:cNvPr id="14" name="TextBox 13"/>
          <p:cNvSpPr txBox="1"/>
          <p:nvPr/>
        </p:nvSpPr>
        <p:spPr>
          <a:xfrm>
            <a:off x="4478466" y="1656051"/>
            <a:ext cx="1397439" cy="461665"/>
          </a:xfrm>
          <a:prstGeom prst="rect">
            <a:avLst/>
          </a:prstGeom>
          <a:noFill/>
        </p:spPr>
        <p:txBody>
          <a:bodyPr wrap="square" rtlCol="0">
            <a:spAutoFit/>
          </a:bodyPr>
          <a:lstStyle/>
          <a:p>
            <a:pPr algn="ctr"/>
            <a:r>
              <a:rPr lang="ru-RU" sz="1200" smtClean="0"/>
              <a:t>Налоговая льгота</a:t>
            </a:r>
            <a:endParaRPr lang="ru-RU" sz="1200"/>
          </a:p>
        </p:txBody>
      </p:sp>
      <p:graphicFrame>
        <p:nvGraphicFramePr>
          <p:cNvPr id="16" name="Таблица 15"/>
          <p:cNvGraphicFramePr>
            <a:graphicFrameLocks noGrp="1"/>
          </p:cNvGraphicFramePr>
          <p:nvPr>
            <p:extLst>
              <p:ext uri="{D42A27DB-BD31-4B8C-83A1-F6EECF244321}">
                <p14:modId xmlns:p14="http://schemas.microsoft.com/office/powerpoint/2010/main" val="1748947498"/>
              </p:ext>
            </p:extLst>
          </p:nvPr>
        </p:nvGraphicFramePr>
        <p:xfrm>
          <a:off x="414817" y="3258608"/>
          <a:ext cx="3974873" cy="1842224"/>
        </p:xfrm>
        <a:graphic>
          <a:graphicData uri="http://schemas.openxmlformats.org/drawingml/2006/table">
            <a:tbl>
              <a:tblPr>
                <a:tableStyleId>{2D5ABB26-0587-4C30-8999-92F81FD0307C}</a:tableStyleId>
              </a:tblPr>
              <a:tblGrid>
                <a:gridCol w="1948467">
                  <a:extLst>
                    <a:ext uri="{9D8B030D-6E8A-4147-A177-3AD203B41FA5}">
                      <a16:colId xmlns:a16="http://schemas.microsoft.com/office/drawing/2014/main" val="20000"/>
                    </a:ext>
                  </a:extLst>
                </a:gridCol>
                <a:gridCol w="1057739">
                  <a:extLst>
                    <a:ext uri="{9D8B030D-6E8A-4147-A177-3AD203B41FA5}">
                      <a16:colId xmlns:a16="http://schemas.microsoft.com/office/drawing/2014/main" val="20001"/>
                    </a:ext>
                  </a:extLst>
                </a:gridCol>
                <a:gridCol w="968667">
                  <a:extLst>
                    <a:ext uri="{9D8B030D-6E8A-4147-A177-3AD203B41FA5}">
                      <a16:colId xmlns:a16="http://schemas.microsoft.com/office/drawing/2014/main" val="20002"/>
                    </a:ext>
                  </a:extLst>
                </a:gridCol>
              </a:tblGrid>
              <a:tr h="230278">
                <a:tc>
                  <a:txBody>
                    <a:bodyPr/>
                    <a:lstStyle/>
                    <a:p>
                      <a:pPr algn="l" fontAlgn="b"/>
                      <a:endParaRPr lang="ru-RU" sz="1200" b="0" i="0" u="none" strike="noStrike">
                        <a:solidFill>
                          <a:srgbClr val="000000"/>
                        </a:solidFill>
                        <a:effectLst/>
                        <a:latin typeface="Calibri" charset="0"/>
                      </a:endParaRPr>
                    </a:p>
                  </a:txBody>
                  <a:tcPr marL="12700" marR="12700" marT="12700" marB="0" anchor="b"/>
                </a:tc>
                <a:tc>
                  <a:txBody>
                    <a:bodyPr/>
                    <a:lstStyle/>
                    <a:p>
                      <a:pPr algn="l" fontAlgn="b"/>
                      <a:r>
                        <a:rPr lang="ru-RU" sz="1200" u="none" strike="noStrike">
                          <a:effectLst/>
                        </a:rPr>
                        <a:t>Месяц </a:t>
                      </a:r>
                      <a:endParaRPr lang="ru-RU" sz="1200" b="0" i="0" u="none" strike="noStrike">
                        <a:solidFill>
                          <a:srgbClr val="000000"/>
                        </a:solidFill>
                        <a:effectLst/>
                        <a:latin typeface="Calibri" charset="0"/>
                      </a:endParaRPr>
                    </a:p>
                  </a:txBody>
                  <a:tcPr marL="12700" marR="12700" marT="12700" marB="0" anchor="b"/>
                </a:tc>
                <a:tc>
                  <a:txBody>
                    <a:bodyPr/>
                    <a:lstStyle/>
                    <a:p>
                      <a:pPr algn="l" fontAlgn="b"/>
                      <a:r>
                        <a:rPr lang="ru-RU" sz="1200" u="none" strike="noStrike">
                          <a:effectLst/>
                        </a:rPr>
                        <a:t>Год</a:t>
                      </a:r>
                      <a:endParaRPr lang="ru-RU" sz="12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0"/>
                  </a:ext>
                </a:extLst>
              </a:tr>
              <a:tr h="230278">
                <a:tc>
                  <a:txBody>
                    <a:bodyPr/>
                    <a:lstStyle/>
                    <a:p>
                      <a:pPr algn="l" fontAlgn="b"/>
                      <a:r>
                        <a:rPr lang="ru-RU" sz="1200" u="none" strike="noStrike">
                          <a:effectLst/>
                        </a:rPr>
                        <a:t>Доход </a:t>
                      </a:r>
                      <a:endParaRPr lang="ru-RU" sz="1200" b="0" i="0" u="none" strike="noStrike">
                        <a:solidFill>
                          <a:srgbClr val="000000"/>
                        </a:solidFill>
                        <a:effectLst/>
                        <a:latin typeface="Calibri" charset="0"/>
                      </a:endParaRPr>
                    </a:p>
                  </a:txBody>
                  <a:tcPr marL="12700" marR="12700" marT="12700" marB="0" anchor="b"/>
                </a:tc>
                <a:tc>
                  <a:txBody>
                    <a:bodyPr/>
                    <a:lstStyle/>
                    <a:p>
                      <a:pPr algn="r" fontAlgn="b"/>
                      <a:r>
                        <a:rPr lang="mr-IN" sz="1200" u="none" strike="noStrike">
                          <a:effectLst/>
                        </a:rPr>
                        <a:t>62 800  </a:t>
                      </a:r>
                      <a:endParaRPr lang="mr-IN" sz="1200" b="0" i="0" u="none" strike="noStrike">
                        <a:solidFill>
                          <a:srgbClr val="000000"/>
                        </a:solidFill>
                        <a:effectLst/>
                        <a:latin typeface="Calibri" charset="0"/>
                      </a:endParaRPr>
                    </a:p>
                  </a:txBody>
                  <a:tcPr marL="12700" marR="12700" marT="12700" marB="0" anchor="b"/>
                </a:tc>
                <a:tc>
                  <a:txBody>
                    <a:bodyPr/>
                    <a:lstStyle/>
                    <a:p>
                      <a:pPr algn="r" fontAlgn="b"/>
                      <a:r>
                        <a:rPr lang="mr-IN" sz="1200" u="none" strike="noStrike">
                          <a:effectLst/>
                        </a:rPr>
                        <a:t>753 600  </a:t>
                      </a:r>
                      <a:endParaRPr lang="mr-IN" sz="12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1"/>
                  </a:ext>
                </a:extLst>
              </a:tr>
              <a:tr h="230278">
                <a:tc gridSpan="2">
                  <a:txBody>
                    <a:bodyPr/>
                    <a:lstStyle/>
                    <a:p>
                      <a:pPr algn="l" fontAlgn="b"/>
                      <a:r>
                        <a:rPr lang="ru-RU" sz="1200" u="none" strike="noStrike" dirty="0">
                          <a:effectLst/>
                        </a:rPr>
                        <a:t>Ставка </a:t>
                      </a:r>
                      <a:r>
                        <a:rPr lang="ru-RU" sz="1200" u="none" strike="noStrike" dirty="0" smtClean="0">
                          <a:effectLst/>
                        </a:rPr>
                        <a:t>доходности</a:t>
                      </a:r>
                      <a:r>
                        <a:rPr lang="en-US" sz="1200" u="none" strike="noStrike" dirty="0" smtClean="0">
                          <a:effectLst/>
                        </a:rPr>
                        <a:t> </a:t>
                      </a:r>
                      <a:r>
                        <a:rPr lang="ru-RU" sz="1200" u="none" strike="noStrike" dirty="0" smtClean="0">
                          <a:effectLst/>
                        </a:rPr>
                        <a:t>ср.</a:t>
                      </a:r>
                      <a:endParaRPr lang="ru-RU" sz="1200" b="0" i="0" u="none" strike="noStrike" dirty="0">
                        <a:solidFill>
                          <a:srgbClr val="000000"/>
                        </a:solidFill>
                        <a:effectLst/>
                        <a:latin typeface="Calibri" charset="0"/>
                      </a:endParaRPr>
                    </a:p>
                  </a:txBody>
                  <a:tcPr marL="12700" marR="12700" marT="12700" marB="0" anchor="b"/>
                </a:tc>
                <a:tc hMerge="1">
                  <a:txBody>
                    <a:bodyPr/>
                    <a:lstStyle/>
                    <a:p>
                      <a:endParaRPr lang="ru-RU"/>
                    </a:p>
                  </a:txBody>
                  <a:tcPr/>
                </a:tc>
                <a:tc>
                  <a:txBody>
                    <a:bodyPr/>
                    <a:lstStyle/>
                    <a:p>
                      <a:pPr algn="r" fontAlgn="b"/>
                      <a:r>
                        <a:rPr lang="mr-IN" sz="1200" u="none" strike="noStrike">
                          <a:effectLst/>
                        </a:rPr>
                        <a:t>20%</a:t>
                      </a:r>
                      <a:endParaRPr lang="mr-IN" sz="12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2"/>
                  </a:ext>
                </a:extLst>
              </a:tr>
              <a:tr h="230278">
                <a:tc>
                  <a:txBody>
                    <a:bodyPr/>
                    <a:lstStyle/>
                    <a:p>
                      <a:pPr algn="l" fontAlgn="b"/>
                      <a:endParaRPr lang="ru-RU" sz="1200" b="0" i="0" u="none" strike="noStrike">
                        <a:solidFill>
                          <a:srgbClr val="000000"/>
                        </a:solidFill>
                        <a:effectLst/>
                        <a:latin typeface="Calibri" charset="0"/>
                      </a:endParaRPr>
                    </a:p>
                  </a:txBody>
                  <a:tcPr marL="12700" marR="12700" marT="12700" marB="0" anchor="b"/>
                </a:tc>
                <a:tc>
                  <a:txBody>
                    <a:bodyPr/>
                    <a:lstStyle/>
                    <a:p>
                      <a:pPr algn="l" fontAlgn="b"/>
                      <a:endParaRPr lang="ru-RU" sz="1200" b="0" i="0" u="none" strike="noStrike">
                        <a:solidFill>
                          <a:srgbClr val="000000"/>
                        </a:solidFill>
                        <a:effectLst/>
                        <a:latin typeface="Calibri" charset="0"/>
                      </a:endParaRPr>
                    </a:p>
                  </a:txBody>
                  <a:tcPr marL="12700" marR="12700" marT="12700" marB="0" anchor="b"/>
                </a:tc>
                <a:tc>
                  <a:txBody>
                    <a:bodyPr/>
                    <a:lstStyle/>
                    <a:p>
                      <a:pPr algn="l" fontAlgn="b"/>
                      <a:endParaRPr lang="ru-RU" sz="12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3"/>
                  </a:ext>
                </a:extLst>
              </a:tr>
              <a:tr h="230278">
                <a:tc>
                  <a:txBody>
                    <a:bodyPr/>
                    <a:lstStyle/>
                    <a:p>
                      <a:pPr algn="l" fontAlgn="b"/>
                      <a:r>
                        <a:rPr lang="ru-RU" sz="1200" u="none" strike="noStrike">
                          <a:effectLst/>
                        </a:rPr>
                        <a:t>Взнос ИИС</a:t>
                      </a:r>
                      <a:endParaRPr lang="ru-RU" sz="1200" b="0" i="0" u="none" strike="noStrike">
                        <a:solidFill>
                          <a:srgbClr val="000000"/>
                        </a:solidFill>
                        <a:effectLst/>
                        <a:latin typeface="Calibri" charset="0"/>
                      </a:endParaRPr>
                    </a:p>
                  </a:txBody>
                  <a:tcPr marL="12700" marR="12700" marT="12700" marB="0" anchor="b"/>
                </a:tc>
                <a:tc>
                  <a:txBody>
                    <a:bodyPr/>
                    <a:lstStyle/>
                    <a:p>
                      <a:pPr algn="r" fontAlgn="b"/>
                      <a:r>
                        <a:rPr lang="mr-IN" sz="1200" u="none" strike="noStrike">
                          <a:effectLst/>
                        </a:rPr>
                        <a:t>753 600  </a:t>
                      </a:r>
                      <a:endParaRPr lang="mr-IN" sz="1200" b="0" i="0" u="none" strike="noStrike">
                        <a:solidFill>
                          <a:srgbClr val="000000"/>
                        </a:solidFill>
                        <a:effectLst/>
                        <a:latin typeface="Calibri" charset="0"/>
                      </a:endParaRPr>
                    </a:p>
                  </a:txBody>
                  <a:tcPr marL="12700" marR="12700" marT="12700" marB="0" anchor="b"/>
                </a:tc>
                <a:tc>
                  <a:txBody>
                    <a:bodyPr/>
                    <a:lstStyle/>
                    <a:p>
                      <a:pPr algn="l" fontAlgn="b"/>
                      <a:endParaRPr lang="ru-RU" sz="1200" b="0" i="0" u="none" strike="noStrike" dirty="0">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4"/>
                  </a:ext>
                </a:extLst>
              </a:tr>
              <a:tr h="230278">
                <a:tc>
                  <a:txBody>
                    <a:bodyPr/>
                    <a:lstStyle/>
                    <a:p>
                      <a:pPr algn="l" fontAlgn="b"/>
                      <a:r>
                        <a:rPr lang="ru-RU" sz="1200" u="none" strike="noStrike">
                          <a:effectLst/>
                        </a:rPr>
                        <a:t>1 год</a:t>
                      </a:r>
                      <a:endParaRPr lang="ru-RU" sz="1200" b="0" i="0" u="none" strike="noStrike">
                        <a:solidFill>
                          <a:srgbClr val="000000"/>
                        </a:solidFill>
                        <a:effectLst/>
                        <a:latin typeface="Calibri" charset="0"/>
                      </a:endParaRPr>
                    </a:p>
                  </a:txBody>
                  <a:tcPr marL="12700" marR="12700" marT="12700" marB="0" anchor="b"/>
                </a:tc>
                <a:tc>
                  <a:txBody>
                    <a:bodyPr/>
                    <a:lstStyle/>
                    <a:p>
                      <a:pPr algn="r" fontAlgn="b"/>
                      <a:r>
                        <a:rPr lang="mr-IN" sz="1200" u="none" strike="noStrike">
                          <a:effectLst/>
                        </a:rPr>
                        <a:t> 904 320   </a:t>
                      </a:r>
                      <a:endParaRPr lang="mr-IN" sz="1200" b="0" i="0" u="none" strike="noStrike">
                        <a:solidFill>
                          <a:srgbClr val="000000"/>
                        </a:solidFill>
                        <a:effectLst/>
                        <a:latin typeface="Calibri" charset="0"/>
                      </a:endParaRPr>
                    </a:p>
                  </a:txBody>
                  <a:tcPr marL="12700" marR="12700" marT="12700" marB="0" anchor="b"/>
                </a:tc>
                <a:tc>
                  <a:txBody>
                    <a:bodyPr/>
                    <a:lstStyle/>
                    <a:p>
                      <a:pPr algn="l" fontAlgn="b"/>
                      <a:endParaRPr lang="ru-RU" sz="12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5"/>
                  </a:ext>
                </a:extLst>
              </a:tr>
              <a:tr h="230278">
                <a:tc>
                  <a:txBody>
                    <a:bodyPr/>
                    <a:lstStyle/>
                    <a:p>
                      <a:pPr algn="l" fontAlgn="b"/>
                      <a:r>
                        <a:rPr lang="is-IS" sz="1200" u="none" strike="noStrike">
                          <a:effectLst/>
                        </a:rPr>
                        <a:t>2 год </a:t>
                      </a:r>
                      <a:endParaRPr lang="is-IS" sz="1200" b="0" i="0" u="none" strike="noStrike">
                        <a:solidFill>
                          <a:srgbClr val="000000"/>
                        </a:solidFill>
                        <a:effectLst/>
                        <a:latin typeface="Calibri" charset="0"/>
                      </a:endParaRPr>
                    </a:p>
                  </a:txBody>
                  <a:tcPr marL="12700" marR="12700" marT="12700" marB="0" anchor="b"/>
                </a:tc>
                <a:tc>
                  <a:txBody>
                    <a:bodyPr/>
                    <a:lstStyle/>
                    <a:p>
                      <a:pPr algn="r" fontAlgn="b"/>
                      <a:r>
                        <a:rPr lang="mr-IN" sz="1200" u="none" strike="noStrike">
                          <a:effectLst/>
                        </a:rPr>
                        <a:t> 1 808 640   </a:t>
                      </a:r>
                      <a:endParaRPr lang="mr-IN" sz="1200" b="0" i="0" u="none" strike="noStrike">
                        <a:solidFill>
                          <a:srgbClr val="000000"/>
                        </a:solidFill>
                        <a:effectLst/>
                        <a:latin typeface="Calibri" charset="0"/>
                      </a:endParaRPr>
                    </a:p>
                  </a:txBody>
                  <a:tcPr marL="12700" marR="12700" marT="12700" marB="0" anchor="b"/>
                </a:tc>
                <a:tc>
                  <a:txBody>
                    <a:bodyPr/>
                    <a:lstStyle/>
                    <a:p>
                      <a:pPr algn="l" fontAlgn="b"/>
                      <a:endParaRPr lang="ru-RU" sz="12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6"/>
                  </a:ext>
                </a:extLst>
              </a:tr>
              <a:tr h="230278">
                <a:tc>
                  <a:txBody>
                    <a:bodyPr/>
                    <a:lstStyle/>
                    <a:p>
                      <a:pPr algn="l" fontAlgn="b"/>
                      <a:r>
                        <a:rPr lang="ru-RU" sz="1200" u="none" strike="noStrike">
                          <a:effectLst/>
                        </a:rPr>
                        <a:t>3 год</a:t>
                      </a:r>
                      <a:endParaRPr lang="ru-RU" sz="1200" b="0" i="0" u="none" strike="noStrike">
                        <a:solidFill>
                          <a:srgbClr val="000000"/>
                        </a:solidFill>
                        <a:effectLst/>
                        <a:latin typeface="Calibri" charset="0"/>
                      </a:endParaRPr>
                    </a:p>
                  </a:txBody>
                  <a:tcPr marL="12700" marR="12700" marT="12700" marB="0" anchor="b"/>
                </a:tc>
                <a:tc>
                  <a:txBody>
                    <a:bodyPr/>
                    <a:lstStyle/>
                    <a:p>
                      <a:pPr algn="r" fontAlgn="b"/>
                      <a:r>
                        <a:rPr lang="mr-IN" sz="1200" u="none" strike="noStrike">
                          <a:effectLst/>
                        </a:rPr>
                        <a:t> 2 712 960   </a:t>
                      </a:r>
                      <a:endParaRPr lang="mr-IN" sz="1200" b="0" i="0" u="none" strike="noStrike">
                        <a:solidFill>
                          <a:srgbClr val="000000"/>
                        </a:solidFill>
                        <a:effectLst/>
                        <a:latin typeface="Calibri" charset="0"/>
                      </a:endParaRPr>
                    </a:p>
                  </a:txBody>
                  <a:tcPr marL="12700" marR="12700" marT="12700" marB="0" anchor="b"/>
                </a:tc>
                <a:tc>
                  <a:txBody>
                    <a:bodyPr/>
                    <a:lstStyle/>
                    <a:p>
                      <a:pPr algn="l" fontAlgn="b"/>
                      <a:endParaRPr lang="ru-RU" sz="1200" b="0" i="0" u="none" strike="noStrike" dirty="0">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7"/>
                  </a:ext>
                </a:extLst>
              </a:tr>
            </a:tbl>
          </a:graphicData>
        </a:graphic>
      </p:graphicFrame>
      <p:sp>
        <p:nvSpPr>
          <p:cNvPr id="17" name="TextBox 16"/>
          <p:cNvSpPr txBox="1"/>
          <p:nvPr/>
        </p:nvSpPr>
        <p:spPr>
          <a:xfrm>
            <a:off x="278012" y="2902832"/>
            <a:ext cx="4812828" cy="338554"/>
          </a:xfrm>
          <a:prstGeom prst="rect">
            <a:avLst/>
          </a:prstGeom>
          <a:noFill/>
        </p:spPr>
        <p:txBody>
          <a:bodyPr wrap="square" rtlCol="0">
            <a:spAutoFit/>
          </a:bodyPr>
          <a:lstStyle/>
          <a:p>
            <a:r>
              <a:rPr lang="ru-RU" sz="1600" dirty="0" smtClean="0"/>
              <a:t>Расчет инвестиций через ИИС на 3 года</a:t>
            </a:r>
            <a:endParaRPr lang="ru-RU" sz="1600" dirty="0"/>
          </a:p>
        </p:txBody>
      </p:sp>
      <p:sp>
        <p:nvSpPr>
          <p:cNvPr id="18" name="TextBox 17"/>
          <p:cNvSpPr txBox="1"/>
          <p:nvPr/>
        </p:nvSpPr>
        <p:spPr>
          <a:xfrm>
            <a:off x="278012" y="5137455"/>
            <a:ext cx="5645441" cy="276999"/>
          </a:xfrm>
          <a:prstGeom prst="rect">
            <a:avLst/>
          </a:prstGeom>
          <a:noFill/>
        </p:spPr>
        <p:txBody>
          <a:bodyPr wrap="square" rtlCol="0">
            <a:spAutoFit/>
          </a:bodyPr>
          <a:lstStyle/>
          <a:p>
            <a:r>
              <a:rPr lang="ru-RU" sz="1200" u="sng" dirty="0" smtClean="0"/>
              <a:t>Итого </a:t>
            </a:r>
            <a:r>
              <a:rPr lang="ru-RU" sz="1200" dirty="0" smtClean="0"/>
              <a:t>2.7 млн. без вычета комиссии агента</a:t>
            </a:r>
            <a:endParaRPr lang="ru-RU" sz="1200" dirty="0"/>
          </a:p>
        </p:txBody>
      </p:sp>
      <p:sp>
        <p:nvSpPr>
          <p:cNvPr id="19" name="TextBox 18"/>
          <p:cNvSpPr txBox="1"/>
          <p:nvPr/>
        </p:nvSpPr>
        <p:spPr>
          <a:xfrm>
            <a:off x="7388388" y="1500438"/>
            <a:ext cx="3529012" cy="307777"/>
          </a:xfrm>
          <a:prstGeom prst="rect">
            <a:avLst/>
          </a:prstGeom>
          <a:noFill/>
        </p:spPr>
        <p:txBody>
          <a:bodyPr wrap="square" rtlCol="0">
            <a:spAutoFit/>
          </a:bodyPr>
          <a:lstStyle/>
          <a:p>
            <a:r>
              <a:rPr lang="ru-RU" sz="1400" dirty="0" smtClean="0"/>
              <a:t>Лидеры на рынке ИИС : </a:t>
            </a:r>
            <a:endParaRPr lang="ru-RU" sz="1400" dirty="0"/>
          </a:p>
        </p:txBody>
      </p:sp>
      <p:pic>
        <p:nvPicPr>
          <p:cNvPr id="20" name="Изображение 19"/>
          <p:cNvPicPr>
            <a:picLocks noChangeAspect="1"/>
          </p:cNvPicPr>
          <p:nvPr/>
        </p:nvPicPr>
        <p:blipFill>
          <a:blip r:embed="rId6"/>
          <a:stretch>
            <a:fillRect/>
          </a:stretch>
        </p:blipFill>
        <p:spPr>
          <a:xfrm>
            <a:off x="7388388" y="2671226"/>
            <a:ext cx="1841642" cy="503399"/>
          </a:xfrm>
          <a:prstGeom prst="rect">
            <a:avLst/>
          </a:prstGeom>
        </p:spPr>
      </p:pic>
      <p:pic>
        <p:nvPicPr>
          <p:cNvPr id="21" name="Изображение 20"/>
          <p:cNvPicPr>
            <a:picLocks noChangeAspect="1"/>
          </p:cNvPicPr>
          <p:nvPr/>
        </p:nvPicPr>
        <p:blipFill>
          <a:blip r:embed="rId7"/>
          <a:stretch>
            <a:fillRect/>
          </a:stretch>
        </p:blipFill>
        <p:spPr>
          <a:xfrm>
            <a:off x="6034491" y="2040032"/>
            <a:ext cx="1841642" cy="523718"/>
          </a:xfrm>
          <a:prstGeom prst="rect">
            <a:avLst/>
          </a:prstGeom>
        </p:spPr>
      </p:pic>
      <p:pic>
        <p:nvPicPr>
          <p:cNvPr id="22" name="Изображение 21"/>
          <p:cNvPicPr>
            <a:picLocks noChangeAspect="1"/>
          </p:cNvPicPr>
          <p:nvPr/>
        </p:nvPicPr>
        <p:blipFill>
          <a:blip r:embed="rId8"/>
          <a:stretch>
            <a:fillRect/>
          </a:stretch>
        </p:blipFill>
        <p:spPr>
          <a:xfrm>
            <a:off x="8091902" y="2114951"/>
            <a:ext cx="2933700" cy="391853"/>
          </a:xfrm>
          <a:prstGeom prst="rect">
            <a:avLst/>
          </a:prstGeom>
        </p:spPr>
      </p:pic>
    </p:spTree>
    <p:extLst>
      <p:ext uri="{BB962C8B-B14F-4D97-AF65-F5344CB8AC3E}">
        <p14:creationId xmlns:p14="http://schemas.microsoft.com/office/powerpoint/2010/main" val="16994296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0" y="-500304"/>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a:t>Инвестиции в финансовые инструменты</a:t>
            </a:r>
          </a:p>
        </p:txBody>
      </p:sp>
      <p:sp>
        <p:nvSpPr>
          <p:cNvPr id="5" name="TextBox 4"/>
          <p:cNvSpPr txBox="1"/>
          <p:nvPr/>
        </p:nvSpPr>
        <p:spPr>
          <a:xfrm>
            <a:off x="214313" y="628650"/>
            <a:ext cx="3243262" cy="523220"/>
          </a:xfrm>
          <a:prstGeom prst="rect">
            <a:avLst/>
          </a:prstGeom>
          <a:noFill/>
        </p:spPr>
        <p:txBody>
          <a:bodyPr wrap="square" rtlCol="0">
            <a:spAutoFit/>
          </a:bodyPr>
          <a:lstStyle/>
          <a:p>
            <a:r>
              <a:rPr lang="ru-RU" sz="1400" dirty="0" smtClean="0"/>
              <a:t>Облигации :</a:t>
            </a:r>
          </a:p>
          <a:p>
            <a:endParaRPr lang="ru-RU" sz="1400" dirty="0"/>
          </a:p>
        </p:txBody>
      </p:sp>
      <p:pic>
        <p:nvPicPr>
          <p:cNvPr id="6" name="Изображение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062" y="1006763"/>
            <a:ext cx="4605337" cy="4598231"/>
          </a:xfrm>
          <a:prstGeom prst="rect">
            <a:avLst/>
          </a:prstGeom>
        </p:spPr>
      </p:pic>
      <p:sp>
        <p:nvSpPr>
          <p:cNvPr id="7" name="TextBox 6"/>
          <p:cNvSpPr txBox="1"/>
          <p:nvPr/>
        </p:nvSpPr>
        <p:spPr>
          <a:xfrm>
            <a:off x="8748713" y="628650"/>
            <a:ext cx="3243262" cy="523220"/>
          </a:xfrm>
          <a:prstGeom prst="rect">
            <a:avLst/>
          </a:prstGeom>
          <a:noFill/>
        </p:spPr>
        <p:txBody>
          <a:bodyPr wrap="square" rtlCol="0">
            <a:spAutoFit/>
          </a:bodyPr>
          <a:lstStyle/>
          <a:p>
            <a:r>
              <a:rPr lang="ru-RU" sz="1400" dirty="0" smtClean="0"/>
              <a:t>Еврооблигации :</a:t>
            </a:r>
          </a:p>
          <a:p>
            <a:endParaRPr lang="ru-RU" sz="1400" dirty="0"/>
          </a:p>
        </p:txBody>
      </p:sp>
      <p:pic>
        <p:nvPicPr>
          <p:cNvPr id="8" name="Изображение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776" y="1006762"/>
            <a:ext cx="5868199" cy="4327237"/>
          </a:xfrm>
          <a:prstGeom prst="rect">
            <a:avLst/>
          </a:prstGeom>
        </p:spPr>
      </p:pic>
    </p:spTree>
    <p:extLst>
      <p:ext uri="{BB962C8B-B14F-4D97-AF65-F5344CB8AC3E}">
        <p14:creationId xmlns:p14="http://schemas.microsoft.com/office/powerpoint/2010/main" val="1409980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0" y="-500304"/>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a:t>Инвестиции в финансовые инструменты</a:t>
            </a:r>
          </a:p>
        </p:txBody>
      </p:sp>
      <p:sp>
        <p:nvSpPr>
          <p:cNvPr id="5" name="TextBox 4"/>
          <p:cNvSpPr txBox="1"/>
          <p:nvPr/>
        </p:nvSpPr>
        <p:spPr>
          <a:xfrm>
            <a:off x="214313" y="628650"/>
            <a:ext cx="3243262" cy="523220"/>
          </a:xfrm>
          <a:prstGeom prst="rect">
            <a:avLst/>
          </a:prstGeom>
          <a:noFill/>
        </p:spPr>
        <p:txBody>
          <a:bodyPr wrap="square" rtlCol="0">
            <a:spAutoFit/>
          </a:bodyPr>
          <a:lstStyle/>
          <a:p>
            <a:r>
              <a:rPr lang="ru-RU" sz="1400" smtClean="0"/>
              <a:t>ПИФЫ </a:t>
            </a:r>
            <a:r>
              <a:rPr lang="ru-RU" sz="1400" dirty="0" smtClean="0"/>
              <a:t>:</a:t>
            </a:r>
          </a:p>
          <a:p>
            <a:endParaRPr lang="ru-RU" sz="1400" dirty="0"/>
          </a:p>
        </p:txBody>
      </p:sp>
      <p:pic>
        <p:nvPicPr>
          <p:cNvPr id="2" name="Изображение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025" y="1186909"/>
            <a:ext cx="6207100" cy="2614634"/>
          </a:xfrm>
          <a:prstGeom prst="rect">
            <a:avLst/>
          </a:prstGeom>
        </p:spPr>
      </p:pic>
      <p:pic>
        <p:nvPicPr>
          <p:cNvPr id="3" name="Изображение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025" y="4044294"/>
            <a:ext cx="6207100" cy="2619973"/>
          </a:xfrm>
          <a:prstGeom prst="rect">
            <a:avLst/>
          </a:prstGeom>
        </p:spPr>
      </p:pic>
      <p:sp>
        <p:nvSpPr>
          <p:cNvPr id="6" name="Rectangle 5"/>
          <p:cNvSpPr/>
          <p:nvPr/>
        </p:nvSpPr>
        <p:spPr>
          <a:xfrm>
            <a:off x="6561125" y="1138552"/>
            <a:ext cx="5926966" cy="3477875"/>
          </a:xfrm>
          <a:prstGeom prst="rect">
            <a:avLst/>
          </a:prstGeom>
        </p:spPr>
        <p:txBody>
          <a:bodyPr wrap="square">
            <a:spAutoFit/>
          </a:bodyPr>
          <a:lstStyle/>
          <a:p>
            <a:r>
              <a:rPr lang="ru-RU" sz="2000" dirty="0" smtClean="0"/>
              <a:t>ДОХОДНОСТЬ</a:t>
            </a:r>
            <a:endParaRPr lang="ru-RU" sz="2000" dirty="0"/>
          </a:p>
          <a:p>
            <a:pPr>
              <a:buFont typeface="Arial" panose="020B0604020202020204" pitchFamily="34" charset="0"/>
              <a:buChar char="•"/>
            </a:pPr>
            <a:r>
              <a:rPr lang="ru-RU" sz="2000" dirty="0"/>
              <a:t>За 3 месяца 20,54%</a:t>
            </a:r>
          </a:p>
          <a:p>
            <a:pPr>
              <a:buFont typeface="Arial" panose="020B0604020202020204" pitchFamily="34" charset="0"/>
              <a:buChar char="•"/>
            </a:pPr>
            <a:r>
              <a:rPr lang="ru-RU" sz="2000" dirty="0"/>
              <a:t>За 6 месяцев 28,42%</a:t>
            </a:r>
          </a:p>
          <a:p>
            <a:pPr>
              <a:buFont typeface="Arial" panose="020B0604020202020204" pitchFamily="34" charset="0"/>
              <a:buChar char="•"/>
            </a:pPr>
            <a:r>
              <a:rPr lang="ru-RU" sz="2000" dirty="0"/>
              <a:t>За год 40,74%</a:t>
            </a:r>
          </a:p>
          <a:p>
            <a:pPr>
              <a:buFont typeface="Arial" panose="020B0604020202020204" pitchFamily="34" charset="0"/>
              <a:buChar char="•"/>
            </a:pPr>
            <a:r>
              <a:rPr lang="ru-RU" sz="2000" dirty="0"/>
              <a:t>За три года 103,54</a:t>
            </a:r>
            <a:r>
              <a:rPr lang="ru-RU" sz="2000" dirty="0" smtClean="0"/>
              <a:t>%</a:t>
            </a:r>
            <a:endParaRPr lang="en-US" sz="2000" dirty="0" smtClean="0"/>
          </a:p>
          <a:p>
            <a:r>
              <a:rPr lang="ru-RU" sz="2000" dirty="0" smtClean="0"/>
              <a:t>РАСЧЕТ </a:t>
            </a:r>
          </a:p>
          <a:p>
            <a:r>
              <a:rPr lang="ru-RU" sz="2000" dirty="0" smtClean="0"/>
              <a:t>От продажи квартиры - 4 000 000 </a:t>
            </a:r>
            <a:r>
              <a:rPr lang="ru-RU" sz="2000" dirty="0" err="1" smtClean="0"/>
              <a:t>руб</a:t>
            </a:r>
            <a:endParaRPr lang="ru-RU" sz="2000" dirty="0" smtClean="0"/>
          </a:p>
          <a:p>
            <a:r>
              <a:rPr lang="ru-RU" sz="2000" dirty="0" smtClean="0"/>
              <a:t>Вклад в ПИФ на 3 года </a:t>
            </a:r>
            <a:r>
              <a:rPr lang="en-US" sz="2000" dirty="0" smtClean="0"/>
              <a:t>:</a:t>
            </a:r>
          </a:p>
          <a:p>
            <a:r>
              <a:rPr lang="en-US" sz="2000" dirty="0" smtClean="0"/>
              <a:t>4 000 000 * 103% = 8 120 000 </a:t>
            </a:r>
            <a:r>
              <a:rPr lang="ru-RU" sz="2000" dirty="0" err="1" smtClean="0"/>
              <a:t>руб</a:t>
            </a:r>
            <a:endParaRPr lang="en-US" sz="2000" dirty="0" smtClean="0"/>
          </a:p>
          <a:p>
            <a:endParaRPr lang="ru-RU" sz="2000" dirty="0" smtClean="0"/>
          </a:p>
          <a:p>
            <a:endParaRPr lang="ru-RU" sz="2000" dirty="0"/>
          </a:p>
        </p:txBody>
      </p:sp>
    </p:spTree>
    <p:extLst>
      <p:ext uri="{BB962C8B-B14F-4D97-AF65-F5344CB8AC3E}">
        <p14:creationId xmlns:p14="http://schemas.microsoft.com/office/powerpoint/2010/main" val="204422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563525" y="321734"/>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1800" dirty="0"/>
          </a:p>
        </p:txBody>
      </p:sp>
      <p:sp>
        <p:nvSpPr>
          <p:cNvPr id="5" name="Заголовок 1"/>
          <p:cNvSpPr txBox="1">
            <a:spLocks/>
          </p:cNvSpPr>
          <p:nvPr/>
        </p:nvSpPr>
        <p:spPr>
          <a:xfrm>
            <a:off x="0" y="1"/>
            <a:ext cx="9526772" cy="1265274"/>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err="1" smtClean="0"/>
              <a:t>бкс</a:t>
            </a:r>
            <a:endParaRPr lang="ru-RU" sz="1800" dirty="0" smtClean="0"/>
          </a:p>
          <a:p>
            <a:r>
              <a:rPr lang="ru-RU" sz="1800" dirty="0" smtClean="0"/>
              <a:t>Инвестиции </a:t>
            </a:r>
            <a:r>
              <a:rPr lang="ru-RU" sz="1800" dirty="0"/>
              <a:t>в </a:t>
            </a:r>
            <a:r>
              <a:rPr lang="ru-RU" sz="1800" dirty="0" smtClean="0"/>
              <a:t>ДОХОДНЫЙ СТРУКТУРНЫЙ ПРОДУКТ</a:t>
            </a:r>
          </a:p>
          <a:p>
            <a:endParaRPr lang="ru-RU" sz="1800" dirty="0" smtClean="0"/>
          </a:p>
          <a:p>
            <a:r>
              <a:rPr lang="ru-RU" sz="1800" dirty="0" smtClean="0"/>
              <a:t>Доходность от 14 до 25%</a:t>
            </a:r>
            <a:endParaRPr lang="ru-RU" sz="1800" dirty="0"/>
          </a:p>
        </p:txBody>
      </p:sp>
      <p:pic>
        <p:nvPicPr>
          <p:cNvPr id="1026" name="Picture 2"/>
          <p:cNvPicPr>
            <a:picLocks noChangeAspect="1" noChangeArrowheads="1"/>
          </p:cNvPicPr>
          <p:nvPr/>
        </p:nvPicPr>
        <p:blipFill>
          <a:blip r:embed="rId2"/>
          <a:srcRect/>
          <a:stretch>
            <a:fillRect/>
          </a:stretch>
        </p:blipFill>
        <p:spPr bwMode="auto">
          <a:xfrm>
            <a:off x="2158409" y="1828801"/>
            <a:ext cx="8025597" cy="4847369"/>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7995682" y="5257250"/>
            <a:ext cx="3929317" cy="1418920"/>
          </a:xfrm>
          <a:prstGeom prst="rect">
            <a:avLst/>
          </a:prstGeom>
          <a:noFill/>
          <a:ln w="9525">
            <a:noFill/>
            <a:miter lim="800000"/>
            <a:headEnd/>
            <a:tailEnd/>
          </a:ln>
        </p:spPr>
      </p:pic>
      <p:sp>
        <p:nvSpPr>
          <p:cNvPr id="6" name="TextBox 5"/>
          <p:cNvSpPr txBox="1"/>
          <p:nvPr/>
        </p:nvSpPr>
        <p:spPr>
          <a:xfrm>
            <a:off x="2633668" y="1182470"/>
            <a:ext cx="6272871" cy="646331"/>
          </a:xfrm>
          <a:prstGeom prst="rect">
            <a:avLst/>
          </a:prstGeom>
          <a:noFill/>
        </p:spPr>
        <p:txBody>
          <a:bodyPr wrap="none" rtlCol="0">
            <a:spAutoFit/>
          </a:bodyPr>
          <a:lstStyle/>
          <a:p>
            <a:pPr algn="ctr"/>
            <a:r>
              <a:rPr lang="ru-RU" dirty="0" smtClean="0"/>
              <a:t>Участие на корзину</a:t>
            </a:r>
          </a:p>
          <a:p>
            <a:pPr algn="ctr"/>
            <a:r>
              <a:rPr lang="ru-RU" dirty="0" smtClean="0"/>
              <a:t>(единственный вариант с защищенным капиталом)</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02649" y="223285"/>
            <a:ext cx="9937714" cy="2222204"/>
          </a:xfrm>
        </p:spPr>
        <p:txBody>
          <a:bodyPr>
            <a:normAutofit fontScale="77500" lnSpcReduction="20000"/>
          </a:bodyPr>
          <a:lstStyle/>
          <a:p>
            <a:pPr>
              <a:buNone/>
            </a:pPr>
            <a:r>
              <a:rPr lang="ru-RU" dirty="0" smtClean="0"/>
              <a:t>Вариант №1 – новостройка</a:t>
            </a:r>
          </a:p>
          <a:p>
            <a:pPr>
              <a:buNone/>
            </a:pPr>
            <a:r>
              <a:rPr lang="ru-RU" dirty="0" smtClean="0"/>
              <a:t>Т.к. с первоначальным взносом в 600 тыс.руб. невозможно оформить ипотеку, рассматриваем вариант продажи квартиры в области (берем наихудший вариант – 3,5 </a:t>
            </a:r>
            <a:r>
              <a:rPr lang="ru-RU" dirty="0" err="1" smtClean="0"/>
              <a:t>млн.руб</a:t>
            </a:r>
            <a:r>
              <a:rPr lang="ru-RU" dirty="0" smtClean="0"/>
              <a:t>). Первоначальный взнос составит 4,1 млн.руб., что позволяет купить хороший вариант небольшой по метражу квартиры в новостройке за 5 млн., ипотека на 3 года с ежемесячным платежом 28 тыс.руб. Таким образом, свободных ежемесячных денег у Кузнецова будет оставаться 63 тыс.руб. – 28 тыс.руб. = 35 тыс.руб.</a:t>
            </a:r>
            <a:endParaRPr lang="en-US" dirty="0" smtClean="0"/>
          </a:p>
          <a:p>
            <a:pPr>
              <a:buNone/>
            </a:pPr>
            <a:r>
              <a:rPr lang="ru-RU" dirty="0" smtClean="0"/>
              <a:t>Переплата за 3 года составит: 27 831 руб. * 36 мес. – 900 000 руб. = 101 916 руб. – сумма процентов</a:t>
            </a:r>
            <a:endParaRPr lang="ru-RU" dirty="0"/>
          </a:p>
        </p:txBody>
      </p:sp>
      <p:sp>
        <p:nvSpPr>
          <p:cNvPr id="4" name="Заголовок 1"/>
          <p:cNvSpPr txBox="1">
            <a:spLocks/>
          </p:cNvSpPr>
          <p:nvPr/>
        </p:nvSpPr>
        <p:spPr>
          <a:xfrm>
            <a:off x="372139" y="0"/>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Кредиты</a:t>
            </a:r>
            <a:endParaRPr lang="ru-RU" sz="1800" dirty="0"/>
          </a:p>
        </p:txBody>
      </p:sp>
      <p:pic>
        <p:nvPicPr>
          <p:cNvPr id="1028" name="Picture 4" descr="D:\DOCS\Рабочий стол\1.jpg"/>
          <p:cNvPicPr>
            <a:picLocks noChangeAspect="1" noChangeArrowheads="1"/>
          </p:cNvPicPr>
          <p:nvPr/>
        </p:nvPicPr>
        <p:blipFill>
          <a:blip r:embed="rId2"/>
          <a:srcRect b="18924"/>
          <a:stretch>
            <a:fillRect/>
          </a:stretch>
        </p:blipFill>
        <p:spPr bwMode="auto">
          <a:xfrm>
            <a:off x="1754371" y="2445489"/>
            <a:ext cx="9307225" cy="4170719"/>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02649" y="223285"/>
            <a:ext cx="8534400" cy="2222204"/>
          </a:xfrm>
        </p:spPr>
        <p:txBody>
          <a:bodyPr>
            <a:normAutofit/>
          </a:bodyPr>
          <a:lstStyle/>
          <a:p>
            <a:pPr>
              <a:buNone/>
            </a:pPr>
            <a:r>
              <a:rPr lang="ru-RU" dirty="0" smtClean="0"/>
              <a:t>Вариант №2 – вторичное жилье</a:t>
            </a:r>
          </a:p>
          <a:p>
            <a:pPr>
              <a:buNone/>
            </a:pPr>
            <a:r>
              <a:rPr lang="ru-RU" dirty="0" smtClean="0"/>
              <a:t>Ситуация практически аналогичная по платежам – чуть больше 28 тыс.руб. в месяц. </a:t>
            </a:r>
            <a:endParaRPr lang="ru-RU" b="1" dirty="0"/>
          </a:p>
        </p:txBody>
      </p:sp>
      <p:sp>
        <p:nvSpPr>
          <p:cNvPr id="4" name="Заголовок 1"/>
          <p:cNvSpPr txBox="1">
            <a:spLocks/>
          </p:cNvSpPr>
          <p:nvPr/>
        </p:nvSpPr>
        <p:spPr>
          <a:xfrm>
            <a:off x="372139" y="0"/>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Кредиты</a:t>
            </a:r>
            <a:endParaRPr lang="ru-RU" sz="1800" dirty="0"/>
          </a:p>
        </p:txBody>
      </p:sp>
      <p:pic>
        <p:nvPicPr>
          <p:cNvPr id="2050" name="Picture 2" descr="D:\DOCS\Рабочий стол\1.jpg"/>
          <p:cNvPicPr>
            <a:picLocks noChangeAspect="1" noChangeArrowheads="1"/>
          </p:cNvPicPr>
          <p:nvPr/>
        </p:nvPicPr>
        <p:blipFill>
          <a:blip r:embed="rId2"/>
          <a:srcRect/>
          <a:stretch>
            <a:fillRect/>
          </a:stretch>
        </p:blipFill>
        <p:spPr bwMode="auto">
          <a:xfrm>
            <a:off x="1833054" y="2445489"/>
            <a:ext cx="9192909" cy="415348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2860158" y="1891584"/>
            <a:ext cx="6987251" cy="4764397"/>
          </a:xfrm>
          <a:prstGeom prst="rect">
            <a:avLst/>
          </a:prstGeom>
          <a:noFill/>
          <a:ln w="9525">
            <a:noFill/>
            <a:miter lim="800000"/>
            <a:headEnd/>
            <a:tailEnd/>
          </a:ln>
        </p:spPr>
      </p:pic>
      <p:sp>
        <p:nvSpPr>
          <p:cNvPr id="3" name="Содержимое 2"/>
          <p:cNvSpPr>
            <a:spLocks noGrp="1"/>
          </p:cNvSpPr>
          <p:nvPr>
            <p:ph idx="1"/>
          </p:nvPr>
        </p:nvSpPr>
        <p:spPr>
          <a:xfrm>
            <a:off x="2860158" y="308049"/>
            <a:ext cx="9175898" cy="1382528"/>
          </a:xfrm>
        </p:spPr>
        <p:txBody>
          <a:bodyPr>
            <a:normAutofit fontScale="85000" lnSpcReduction="10000"/>
          </a:bodyPr>
          <a:lstStyle/>
          <a:p>
            <a:r>
              <a:rPr lang="ru-RU" dirty="0" smtClean="0"/>
              <a:t>Если берется ипотека, страхование жилья обязательно. Обычно банк требует страховать не только само жилье, но и жизнь, и работоспособность самого заемщика, потому что он не будет рисковать и потребует от вас оплатить комплексную страховку. Так финансовая организация мощно и вполне законно защищает свои интересы.</a:t>
            </a:r>
            <a:endParaRPr lang="ru-RU" dirty="0"/>
          </a:p>
        </p:txBody>
      </p:sp>
      <p:sp>
        <p:nvSpPr>
          <p:cNvPr id="4" name="Заголовок 1"/>
          <p:cNvSpPr txBox="1">
            <a:spLocks/>
          </p:cNvSpPr>
          <p:nvPr/>
        </p:nvSpPr>
        <p:spPr>
          <a:xfrm>
            <a:off x="372139" y="0"/>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страхование</a:t>
            </a:r>
            <a:endParaRPr lang="ru-RU" sz="1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67923" y="180753"/>
            <a:ext cx="8661808" cy="2764465"/>
          </a:xfrm>
        </p:spPr>
        <p:txBody>
          <a:bodyPr>
            <a:normAutofit fontScale="92500" lnSpcReduction="10000"/>
          </a:bodyPr>
          <a:lstStyle/>
          <a:p>
            <a:r>
              <a:rPr lang="ru-RU" dirty="0" smtClean="0"/>
              <a:t>Таким образом, страхование на 1 год будет стоить 2 тыс.руб. В качестве страховой суммы берется сумма ипотечного кредита. </a:t>
            </a:r>
          </a:p>
          <a:p>
            <a:r>
              <a:rPr lang="ru-RU" dirty="0" smtClean="0"/>
              <a:t>Каждый год страховая сумма будет уменьшаться в зависимости от уже погашенной части ипотечного кредита.</a:t>
            </a:r>
          </a:p>
          <a:p>
            <a:r>
              <a:rPr lang="ru-RU" dirty="0" smtClean="0"/>
              <a:t>Условно, через год от ипотечного кредита останется сумма тела к погашению в 600 тыс.руб. – согласно калькулятору, страховая сумма составит около 1 350 руб., еще через год – 700 руб. </a:t>
            </a:r>
          </a:p>
          <a:p>
            <a:r>
              <a:rPr lang="ru-RU" dirty="0" smtClean="0"/>
              <a:t>Итого за 3 года: 2 075 + 1 350 + 700 = 4125 руб.</a:t>
            </a:r>
            <a:endParaRPr lang="ru-RU" dirty="0"/>
          </a:p>
        </p:txBody>
      </p:sp>
      <p:pic>
        <p:nvPicPr>
          <p:cNvPr id="4098" name="Picture 2"/>
          <p:cNvPicPr>
            <a:picLocks noChangeAspect="1" noChangeArrowheads="1"/>
          </p:cNvPicPr>
          <p:nvPr/>
        </p:nvPicPr>
        <p:blipFill>
          <a:blip r:embed="rId2"/>
          <a:srcRect/>
          <a:stretch>
            <a:fillRect/>
          </a:stretch>
        </p:blipFill>
        <p:spPr bwMode="auto">
          <a:xfrm>
            <a:off x="2714846" y="3306504"/>
            <a:ext cx="6886575" cy="3381375"/>
          </a:xfrm>
          <a:prstGeom prst="rect">
            <a:avLst/>
          </a:prstGeom>
          <a:noFill/>
          <a:ln w="9525">
            <a:noFill/>
            <a:miter lim="800000"/>
            <a:headEnd/>
            <a:tailEnd/>
          </a:ln>
        </p:spPr>
      </p:pic>
      <p:sp>
        <p:nvSpPr>
          <p:cNvPr id="5" name="Заголовок 1"/>
          <p:cNvSpPr txBox="1">
            <a:spLocks/>
          </p:cNvSpPr>
          <p:nvPr/>
        </p:nvSpPr>
        <p:spPr>
          <a:xfrm>
            <a:off x="372139" y="0"/>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страхование</a:t>
            </a:r>
            <a:endParaRPr lang="ru-RU"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384882" y="180754"/>
            <a:ext cx="8534400" cy="1860698"/>
          </a:xfrm>
        </p:spPr>
        <p:txBody>
          <a:bodyPr>
            <a:normAutofit fontScale="70000" lnSpcReduction="20000"/>
          </a:bodyPr>
          <a:lstStyle/>
          <a:p>
            <a:r>
              <a:rPr lang="ru-RU" dirty="0" smtClean="0"/>
              <a:t>Вычет (или возврат НДФЛ) – это льгота, дающая возможность сэкономить на ипотечном кредите. Покупая недвижимость, человек может вернуть уплаченный 13%-й подоходный налог. Предельно-максимальная сумма равна 2 000 000 руб. </a:t>
            </a:r>
          </a:p>
          <a:p>
            <a:r>
              <a:rPr lang="ru-RU" dirty="0" smtClean="0"/>
              <a:t>Если объект недвижимости стоит больше, то государство может вернуть лишь 2 000 000 * 13%  = 260 000 рублей.</a:t>
            </a:r>
          </a:p>
          <a:p>
            <a:r>
              <a:rPr lang="ru-RU" dirty="0" smtClean="0"/>
              <a:t>Максимальная сумма для расчета процентного имущественного вычета по ипотеке равна 3 000 000 рублей (на 2018 год). Таким образом, «</a:t>
            </a:r>
            <a:r>
              <a:rPr lang="ru-RU" dirty="0" err="1" smtClean="0"/>
              <a:t>ипотечники</a:t>
            </a:r>
            <a:r>
              <a:rPr lang="ru-RU" dirty="0" smtClean="0"/>
              <a:t>» имеют право на компенсацию в сумме 390 000 руб. (3 000 000 * 13%) с выплаченных процентов.</a:t>
            </a:r>
            <a:endParaRPr lang="ru-RU" dirty="0"/>
          </a:p>
        </p:txBody>
      </p:sp>
      <p:sp>
        <p:nvSpPr>
          <p:cNvPr id="4" name="Заголовок 1"/>
          <p:cNvSpPr txBox="1">
            <a:spLocks/>
          </p:cNvSpPr>
          <p:nvPr/>
        </p:nvSpPr>
        <p:spPr>
          <a:xfrm>
            <a:off x="372139" y="0"/>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налогообложение</a:t>
            </a:r>
            <a:endParaRPr lang="ru-RU" sz="1800" dirty="0"/>
          </a:p>
        </p:txBody>
      </p:sp>
      <p:sp>
        <p:nvSpPr>
          <p:cNvPr id="6" name="Прямоугольник 5"/>
          <p:cNvSpPr/>
          <p:nvPr/>
        </p:nvSpPr>
        <p:spPr>
          <a:xfrm>
            <a:off x="44782" y="2681313"/>
            <a:ext cx="11119404" cy="2708434"/>
          </a:xfrm>
          <a:prstGeom prst="rect">
            <a:avLst/>
          </a:prstGeom>
        </p:spPr>
        <p:txBody>
          <a:bodyPr wrap="square">
            <a:spAutoFit/>
          </a:bodyPr>
          <a:lstStyle/>
          <a:p>
            <a:r>
              <a:rPr lang="ru-RU" sz="1200" dirty="0"/>
              <a:t/>
            </a:r>
            <a:br>
              <a:rPr lang="ru-RU" sz="1200" dirty="0"/>
            </a:br>
            <a:r>
              <a:rPr lang="ru-RU" dirty="0" smtClean="0"/>
              <a:t>Цена квартиры : 5 000 000 </a:t>
            </a:r>
            <a:r>
              <a:rPr lang="ru-RU" dirty="0" err="1" smtClean="0"/>
              <a:t>руб</a:t>
            </a:r>
            <a:endParaRPr lang="ru-RU" dirty="0" smtClean="0"/>
          </a:p>
          <a:p>
            <a:r>
              <a:rPr lang="ru-RU" dirty="0" smtClean="0"/>
              <a:t>Максимальный вычет составит: 2 000 000 руб. * 13% = 260 000 руб.</a:t>
            </a:r>
          </a:p>
          <a:p>
            <a:endParaRPr lang="ru-RU" dirty="0" smtClean="0"/>
          </a:p>
          <a:p>
            <a:r>
              <a:rPr lang="ru-RU" dirty="0" smtClean="0"/>
              <a:t>Начисленные и уплаченные проценты по ипотечному кредиту за 3 года: 101 916 руб. </a:t>
            </a:r>
          </a:p>
          <a:p>
            <a:r>
              <a:rPr lang="ru-RU" dirty="0" smtClean="0"/>
              <a:t>Максимальный вычет составит: 101 916 руб. * 13% = 13 249 руб.</a:t>
            </a:r>
          </a:p>
          <a:p>
            <a:endParaRPr lang="ru-RU" dirty="0" smtClean="0"/>
          </a:p>
          <a:p>
            <a:endParaRPr lang="ru-RU" dirty="0" smtClean="0"/>
          </a:p>
          <a:p>
            <a:r>
              <a:rPr lang="ru-RU" b="1" dirty="0" smtClean="0"/>
              <a:t>Итого вычет составит: 260 000 руб. + 13 249 руб. = 273 249 руб.</a:t>
            </a:r>
          </a:p>
          <a:p>
            <a:endParaRPr lang="ru-RU" sz="14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4212" y="685800"/>
            <a:ext cx="10191606" cy="5673436"/>
          </a:xfrm>
        </p:spPr>
        <p:txBody>
          <a:bodyPr>
            <a:normAutofit/>
          </a:bodyPr>
          <a:lstStyle/>
          <a:p>
            <a:r>
              <a:rPr lang="ru-RU" dirty="0"/>
              <a:t>Х</a:t>
            </a:r>
            <a:r>
              <a:rPr lang="ru-RU" dirty="0" smtClean="0"/>
              <a:t>арактеристика кейса</a:t>
            </a:r>
          </a:p>
          <a:p>
            <a:r>
              <a:rPr lang="ru-RU" dirty="0" smtClean="0"/>
              <a:t>Аналитика рынка</a:t>
            </a:r>
          </a:p>
          <a:p>
            <a:r>
              <a:rPr lang="ru-RU" dirty="0" smtClean="0"/>
              <a:t>Анализ используемых инструментов</a:t>
            </a:r>
          </a:p>
          <a:p>
            <a:r>
              <a:rPr lang="ru-RU" dirty="0" smtClean="0"/>
              <a:t>И</a:t>
            </a:r>
            <a:r>
              <a:rPr lang="ru-RU" dirty="0"/>
              <a:t>И</a:t>
            </a:r>
            <a:r>
              <a:rPr lang="ru-RU" dirty="0" smtClean="0"/>
              <a:t>С</a:t>
            </a:r>
          </a:p>
          <a:p>
            <a:r>
              <a:rPr lang="ru-RU" dirty="0" smtClean="0"/>
              <a:t>Кредиты</a:t>
            </a:r>
          </a:p>
          <a:p>
            <a:r>
              <a:rPr lang="ru-RU" dirty="0" smtClean="0"/>
              <a:t>Страхования</a:t>
            </a:r>
          </a:p>
          <a:p>
            <a:r>
              <a:rPr lang="ru-RU" dirty="0" err="1" smtClean="0"/>
              <a:t>Налогооблажение</a:t>
            </a:r>
            <a:endParaRPr lang="ru-RU" dirty="0" smtClean="0"/>
          </a:p>
          <a:p>
            <a:r>
              <a:rPr lang="ru-RU" dirty="0" smtClean="0"/>
              <a:t>Динамика валют</a:t>
            </a:r>
          </a:p>
          <a:p>
            <a:r>
              <a:rPr lang="ru-RU" dirty="0" smtClean="0"/>
              <a:t>Альтернативные варианты </a:t>
            </a:r>
          </a:p>
          <a:p>
            <a:r>
              <a:rPr lang="ru-RU" dirty="0" smtClean="0"/>
              <a:t>Вывод</a:t>
            </a:r>
          </a:p>
          <a:p>
            <a:endParaRPr lang="ru-RU" dirty="0"/>
          </a:p>
        </p:txBody>
      </p:sp>
      <p:sp>
        <p:nvSpPr>
          <p:cNvPr id="5" name="TextBox 4"/>
          <p:cNvSpPr txBox="1"/>
          <p:nvPr/>
        </p:nvSpPr>
        <p:spPr>
          <a:xfrm>
            <a:off x="4156363" y="346363"/>
            <a:ext cx="4294909" cy="523220"/>
          </a:xfrm>
          <a:prstGeom prst="rect">
            <a:avLst/>
          </a:prstGeom>
          <a:noFill/>
        </p:spPr>
        <p:txBody>
          <a:bodyPr wrap="square" rtlCol="0">
            <a:spAutoFit/>
          </a:bodyPr>
          <a:lstStyle/>
          <a:p>
            <a:pPr algn="ctr"/>
            <a:r>
              <a:rPr lang="ru-RU" sz="2800" b="1" i="1" smtClean="0"/>
              <a:t>План кейса : </a:t>
            </a:r>
            <a:endParaRPr lang="ru-RU" sz="2800" b="1" i="1"/>
          </a:p>
        </p:txBody>
      </p:sp>
    </p:spTree>
    <p:extLst>
      <p:ext uri="{BB962C8B-B14F-4D97-AF65-F5344CB8AC3E}">
        <p14:creationId xmlns:p14="http://schemas.microsoft.com/office/powerpoint/2010/main" val="18110066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71995" y="-378970"/>
            <a:ext cx="11325496"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2400" dirty="0" smtClean="0"/>
              <a:t>Альтернативные варианты для приобретения квартиры</a:t>
            </a:r>
            <a:endParaRPr lang="ru-RU" sz="2400" dirty="0"/>
          </a:p>
        </p:txBody>
      </p:sp>
      <p:sp>
        <p:nvSpPr>
          <p:cNvPr id="5" name="Заголовок 1"/>
          <p:cNvSpPr txBox="1">
            <a:spLocks/>
          </p:cNvSpPr>
          <p:nvPr/>
        </p:nvSpPr>
        <p:spPr>
          <a:xfrm>
            <a:off x="171995" y="203200"/>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Вложения в </a:t>
            </a:r>
            <a:r>
              <a:rPr lang="ru-RU" sz="1800" dirty="0" err="1" smtClean="0"/>
              <a:t>стартап</a:t>
            </a:r>
            <a:endParaRPr lang="ru-RU" sz="1800" dirty="0"/>
          </a:p>
        </p:txBody>
      </p:sp>
      <p:sp>
        <p:nvSpPr>
          <p:cNvPr id="7" name="TextBox 6"/>
          <p:cNvSpPr txBox="1"/>
          <p:nvPr/>
        </p:nvSpPr>
        <p:spPr>
          <a:xfrm>
            <a:off x="171995" y="1507067"/>
            <a:ext cx="11553161" cy="3139321"/>
          </a:xfrm>
          <a:prstGeom prst="rect">
            <a:avLst/>
          </a:prstGeom>
          <a:noFill/>
        </p:spPr>
        <p:txBody>
          <a:bodyPr wrap="square" rtlCol="0">
            <a:spAutoFit/>
          </a:bodyPr>
          <a:lstStyle/>
          <a:p>
            <a:r>
              <a:rPr lang="ru-RU" dirty="0" smtClean="0"/>
              <a:t>Доходность от роста стоимости акций таких </a:t>
            </a:r>
            <a:r>
              <a:rPr lang="ru-RU" dirty="0" err="1" smtClean="0"/>
              <a:t>стартапов</a:t>
            </a:r>
            <a:r>
              <a:rPr lang="ru-RU" dirty="0" smtClean="0"/>
              <a:t> на этапе </a:t>
            </a:r>
            <a:r>
              <a:rPr lang="en-US" dirty="0" smtClean="0"/>
              <a:t>pre</a:t>
            </a:r>
            <a:r>
              <a:rPr lang="ru-RU" dirty="0" smtClean="0"/>
              <a:t>-</a:t>
            </a:r>
            <a:r>
              <a:rPr lang="en-US" dirty="0" smtClean="0"/>
              <a:t>IPO</a:t>
            </a:r>
            <a:r>
              <a:rPr lang="ru-RU" dirty="0" smtClean="0"/>
              <a:t>, может способствовать существенному </a:t>
            </a:r>
            <a:r>
              <a:rPr lang="ru-RU" dirty="0" err="1" smtClean="0"/>
              <a:t>увелечению</a:t>
            </a:r>
            <a:r>
              <a:rPr lang="ru-RU" dirty="0" smtClean="0"/>
              <a:t> капитала для покупки квартиры.</a:t>
            </a:r>
          </a:p>
          <a:p>
            <a:endParaRPr lang="ru-RU" dirty="0"/>
          </a:p>
          <a:p>
            <a:r>
              <a:rPr lang="ru-RU" dirty="0" smtClean="0"/>
              <a:t>Так, к примеру, </a:t>
            </a:r>
            <a:r>
              <a:rPr lang="ru-RU" dirty="0"/>
              <a:t>Финансовая привлекательность </a:t>
            </a:r>
            <a:r>
              <a:rPr lang="ru-RU" dirty="0" err="1"/>
              <a:t>стартапа</a:t>
            </a:r>
            <a:r>
              <a:rPr lang="ru-RU" dirty="0"/>
              <a:t> объясняется отсутствием долга и сравнительно выгодной оценкой стоимости — 13 годовых выручек. На </a:t>
            </a:r>
            <a:r>
              <a:rPr lang="ru-RU" dirty="0" err="1"/>
              <a:t>pre</a:t>
            </a:r>
            <a:r>
              <a:rPr lang="ru-RU" dirty="0"/>
              <a:t>-IPO капитализация </a:t>
            </a:r>
            <a:r>
              <a:rPr lang="ru-RU" dirty="0" err="1"/>
              <a:t>Elastic</a:t>
            </a:r>
            <a:r>
              <a:rPr lang="ru-RU" dirty="0"/>
              <a:t> достигла $2,29-2,47 млрд, или $33-35 на акцию. Если цену к продажам по верхней границе диапазона ESTC соотнести с темпами прироста (+79%), то получается потенциал роста на +83,5%. Если такой прогноз вам кажется оптимистичным, напомним, что ближайший аналог для сопоставления стоимости — конкурирующая фирма под названием </a:t>
            </a:r>
            <a:r>
              <a:rPr lang="ru-RU" dirty="0" err="1"/>
              <a:t>Splunk</a:t>
            </a:r>
            <a:r>
              <a:rPr lang="ru-RU" dirty="0"/>
              <a:t> (SPLK) — на </a:t>
            </a:r>
            <a:r>
              <a:rPr lang="ru-RU" dirty="0" err="1"/>
              <a:t>pre</a:t>
            </a:r>
            <a:r>
              <a:rPr lang="ru-RU" dirty="0"/>
              <a:t>-IPO в 2012 году стоила $17, а в настоящее время торгуется по $115. Создать конкуренцию </a:t>
            </a:r>
            <a:r>
              <a:rPr lang="ru-RU" dirty="0" err="1"/>
              <a:t>Google</a:t>
            </a:r>
            <a:r>
              <a:rPr lang="ru-RU" dirty="0"/>
              <a:t> на его поле — значит получить часть его миллиардов.</a:t>
            </a:r>
          </a:p>
        </p:txBody>
      </p:sp>
    </p:spTree>
    <p:extLst>
      <p:ext uri="{BB962C8B-B14F-4D97-AF65-F5344CB8AC3E}">
        <p14:creationId xmlns:p14="http://schemas.microsoft.com/office/powerpoint/2010/main" val="748213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Проект «Квартирный вопрос»</a:t>
            </a:r>
            <a:endParaRPr lang="ru-RU" dirty="0"/>
          </a:p>
        </p:txBody>
      </p:sp>
      <p:sp>
        <p:nvSpPr>
          <p:cNvPr id="3" name="Подзаголовок 2"/>
          <p:cNvSpPr>
            <a:spLocks noGrp="1"/>
          </p:cNvSpPr>
          <p:nvPr>
            <p:ph type="subTitle" idx="1"/>
          </p:nvPr>
        </p:nvSpPr>
        <p:spPr/>
        <p:txBody>
          <a:bodyPr>
            <a:normAutofit fontScale="92500" lnSpcReduction="10000"/>
          </a:bodyPr>
          <a:lstStyle/>
          <a:p>
            <a:r>
              <a:rPr lang="ru-RU" dirty="0" smtClean="0"/>
              <a:t>Выполнили : </a:t>
            </a:r>
          </a:p>
          <a:p>
            <a:r>
              <a:rPr lang="ru-RU" dirty="0" err="1" smtClean="0"/>
              <a:t>Знаенко</a:t>
            </a:r>
            <a:r>
              <a:rPr lang="ru-RU" dirty="0" smtClean="0"/>
              <a:t> Д.      </a:t>
            </a:r>
            <a:r>
              <a:rPr lang="ru-RU" dirty="0" err="1" smtClean="0"/>
              <a:t>АиФК</a:t>
            </a:r>
            <a:r>
              <a:rPr lang="ru-RU" dirty="0" smtClean="0"/>
              <a:t> 2-1м</a:t>
            </a:r>
          </a:p>
          <a:p>
            <a:r>
              <a:rPr lang="ru-RU" dirty="0" smtClean="0"/>
              <a:t>Кононова Е.    </a:t>
            </a:r>
            <a:r>
              <a:rPr lang="ru-RU" dirty="0" err="1" smtClean="0"/>
              <a:t>АиФК</a:t>
            </a:r>
            <a:r>
              <a:rPr lang="ru-RU" dirty="0" smtClean="0"/>
              <a:t> 2-1м</a:t>
            </a:r>
          </a:p>
          <a:p>
            <a:r>
              <a:rPr lang="ru-RU" dirty="0" err="1" smtClean="0"/>
              <a:t>Рассохин</a:t>
            </a:r>
            <a:r>
              <a:rPr lang="ru-RU" dirty="0" smtClean="0"/>
              <a:t> И.   ФА 2-1м</a:t>
            </a:r>
          </a:p>
          <a:p>
            <a:r>
              <a:rPr lang="ru-RU" dirty="0" err="1" smtClean="0"/>
              <a:t>Челышев</a:t>
            </a:r>
            <a:r>
              <a:rPr lang="ru-RU" dirty="0" smtClean="0"/>
              <a:t> А.     БУ 2-1м</a:t>
            </a:r>
          </a:p>
        </p:txBody>
      </p:sp>
      <p:pic>
        <p:nvPicPr>
          <p:cNvPr id="4" name="Изображение 3"/>
          <p:cNvPicPr>
            <a:picLocks noChangeAspect="1"/>
          </p:cNvPicPr>
          <p:nvPr/>
        </p:nvPicPr>
        <p:blipFill>
          <a:blip r:embed="rId2"/>
          <a:stretch>
            <a:fillRect/>
          </a:stretch>
        </p:blipFill>
        <p:spPr>
          <a:xfrm>
            <a:off x="4045527" y="180876"/>
            <a:ext cx="4045528" cy="1715209"/>
          </a:xfrm>
          <a:prstGeom prst="rect">
            <a:avLst/>
          </a:prstGeom>
        </p:spPr>
      </p:pic>
    </p:spTree>
    <p:extLst>
      <p:ext uri="{BB962C8B-B14F-4D97-AF65-F5344CB8AC3E}">
        <p14:creationId xmlns:p14="http://schemas.microsoft.com/office/powerpoint/2010/main" val="16330209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304"/>
            <a:ext cx="8534400" cy="1507067"/>
          </a:xfrm>
        </p:spPr>
        <p:txBody>
          <a:bodyPr>
            <a:normAutofit/>
          </a:bodyPr>
          <a:lstStyle/>
          <a:p>
            <a:r>
              <a:rPr lang="ru-RU" sz="1800" dirty="0" smtClean="0"/>
              <a:t>Характеристика кейса</a:t>
            </a:r>
            <a:endParaRPr lang="ru-RU" sz="1800" dirty="0"/>
          </a:p>
        </p:txBody>
      </p:sp>
      <p:sp>
        <p:nvSpPr>
          <p:cNvPr id="3" name="Объект 2"/>
          <p:cNvSpPr>
            <a:spLocks noGrp="1"/>
          </p:cNvSpPr>
          <p:nvPr>
            <p:ph idx="1"/>
          </p:nvPr>
        </p:nvSpPr>
        <p:spPr>
          <a:xfrm>
            <a:off x="193962" y="622362"/>
            <a:ext cx="11065917" cy="2736272"/>
          </a:xfrm>
        </p:spPr>
        <p:txBody>
          <a:bodyPr>
            <a:normAutofit fontScale="92500" lnSpcReduction="20000"/>
          </a:bodyPr>
          <a:lstStyle/>
          <a:p>
            <a:r>
              <a:rPr lang="ru-RU" dirty="0" smtClean="0"/>
              <a:t>Кузнецов (сын) доход </a:t>
            </a:r>
            <a:r>
              <a:rPr lang="en-US" dirty="0" smtClean="0"/>
              <a:t>- 62.8 </a:t>
            </a:r>
            <a:r>
              <a:rPr lang="ru-RU" dirty="0" smtClean="0"/>
              <a:t>тыс. Руб./мес. </a:t>
            </a:r>
          </a:p>
          <a:p>
            <a:r>
              <a:rPr lang="ru-RU" dirty="0" smtClean="0"/>
              <a:t>Проживает в 2</a:t>
            </a:r>
            <a:r>
              <a:rPr lang="en-US" dirty="0" smtClean="0"/>
              <a:t>-x </a:t>
            </a:r>
            <a:r>
              <a:rPr lang="ru-RU" dirty="0" smtClean="0"/>
              <a:t>комнатной квартире площадью 55 </a:t>
            </a:r>
            <a:r>
              <a:rPr lang="ru-RU" dirty="0" err="1" smtClean="0"/>
              <a:t>м.кв</a:t>
            </a:r>
            <a:r>
              <a:rPr lang="ru-RU" dirty="0" smtClean="0"/>
              <a:t>. (стоимость 12 млн. </a:t>
            </a:r>
            <a:r>
              <a:rPr lang="ru-RU" dirty="0" err="1" smtClean="0"/>
              <a:t>руб</a:t>
            </a:r>
            <a:r>
              <a:rPr lang="ru-RU" dirty="0" smtClean="0"/>
              <a:t>) </a:t>
            </a:r>
          </a:p>
          <a:p>
            <a:r>
              <a:rPr lang="ru-RU" dirty="0" smtClean="0"/>
              <a:t>Г</a:t>
            </a:r>
            <a:r>
              <a:rPr lang="en-US" dirty="0" smtClean="0"/>
              <a:t>-</a:t>
            </a:r>
            <a:r>
              <a:rPr lang="ru-RU" dirty="0" err="1" smtClean="0"/>
              <a:t>н</a:t>
            </a:r>
            <a:r>
              <a:rPr lang="ru-RU" dirty="0" smtClean="0"/>
              <a:t> Кузнецов (отец)</a:t>
            </a:r>
            <a:r>
              <a:rPr lang="en-US" dirty="0" smtClean="0"/>
              <a:t> - </a:t>
            </a:r>
            <a:r>
              <a:rPr lang="ru-RU" dirty="0" smtClean="0"/>
              <a:t>доход 20 тыс. </a:t>
            </a:r>
            <a:r>
              <a:rPr lang="ru-RU" dirty="0" err="1" smtClean="0"/>
              <a:t>руб</a:t>
            </a:r>
            <a:r>
              <a:rPr lang="ru-RU" dirty="0" smtClean="0"/>
              <a:t>/</a:t>
            </a:r>
            <a:r>
              <a:rPr lang="ru-RU" dirty="0" err="1" smtClean="0"/>
              <a:t>мес</a:t>
            </a:r>
            <a:r>
              <a:rPr lang="ru-RU" dirty="0" smtClean="0"/>
              <a:t> – пенсия, 100 тыс.руб. – </a:t>
            </a:r>
            <a:r>
              <a:rPr lang="ru-RU" dirty="0" err="1" smtClean="0"/>
              <a:t>з</a:t>
            </a:r>
            <a:r>
              <a:rPr lang="ru-RU" dirty="0" smtClean="0"/>
              <a:t>/</a:t>
            </a:r>
            <a:r>
              <a:rPr lang="ru-RU" dirty="0" err="1" smtClean="0"/>
              <a:t>п</a:t>
            </a:r>
            <a:r>
              <a:rPr lang="ru-RU" dirty="0" smtClean="0"/>
              <a:t> (после вычета), итого 120 тыс.руб./мес.;</a:t>
            </a:r>
          </a:p>
          <a:p>
            <a:r>
              <a:rPr lang="ru-RU" dirty="0" smtClean="0"/>
              <a:t>Г</a:t>
            </a:r>
            <a:r>
              <a:rPr lang="en-US" dirty="0" smtClean="0"/>
              <a:t>-</a:t>
            </a:r>
            <a:r>
              <a:rPr lang="ru-RU" dirty="0" err="1" smtClean="0"/>
              <a:t>жа</a:t>
            </a:r>
            <a:r>
              <a:rPr lang="ru-RU" dirty="0" smtClean="0"/>
              <a:t> Кузнецова (мать) </a:t>
            </a:r>
            <a:r>
              <a:rPr lang="en-US" dirty="0" smtClean="0"/>
              <a:t> </a:t>
            </a:r>
            <a:r>
              <a:rPr lang="en-US" dirty="0"/>
              <a:t>- </a:t>
            </a:r>
            <a:r>
              <a:rPr lang="ru-RU" dirty="0"/>
              <a:t>доход 20 тыс. </a:t>
            </a:r>
            <a:r>
              <a:rPr lang="ru-RU" dirty="0" err="1" smtClean="0"/>
              <a:t>руб</a:t>
            </a:r>
            <a:r>
              <a:rPr lang="ru-RU" dirty="0" smtClean="0"/>
              <a:t>/</a:t>
            </a:r>
            <a:r>
              <a:rPr lang="ru-RU" dirty="0" err="1" smtClean="0"/>
              <a:t>мес</a:t>
            </a:r>
            <a:r>
              <a:rPr lang="ru-RU" dirty="0" smtClean="0"/>
              <a:t> – пенсия;</a:t>
            </a:r>
          </a:p>
          <a:p>
            <a:r>
              <a:rPr lang="ru-RU" dirty="0" smtClean="0"/>
              <a:t>Накопление</a:t>
            </a:r>
            <a:r>
              <a:rPr lang="en-US" dirty="0"/>
              <a:t> </a:t>
            </a:r>
            <a:r>
              <a:rPr lang="mr-IN" dirty="0" smtClean="0"/>
              <a:t>–</a:t>
            </a:r>
            <a:r>
              <a:rPr lang="en-US" dirty="0" smtClean="0"/>
              <a:t> 600</a:t>
            </a:r>
            <a:r>
              <a:rPr lang="ru-RU" dirty="0" smtClean="0"/>
              <a:t> </a:t>
            </a:r>
            <a:r>
              <a:rPr lang="en-US" dirty="0" smtClean="0"/>
              <a:t>000 </a:t>
            </a:r>
            <a:r>
              <a:rPr lang="ru-RU" dirty="0" smtClean="0"/>
              <a:t>руб.</a:t>
            </a:r>
          </a:p>
          <a:p>
            <a:r>
              <a:rPr lang="ru-RU" dirty="0" smtClean="0"/>
              <a:t>Дополнительный доход </a:t>
            </a:r>
            <a:r>
              <a:rPr lang="mr-IN" dirty="0" smtClean="0"/>
              <a:t>–</a:t>
            </a:r>
            <a:r>
              <a:rPr lang="en-US" dirty="0" smtClean="0"/>
              <a:t> </a:t>
            </a:r>
            <a:r>
              <a:rPr lang="ru-RU" dirty="0" smtClean="0"/>
              <a:t> сдача квартиры </a:t>
            </a:r>
            <a:r>
              <a:rPr lang="en-US" dirty="0" smtClean="0"/>
              <a:t>16 </a:t>
            </a:r>
            <a:r>
              <a:rPr lang="ru-RU" dirty="0" smtClean="0"/>
              <a:t>тыс.</a:t>
            </a:r>
            <a:r>
              <a:rPr lang="en-US" dirty="0" smtClean="0"/>
              <a:t> </a:t>
            </a:r>
            <a:r>
              <a:rPr lang="ru-RU" dirty="0" smtClean="0"/>
              <a:t>руб./</a:t>
            </a:r>
            <a:r>
              <a:rPr lang="ru-RU" dirty="0" err="1" smtClean="0"/>
              <a:t>мес</a:t>
            </a:r>
            <a:r>
              <a:rPr lang="ru-RU" dirty="0" smtClean="0"/>
              <a:t> ( стоимость квартиры 3,5 - 4 млн. )</a:t>
            </a:r>
            <a:endParaRPr lang="ru-RU" dirty="0"/>
          </a:p>
        </p:txBody>
      </p:sp>
      <p:sp>
        <p:nvSpPr>
          <p:cNvPr id="4" name="TextBox 3"/>
          <p:cNvSpPr txBox="1"/>
          <p:nvPr/>
        </p:nvSpPr>
        <p:spPr>
          <a:xfrm>
            <a:off x="405246" y="3742636"/>
            <a:ext cx="6400799" cy="1477328"/>
          </a:xfrm>
          <a:prstGeom prst="rect">
            <a:avLst/>
          </a:prstGeom>
          <a:noFill/>
        </p:spPr>
        <p:txBody>
          <a:bodyPr wrap="square" rtlCol="0">
            <a:spAutoFit/>
          </a:bodyPr>
          <a:lstStyle/>
          <a:p>
            <a:r>
              <a:rPr lang="ru-RU" dirty="0" smtClean="0"/>
              <a:t>Задача :</a:t>
            </a:r>
          </a:p>
          <a:p>
            <a:r>
              <a:rPr lang="ru-RU" dirty="0" smtClean="0"/>
              <a:t>Предложить вариант решения квартирного вопроса семьи, основываясь на актуальных цифрах.</a:t>
            </a:r>
          </a:p>
          <a:p>
            <a:r>
              <a:rPr lang="ru-RU" dirty="0" smtClean="0"/>
              <a:t> </a:t>
            </a:r>
          </a:p>
          <a:p>
            <a:pPr marL="285750" indent="-285750">
              <a:buFont typeface="Arial" charset="0"/>
              <a:buChar char="•"/>
            </a:pPr>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439386308"/>
              </p:ext>
            </p:extLst>
          </p:nvPr>
        </p:nvGraphicFramePr>
        <p:xfrm>
          <a:off x="7297882" y="3605288"/>
          <a:ext cx="4894118" cy="2566910"/>
        </p:xfrm>
        <a:graphic>
          <a:graphicData uri="http://schemas.openxmlformats.org/drawingml/2006/table">
            <a:tbl>
              <a:tblPr>
                <a:tableStyleId>{D113A9D2-9D6B-4929-AA2D-F23B5EE8CBE7}</a:tableStyleId>
              </a:tblPr>
              <a:tblGrid>
                <a:gridCol w="1432424">
                  <a:extLst>
                    <a:ext uri="{9D8B030D-6E8A-4147-A177-3AD203B41FA5}">
                      <a16:colId xmlns:a16="http://schemas.microsoft.com/office/drawing/2014/main" val="20000"/>
                    </a:ext>
                  </a:extLst>
                </a:gridCol>
                <a:gridCol w="1730847">
                  <a:extLst>
                    <a:ext uri="{9D8B030D-6E8A-4147-A177-3AD203B41FA5}">
                      <a16:colId xmlns:a16="http://schemas.microsoft.com/office/drawing/2014/main" val="20001"/>
                    </a:ext>
                  </a:extLst>
                </a:gridCol>
                <a:gridCol w="1730847">
                  <a:extLst>
                    <a:ext uri="{9D8B030D-6E8A-4147-A177-3AD203B41FA5}">
                      <a16:colId xmlns:a16="http://schemas.microsoft.com/office/drawing/2014/main" val="20002"/>
                    </a:ext>
                  </a:extLst>
                </a:gridCol>
              </a:tblGrid>
              <a:tr h="631388">
                <a:tc>
                  <a:txBody>
                    <a:bodyPr/>
                    <a:lstStyle/>
                    <a:p>
                      <a:pPr algn="l" fontAlgn="b"/>
                      <a:endParaRPr lang="ru-RU" sz="1400" b="0" i="0" u="none" strike="noStrike" dirty="0">
                        <a:solidFill>
                          <a:srgbClr val="000000"/>
                        </a:solidFill>
                        <a:effectLst/>
                        <a:latin typeface="Calibri" panose="020F0502020204030204" pitchFamily="34" charset="0"/>
                      </a:endParaRPr>
                    </a:p>
                  </a:txBody>
                  <a:tcPr marL="9525" marR="9525" marT="9525" marB="0" anchor="b"/>
                </a:tc>
                <a:tc gridSpan="2">
                  <a:txBody>
                    <a:bodyPr/>
                    <a:lstStyle/>
                    <a:p>
                      <a:pPr algn="ctr" fontAlgn="b"/>
                      <a:r>
                        <a:rPr lang="ru-RU" sz="1400" u="none" strike="noStrike" dirty="0">
                          <a:effectLst/>
                        </a:rPr>
                        <a:t>Заработная плата ребенка в </a:t>
                      </a:r>
                      <a:r>
                        <a:rPr lang="ru-RU" sz="1400" u="none" strike="noStrike" dirty="0" err="1">
                          <a:effectLst/>
                        </a:rPr>
                        <a:t>тыс.руб</a:t>
                      </a:r>
                      <a:r>
                        <a:rPr lang="ru-RU" sz="1400" u="none" strike="noStrike" dirty="0">
                          <a:effectLst/>
                        </a:rPr>
                        <a:t>.</a:t>
                      </a:r>
                      <a:endParaRPr lang="ru-RU" sz="14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ru-RU"/>
                    </a:p>
                  </a:txBody>
                  <a:tcPr/>
                </a:tc>
                <a:extLst>
                  <a:ext uri="{0D108BD9-81ED-4DB2-BD59-A6C34878D82A}">
                    <a16:rowId xmlns:a16="http://schemas.microsoft.com/office/drawing/2014/main" val="10000"/>
                  </a:ext>
                </a:extLst>
              </a:tr>
              <a:tr h="322587">
                <a:tc>
                  <a:txBody>
                    <a:bodyPr/>
                    <a:lstStyle/>
                    <a:p>
                      <a:pPr algn="ctr" fontAlgn="b"/>
                      <a:r>
                        <a:rPr lang="ru-RU" sz="1400" u="none" strike="noStrike">
                          <a:effectLst/>
                        </a:rPr>
                        <a:t>Год </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a:effectLst/>
                        </a:rPr>
                        <a:t>в месяц</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a:effectLst/>
                        </a:rPr>
                        <a:t>в год</a:t>
                      </a:r>
                      <a:endParaRPr lang="ru-RU"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1"/>
                  </a:ext>
                </a:extLst>
              </a:tr>
              <a:tr h="322587">
                <a:tc>
                  <a:txBody>
                    <a:bodyPr/>
                    <a:lstStyle/>
                    <a:p>
                      <a:pPr algn="r" fontAlgn="b"/>
                      <a:r>
                        <a:rPr lang="ru-RU" sz="1400" u="none" strike="noStrike">
                          <a:effectLst/>
                        </a:rPr>
                        <a:t>1</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dirty="0">
                          <a:effectLst/>
                        </a:rPr>
                        <a:t>          62,80   </a:t>
                      </a:r>
                      <a:endParaRPr lang="ru-RU"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a:effectLst/>
                        </a:rPr>
                        <a:t>        753,60   </a:t>
                      </a:r>
                      <a:endParaRPr lang="ru-RU"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322587">
                <a:tc>
                  <a:txBody>
                    <a:bodyPr/>
                    <a:lstStyle/>
                    <a:p>
                      <a:pPr algn="r" fontAlgn="b"/>
                      <a:r>
                        <a:rPr lang="ru-RU" sz="1400" u="none" strike="noStrike">
                          <a:effectLst/>
                        </a:rPr>
                        <a:t>2</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dirty="0">
                          <a:effectLst/>
                        </a:rPr>
                        <a:t>          85,86   </a:t>
                      </a:r>
                      <a:endParaRPr lang="ru-RU"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a:effectLst/>
                        </a:rPr>
                        <a:t>    1 030,32   </a:t>
                      </a:r>
                      <a:endParaRPr lang="ru-RU"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322587">
                <a:tc>
                  <a:txBody>
                    <a:bodyPr/>
                    <a:lstStyle/>
                    <a:p>
                      <a:pPr algn="r" fontAlgn="b"/>
                      <a:r>
                        <a:rPr lang="ru-RU" sz="1400" u="none" strike="noStrike">
                          <a:effectLst/>
                        </a:rPr>
                        <a:t>3</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dirty="0">
                          <a:effectLst/>
                        </a:rPr>
                        <a:t>        132,07   </a:t>
                      </a:r>
                      <a:endParaRPr lang="ru-RU"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dirty="0">
                          <a:effectLst/>
                        </a:rPr>
                        <a:t>    1 584,84   </a:t>
                      </a:r>
                      <a:endParaRPr lang="ru-RU" sz="1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322587">
                <a:tc>
                  <a:txBody>
                    <a:bodyPr/>
                    <a:lstStyle/>
                    <a:p>
                      <a:pPr algn="r" fontAlgn="b"/>
                      <a:r>
                        <a:rPr lang="ru-RU" sz="1400" u="none" strike="noStrike">
                          <a:effectLst/>
                        </a:rPr>
                        <a:t>4</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a:effectLst/>
                        </a:rPr>
                        <a:t>        184,91   </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dirty="0">
                          <a:effectLst/>
                        </a:rPr>
                        <a:t>    2 218,92   </a:t>
                      </a:r>
                      <a:endParaRPr lang="ru-RU" sz="1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r h="322587">
                <a:tc>
                  <a:txBody>
                    <a:bodyPr/>
                    <a:lstStyle/>
                    <a:p>
                      <a:pPr algn="r" fontAlgn="b"/>
                      <a:r>
                        <a:rPr lang="ru-RU" sz="1400" u="none" strike="noStrike">
                          <a:effectLst/>
                        </a:rPr>
                        <a:t>5</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a:effectLst/>
                        </a:rPr>
                        <a:t>        204,67   </a:t>
                      </a:r>
                      <a:endParaRPr lang="ru-RU"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ru-RU" sz="1400" u="none" strike="noStrike" dirty="0">
                          <a:effectLst/>
                        </a:rPr>
                        <a:t>    2 456,04   </a:t>
                      </a:r>
                      <a:endParaRPr lang="ru-RU" sz="1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320145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304"/>
            <a:ext cx="8534400" cy="1507067"/>
          </a:xfrm>
        </p:spPr>
        <p:txBody>
          <a:bodyPr>
            <a:normAutofit/>
          </a:bodyPr>
          <a:lstStyle/>
          <a:p>
            <a:r>
              <a:rPr lang="ru-RU" sz="1800" dirty="0" smtClean="0"/>
              <a:t>Характеристика кейса</a:t>
            </a:r>
            <a:endParaRPr lang="ru-RU" sz="1800" dirty="0"/>
          </a:p>
        </p:txBody>
      </p:sp>
      <p:pic>
        <p:nvPicPr>
          <p:cNvPr id="1026" name="Picture 2" descr="ÐÐ°ÑÐ¿Ð»Ð°ÑÐ° Ð¼Ð¾Ð»Ð¾Ð´ÑÑ ÑÐ¿ÐµÑÐ¸Ð°Ð»Ð¸ÑÑÐ¾Ð² Ð² 2017 Ð³Ð¾Ð´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8" y="654626"/>
            <a:ext cx="11991109" cy="6047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26422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304"/>
            <a:ext cx="8534400" cy="1507067"/>
          </a:xfrm>
        </p:spPr>
        <p:txBody>
          <a:bodyPr>
            <a:normAutofit/>
          </a:bodyPr>
          <a:lstStyle/>
          <a:p>
            <a:r>
              <a:rPr lang="ru-RU" sz="1800" dirty="0" smtClean="0"/>
              <a:t>Характеристика кейса</a:t>
            </a:r>
            <a:endParaRPr lang="ru-RU" sz="1800" dirty="0"/>
          </a:p>
        </p:txBody>
      </p:sp>
      <p:pic>
        <p:nvPicPr>
          <p:cNvPr id="2050" name="Picture 2" descr="ÐÐ°ÑÐ¿Ð»Ð°ÑÐ° Ð¼Ð¾Ð»Ð¾Ð´ÑÑ ÑÐ¿ÐµÑÐ¸Ð°Ð»Ð¸ÑÑÐ¾Ð² Ð² 2017 Ð³Ð¾Ð´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8" y="675409"/>
            <a:ext cx="11991108" cy="6026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3294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98109"/>
            <a:ext cx="5510604" cy="6608091"/>
          </a:xfrm>
        </p:spPr>
        <p:txBody>
          <a:bodyPr>
            <a:normAutofit/>
          </a:bodyPr>
          <a:lstStyle/>
          <a:p>
            <a:r>
              <a:rPr lang="ru-RU" sz="1800" dirty="0" smtClean="0"/>
              <a:t>Расчет свободных денежных средств</a:t>
            </a:r>
            <a:br>
              <a:rPr lang="ru-RU" sz="1800" dirty="0" smtClean="0"/>
            </a:br>
            <a:r>
              <a:rPr lang="ru-RU" sz="1800" dirty="0"/>
              <a:t>2</a:t>
            </a:r>
            <a:r>
              <a:rPr lang="ru-RU" sz="1800" dirty="0" smtClean="0"/>
              <a:t>. Величина налога на имущество ФЛ и земельного налога</a:t>
            </a:r>
            <a:br>
              <a:rPr lang="ru-RU" sz="1800" dirty="0" smtClean="0"/>
            </a:br>
            <a:r>
              <a:rPr lang="ru-RU" sz="1800" dirty="0" smtClean="0"/>
              <a:t/>
            </a:r>
            <a:br>
              <a:rPr lang="ru-RU" sz="1800" dirty="0" smtClean="0"/>
            </a:br>
            <a:r>
              <a:rPr lang="ru-RU" sz="1800" dirty="0" smtClean="0"/>
              <a:t>Согласно данных </a:t>
            </a:r>
            <a:r>
              <a:rPr lang="en-US" sz="1800" dirty="0" smtClean="0"/>
              <a:t>cian.ru</a:t>
            </a:r>
            <a:r>
              <a:rPr lang="ru-RU" sz="1800" dirty="0" smtClean="0"/>
              <a:t>, Квартира Кузнецовых находится  на «Зеленом кольце»</a:t>
            </a:r>
            <a:br>
              <a:rPr lang="ru-RU" sz="1800" dirty="0" smtClean="0"/>
            </a:br>
            <a:r>
              <a:rPr lang="ru-RU" sz="1800" dirty="0"/>
              <a:t/>
            </a:r>
            <a:br>
              <a:rPr lang="ru-RU" sz="1800" dirty="0"/>
            </a:br>
            <a:r>
              <a:rPr lang="ru-RU" sz="1800" dirty="0" smtClean="0"/>
              <a:t>согласно данных </a:t>
            </a:r>
            <a:r>
              <a:rPr lang="en-US" sz="1800" dirty="0" smtClean="0"/>
              <a:t>cian.ru</a:t>
            </a:r>
            <a:r>
              <a:rPr lang="ru-RU" sz="1800" dirty="0" smtClean="0"/>
              <a:t>, средняя стоимость загородного участка площадью 6-10 сот., при удаленности от Москвы 25 км от МКАД, составляет 5 млн. руб.</a:t>
            </a:r>
            <a:br>
              <a:rPr lang="ru-RU" sz="1800" dirty="0" smtClean="0"/>
            </a:br>
            <a:r>
              <a:rPr lang="ru-RU" sz="1800" dirty="0"/>
              <a:t/>
            </a:r>
            <a:br>
              <a:rPr lang="ru-RU" sz="1800" dirty="0"/>
            </a:br>
            <a:r>
              <a:rPr lang="ru-RU" sz="1800" dirty="0" smtClean="0"/>
              <a:t>Примерная величина общего налога на имущество семьи Кузнецовых -  21 750 в год.</a:t>
            </a:r>
            <a:br>
              <a:rPr lang="ru-RU" sz="1800" dirty="0" smtClean="0"/>
            </a:br>
            <a:r>
              <a:rPr lang="ru-RU" sz="1800" dirty="0"/>
              <a:t/>
            </a:r>
            <a:br>
              <a:rPr lang="ru-RU" sz="1800" dirty="0"/>
            </a:br>
            <a:r>
              <a:rPr lang="ru-RU" sz="1800" dirty="0" smtClean="0"/>
              <a:t/>
            </a:r>
            <a:br>
              <a:rPr lang="ru-RU" sz="1800" dirty="0" smtClean="0"/>
            </a:br>
            <a:endParaRPr lang="ru-RU" sz="1800" dirty="0"/>
          </a:p>
        </p:txBody>
      </p:sp>
      <p:sp>
        <p:nvSpPr>
          <p:cNvPr id="4" name="AutoShape 2"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8"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0"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2"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14"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 name="AutoShape 16"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0604" y="312736"/>
            <a:ext cx="6047592" cy="6088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70150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98109"/>
            <a:ext cx="12192000" cy="1325247"/>
          </a:xfrm>
        </p:spPr>
        <p:txBody>
          <a:bodyPr>
            <a:normAutofit/>
          </a:bodyPr>
          <a:lstStyle/>
          <a:p>
            <a:r>
              <a:rPr lang="ru-RU" sz="1800" dirty="0" smtClean="0"/>
              <a:t>Расчет свободных денежных средств</a:t>
            </a:r>
            <a:br>
              <a:rPr lang="ru-RU" sz="1800" dirty="0" smtClean="0"/>
            </a:br>
            <a:r>
              <a:rPr lang="ru-RU" sz="1800" dirty="0" smtClean="0"/>
              <a:t>3. определение динамики свободных средств </a:t>
            </a:r>
            <a:br>
              <a:rPr lang="ru-RU" sz="1800" dirty="0" smtClean="0"/>
            </a:br>
            <a:r>
              <a:rPr lang="ru-RU" sz="1800" dirty="0" smtClean="0"/>
              <a:t>(общая сумма накоплений за 5 лет – 12 182 600 рублей)</a:t>
            </a:r>
            <a:br>
              <a:rPr lang="ru-RU" sz="1800" dirty="0" smtClean="0"/>
            </a:br>
            <a:r>
              <a:rPr lang="ru-RU" sz="1800" dirty="0" smtClean="0"/>
              <a:t>,</a:t>
            </a:r>
            <a:endParaRPr lang="ru-RU" sz="1800" dirty="0"/>
          </a:p>
        </p:txBody>
      </p:sp>
      <p:sp>
        <p:nvSpPr>
          <p:cNvPr id="4" name="AutoShape 2"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8"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0"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2"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14"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 name="AutoShape 16" descr="data:image/png;base64,iVBORw0KGgoAAAANSUhEUgAAAkkAAAHCCAYAAAD7H12yAAAXuUlEQVR4Xu3YoRHAMAwEwbj/plOADY7/BotoZXCT8/kIECBAgAABAgQugcOEAAECBAgQIEDgFhBJXgUBAgQIECBA4CEgkjwLAgQIECBAgIBI8gYIECBAgAABAk3An6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QCSNHdy6BAgQIECAQBMQSc3JFAECBAgQIDAmIJLGDm5dAgQIECBAoAmIpOZkigABAgQIEBgTEEljB7cuAQIECBAg0AREUnMyRYAAAQIECIwJiKSxg1uXAAECBAgQaAIiqTmZIkCAAAECBMYERNLYwa1LgAABAgQINAGR1JxMESBAgAABAmMCImns4NYlQIAAAQIEmoBIak6mCBAgQIAAgTEBkTR2cOsSIECAAAECTUAkNSdTBAgQIECAwJiASBo7uHUJECBAgACBJiCSmpMpAgQIECBAYExAJI0d3LoECBAgQIBAExBJzckUAQIECBAgMCYgksYObl0CBAgQIECgCYik5mSKAAECBAgQGBMQSWMHty4BAgQIECDQBERSczJFgAABAgQIjAmIpLGDW5cAAQIECBBoAiKpOZkiQIAAAQIExgRE0tjBrUuAAAECBAg0AZHUnEwRIECAAAECYwIiaezg1iVAgAABAgSagEhqTqYIECBAgACBMQGRNHZw6xIgQIAAAQJNQCQ1J1MECBAgQIDAmIBIGju4dQkQIECAAIEmIJKakykCBAgQIEBgTEAkjR3cugQIECBAgEATEEnNyRQBAgQIECAwJiCSxg5uXQIECBAgQKAJiKTmZIoAAQIECBAYExBJYwe3LgECBAgQINAERFJzMkWAAAECBAiMCYiksYNblwABAgQIEGgCIqk5mSJAgAABAgTGBETS2MGtS4AAAQIECDQBkdScTBEgQIAAAQJjAiJp7ODWJUCAAAECBJqASGpOpggQIECAAIExAZE0dnDrEiBAgAABAk1AJDUnUwQIECBAgMCYgEgaO7h1CRAgQIAAgSYgkpqTKQIECBAgQGBM4AetsAHD/oMSHAAAAABJRU5ErkJgg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aphicFrame>
        <p:nvGraphicFramePr>
          <p:cNvPr id="14" name="Диаграмма 13"/>
          <p:cNvGraphicFramePr>
            <a:graphicFrameLocks/>
          </p:cNvGraphicFramePr>
          <p:nvPr>
            <p:extLst>
              <p:ext uri="{D42A27DB-BD31-4B8C-83A1-F6EECF244321}">
                <p14:modId xmlns:p14="http://schemas.microsoft.com/office/powerpoint/2010/main" val="1489928899"/>
              </p:ext>
            </p:extLst>
          </p:nvPr>
        </p:nvGraphicFramePr>
        <p:xfrm>
          <a:off x="307975" y="1028385"/>
          <a:ext cx="11729350" cy="56044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80081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Изображение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300" y="3794169"/>
            <a:ext cx="4699000" cy="2832998"/>
          </a:xfrm>
          <a:prstGeom prst="rect">
            <a:avLst/>
          </a:prstGeom>
        </p:spPr>
      </p:pic>
      <p:sp>
        <p:nvSpPr>
          <p:cNvPr id="4" name="Заголовок 1"/>
          <p:cNvSpPr txBox="1">
            <a:spLocks/>
          </p:cNvSpPr>
          <p:nvPr/>
        </p:nvSpPr>
        <p:spPr>
          <a:xfrm>
            <a:off x="0" y="-500304"/>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Аналитика рынка недвижимости</a:t>
            </a:r>
            <a:endParaRPr lang="ru-RU" sz="1800" dirty="0"/>
          </a:p>
        </p:txBody>
      </p:sp>
      <p:sp>
        <p:nvSpPr>
          <p:cNvPr id="6" name="TextBox 5"/>
          <p:cNvSpPr txBox="1"/>
          <p:nvPr/>
        </p:nvSpPr>
        <p:spPr>
          <a:xfrm>
            <a:off x="10477500" y="6488668"/>
            <a:ext cx="1714500" cy="276999"/>
          </a:xfrm>
          <a:prstGeom prst="rect">
            <a:avLst/>
          </a:prstGeom>
          <a:noFill/>
        </p:spPr>
        <p:txBody>
          <a:bodyPr wrap="square" rtlCol="0">
            <a:spAutoFit/>
          </a:bodyPr>
          <a:lstStyle/>
          <a:p>
            <a:r>
              <a:rPr lang="ru-RU" sz="1200" dirty="0" smtClean="0"/>
              <a:t>Инф</a:t>
            </a:r>
            <a:r>
              <a:rPr lang="en-US" sz="1200" dirty="0" smtClean="0"/>
              <a:t> : </a:t>
            </a:r>
            <a:r>
              <a:rPr lang="ru-RU" sz="1200" dirty="0" smtClean="0"/>
              <a:t> </a:t>
            </a:r>
            <a:r>
              <a:rPr lang="en-US" sz="1200" dirty="0" err="1" smtClean="0"/>
              <a:t>Irn.ru</a:t>
            </a:r>
            <a:endParaRPr lang="ru-RU" sz="1200" dirty="0"/>
          </a:p>
        </p:txBody>
      </p:sp>
      <p:sp>
        <p:nvSpPr>
          <p:cNvPr id="5" name="Прямоугольник 4"/>
          <p:cNvSpPr/>
          <p:nvPr/>
        </p:nvSpPr>
        <p:spPr>
          <a:xfrm>
            <a:off x="139700" y="558949"/>
            <a:ext cx="11874500" cy="3485570"/>
          </a:xfrm>
          <a:prstGeom prst="rect">
            <a:avLst/>
          </a:prstGeom>
        </p:spPr>
        <p:txBody>
          <a:bodyPr wrap="square">
            <a:spAutoFit/>
          </a:bodyPr>
          <a:lstStyle/>
          <a:p>
            <a:r>
              <a:rPr lang="ru-RU" sz="1050" dirty="0"/>
              <a:t>В последние годы рынок жилья московского региона страдает от затоваривания. Несмотря на рост спроса в среднем по рынку – в 2017 г. </a:t>
            </a:r>
            <a:r>
              <a:rPr lang="ru-RU" sz="1050" dirty="0" err="1"/>
              <a:t>Росреестр</a:t>
            </a:r>
            <a:r>
              <a:rPr lang="ru-RU" sz="1050" dirty="0"/>
              <a:t> зарегистрировал в Москве почти в три раза больше ДДУ, чем в 2015-м, в за семь месяцев 2018 г. показатель увеличился еще на 46%, объем предложения новостроек в столице не снижается. Скорее наоборот: если в конце 2015 г. на рынке Москвы между Третьим транспортным кольцом (ТТК) и МКАД продавалось примерно 1,15 млн кв. м новостроек, то в конце июля 2018-го – 1,73 млн кв. м (см. «Новостройки Москвы: итоги 2015-го»; «Новостройки Москвы в июле 2018 года: объемы нового строительства вновь резко выросли»).</a:t>
            </a:r>
          </a:p>
          <a:p>
            <a:r>
              <a:rPr lang="ru-RU" sz="1050" dirty="0"/>
              <a:t>При этом общий объем предложения на первичном рынке Москвы и области остается стабильным (на уровне 7-7,5 млн кв. м) за счет снижения объемов нового строительства в Подмосковье, прежде всего дальнем и среднем.</a:t>
            </a:r>
          </a:p>
          <a:p>
            <a:r>
              <a:rPr lang="ru-RU" sz="1050" dirty="0"/>
              <a:t>Причина затоваривания – огромные объемы нового строительства в Москве, существенно превышающие объемы поглощения. Из-за того что московские застройщики строят значительно больше, чем продают, на рынке растет доля готового первичного жилья. По данным «ИРН-Консалтинг», во II квартале 2018 г. доля готовых новостроек между ТТК и МКАД составила 34% против 30,2% годом ранее. За год количество готовых корпусов увеличилось на 26,5%, квартир – на 18,6%, а квадратных метров – на 21%. (См. «Доля готовых новостроек превысила треть рынка Москвы</a:t>
            </a:r>
            <a:r>
              <a:rPr lang="ru-RU" sz="1050" dirty="0" smtClean="0"/>
              <a:t>».)</a:t>
            </a:r>
          </a:p>
          <a:p>
            <a:r>
              <a:rPr lang="ru-RU" sz="1050" dirty="0"/>
              <a:t>Приостановка падения и небольшой отскок цен в некоторых сегментах в последние месяцы – это временное явление, связанное главным образом с резким удешевлением ипотеки, а не свидетельство разворота рынка. В обозримом будущем цены на жилье в московском регионе вновь начнут снижаться на фоне увеличения разрыва между уровнем спроса и объемом предложения</a:t>
            </a:r>
            <a:r>
              <a:rPr lang="ru-RU" sz="1050" dirty="0" smtClean="0"/>
              <a:t>.</a:t>
            </a:r>
          </a:p>
          <a:p>
            <a:r>
              <a:rPr lang="ru-RU" sz="1050" dirty="0"/>
              <a:t>На вторичном рынке цены еще относительно долго продержатся на нынешнем уровне – продавцы-частники, как обычно, будут всячески сопротивляться снижению стоимости своих квартир, хотя в итоге экономика все равно возьмет верх над психологией. А на первичном рынке уже достаточно скоро можно ждать увеличения дисконтов для конкретных покупателей, еще большего распространения </a:t>
            </a:r>
            <a:r>
              <a:rPr lang="ru-RU" sz="1050" dirty="0" err="1"/>
              <a:t>скидочных</a:t>
            </a:r>
            <a:r>
              <a:rPr lang="ru-RU" sz="1050" dirty="0"/>
              <a:t> акций и т.п. Новые объекты будут выходить с более низким ценником, чем в существующих, а рост стоимости метра по мере повышения стадии готовности сократится до минимума. В результате средний по рынку уровень цен будет снижаться примерно на 5-7-10% в год, и концу 2020-2021 гг. просядет еще примерно на 15-20%, как и прогнозировал IRN.RU на основании теории циклов. Перехода рынка к устойчивому росту цен можно будет ждать еще примерно года через два, после того как рассосется избыток предложения</a:t>
            </a:r>
            <a:br>
              <a:rPr lang="ru-RU" sz="1050" dirty="0"/>
            </a:br>
            <a:r>
              <a:rPr lang="ru-RU" sz="1050" dirty="0"/>
              <a:t/>
            </a:r>
            <a:br>
              <a:rPr lang="ru-RU" sz="1050" dirty="0"/>
            </a:br>
            <a:endParaRPr lang="ru-RU" sz="1050" dirty="0"/>
          </a:p>
        </p:txBody>
      </p:sp>
      <p:pic>
        <p:nvPicPr>
          <p:cNvPr id="9" name="Изображение 8"/>
          <p:cNvPicPr>
            <a:picLocks noChangeAspect="1"/>
          </p:cNvPicPr>
          <p:nvPr/>
        </p:nvPicPr>
        <p:blipFill>
          <a:blip r:embed="rId3"/>
          <a:stretch>
            <a:fillRect/>
          </a:stretch>
        </p:blipFill>
        <p:spPr>
          <a:xfrm>
            <a:off x="5108981" y="3783167"/>
            <a:ext cx="6905219" cy="2844000"/>
          </a:xfrm>
          <a:prstGeom prst="rect">
            <a:avLst/>
          </a:prstGeom>
        </p:spPr>
      </p:pic>
    </p:spTree>
    <p:extLst>
      <p:ext uri="{BB962C8B-B14F-4D97-AF65-F5344CB8AC3E}">
        <p14:creationId xmlns:p14="http://schemas.microsoft.com/office/powerpoint/2010/main" val="17092679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6634" y="660399"/>
            <a:ext cx="5955990" cy="5308601"/>
          </a:xfrm>
        </p:spPr>
      </p:pic>
      <p:sp>
        <p:nvSpPr>
          <p:cNvPr id="5" name="Заголовок 1"/>
          <p:cNvSpPr txBox="1">
            <a:spLocks/>
          </p:cNvSpPr>
          <p:nvPr/>
        </p:nvSpPr>
        <p:spPr>
          <a:xfrm>
            <a:off x="0" y="-500304"/>
            <a:ext cx="8534400" cy="15070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u-RU" sz="1800" dirty="0" smtClean="0"/>
              <a:t>Аналитика рынка недвижимости</a:t>
            </a:r>
            <a:endParaRPr lang="ru-RU" sz="1800" dirty="0"/>
          </a:p>
        </p:txBody>
      </p:sp>
      <p:sp>
        <p:nvSpPr>
          <p:cNvPr id="6" name="Прямоугольник 5"/>
          <p:cNvSpPr/>
          <p:nvPr/>
        </p:nvSpPr>
        <p:spPr>
          <a:xfrm>
            <a:off x="6339624" y="660399"/>
            <a:ext cx="5522176" cy="3539430"/>
          </a:xfrm>
          <a:prstGeom prst="rect">
            <a:avLst/>
          </a:prstGeom>
        </p:spPr>
        <p:txBody>
          <a:bodyPr wrap="square">
            <a:spAutoFit/>
          </a:bodyPr>
          <a:lstStyle/>
          <a:p>
            <a:r>
              <a:rPr lang="ru-RU" sz="1600"/>
              <a:t>Сентябрь 2018: В последние месяцы цены на вторичном рынке жилья постепенно растут, однако как долго будет продолжаться этот тренд – большой вопрос. </a:t>
            </a:r>
            <a:r>
              <a:rPr lang="ru-RU" sz="1600" dirty="0"/>
              <a:t>Ослабление рубля и ситуация с ипотекой заставили покупателей поспешить со сделками, однако такая искусственная стимуляция спроса, не сопровождаемая увеличением доходов населения, приводит к вымыванию спроса будущих периодов. При этом темпы роста экономики вновь замедляются (1% в августе против 1,8% в июле), а удорожание ипотеки еще больше снизит доступность жилья для населения. Поэтому не исключено, что уже в обозримом будущем цены откатятся назад. </a:t>
            </a:r>
          </a:p>
        </p:txBody>
      </p:sp>
      <p:sp>
        <p:nvSpPr>
          <p:cNvPr id="7" name="TextBox 6"/>
          <p:cNvSpPr txBox="1"/>
          <p:nvPr/>
        </p:nvSpPr>
        <p:spPr>
          <a:xfrm>
            <a:off x="10477500" y="6488668"/>
            <a:ext cx="1714500" cy="276999"/>
          </a:xfrm>
          <a:prstGeom prst="rect">
            <a:avLst/>
          </a:prstGeom>
          <a:noFill/>
        </p:spPr>
        <p:txBody>
          <a:bodyPr wrap="square" rtlCol="0">
            <a:spAutoFit/>
          </a:bodyPr>
          <a:lstStyle/>
          <a:p>
            <a:r>
              <a:rPr lang="ru-RU" sz="1200" dirty="0" smtClean="0"/>
              <a:t>Инф</a:t>
            </a:r>
            <a:r>
              <a:rPr lang="en-US" sz="1200" dirty="0" smtClean="0"/>
              <a:t> : </a:t>
            </a:r>
            <a:r>
              <a:rPr lang="ru-RU" sz="1200" dirty="0" smtClean="0"/>
              <a:t> </a:t>
            </a:r>
            <a:r>
              <a:rPr lang="en-US" sz="1200" dirty="0" err="1" smtClean="0"/>
              <a:t>Irn.ru</a:t>
            </a:r>
            <a:endParaRPr lang="ru-RU" sz="1200" dirty="0"/>
          </a:p>
        </p:txBody>
      </p:sp>
    </p:spTree>
    <p:extLst>
      <p:ext uri="{BB962C8B-B14F-4D97-AF65-F5344CB8AC3E}">
        <p14:creationId xmlns:p14="http://schemas.microsoft.com/office/powerpoint/2010/main" val="140716460"/>
      </p:ext>
    </p:extLst>
  </p:cSld>
  <p:clrMapOvr>
    <a:masterClrMapping/>
  </p:clrMapOvr>
  <p:timing>
    <p:tnLst>
      <p:par>
        <p:cTn id="1" dur="indefinite" restart="never" nodeType="tmRoot"/>
      </p:par>
    </p:tnLst>
  </p:timing>
</p:sld>
</file>

<file path=ppt/theme/theme1.xml><?xml version="1.0" encoding="utf-8"?>
<a:theme xmlns:a="http://schemas.openxmlformats.org/drawingml/2006/main" name="Срез">
  <a:themeElements>
    <a:clrScheme name="Срез">
      <a:dk1>
        <a:sysClr val="windowText" lastClr="000000"/>
      </a:dk1>
      <a:lt1>
        <a:sysClr val="window" lastClr="FFFFFF"/>
      </a:lt1>
      <a:dk2>
        <a:srgbClr val="AD2E03"/>
      </a:dk2>
      <a:lt2>
        <a:srgbClr val="D75626"/>
      </a:lt2>
      <a:accent1>
        <a:srgbClr val="760603"/>
      </a:accent1>
      <a:accent2>
        <a:srgbClr val="FA9C1F"/>
      </a:accent2>
      <a:accent3>
        <a:srgbClr val="D9BB55"/>
      </a:accent3>
      <a:accent4>
        <a:srgbClr val="829551"/>
      </a:accent4>
      <a:accent5>
        <a:srgbClr val="58A28B"/>
      </a:accent5>
      <a:accent6>
        <a:srgbClr val="426480"/>
      </a:accent6>
      <a:hlink>
        <a:srgbClr val="460402"/>
      </a:hlink>
      <a:folHlink>
        <a:srgbClr val="991111"/>
      </a:folHlink>
    </a:clrScheme>
    <a:fontScheme name="Срез">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рез">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42000"/>
                <a:satMod val="200000"/>
                <a:lumMod val="118000"/>
              </a:schemeClr>
            </a:gs>
            <a:gs pos="100000">
              <a:schemeClr val="phClr">
                <a:shade val="94000"/>
                <a:hueMod val="22000"/>
                <a:satMod val="220000"/>
                <a:lumMod val="62000"/>
              </a:schemeClr>
            </a:gs>
          </a:gsLst>
          <a:lin ang="6120000" scaled="1"/>
        </a:gradFill>
        <a:gradFill rotWithShape="1">
          <a:gsLst>
            <a:gs pos="0">
              <a:schemeClr val="phClr">
                <a:tint val="97000"/>
                <a:hueMod val="142000"/>
                <a:satMod val="200000"/>
                <a:lumMod val="118000"/>
              </a:schemeClr>
            </a:gs>
            <a:gs pos="100000">
              <a:schemeClr val="phClr">
                <a:shade val="92000"/>
                <a:hueMod val="22000"/>
                <a:satMod val="220000"/>
                <a:lumMod val="62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2903AAAE-3EA5-424A-B142-CC51DC1F897D}"/>
    </a:ext>
  </a:extLst>
</a:theme>
</file>

<file path=docProps/app.xml><?xml version="1.0" encoding="utf-8"?>
<Properties xmlns="http://schemas.openxmlformats.org/officeDocument/2006/extended-properties" xmlns:vt="http://schemas.openxmlformats.org/officeDocument/2006/docPropsVTypes">
  <Template>Slice</Template>
  <TotalTime>1081</TotalTime>
  <Words>1474</Words>
  <Application>Microsoft Office PowerPoint</Application>
  <PresentationFormat>Широкоэкранный</PresentationFormat>
  <Paragraphs>154</Paragraphs>
  <Slides>21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21</vt:i4>
      </vt:variant>
    </vt:vector>
  </HeadingPairs>
  <TitlesOfParts>
    <vt:vector size="27" baseType="lpstr">
      <vt:lpstr>Arial</vt:lpstr>
      <vt:lpstr>Calibri</vt:lpstr>
      <vt:lpstr>Century Gothic</vt:lpstr>
      <vt:lpstr>Mangal</vt:lpstr>
      <vt:lpstr>Wingdings 3</vt:lpstr>
      <vt:lpstr>Срез</vt:lpstr>
      <vt:lpstr>Проект «Квартирный вопрос»</vt:lpstr>
      <vt:lpstr>Презентация PowerPoint</vt:lpstr>
      <vt:lpstr>Характеристика кейса</vt:lpstr>
      <vt:lpstr>Характеристика кейса</vt:lpstr>
      <vt:lpstr>Характеристика кейса</vt:lpstr>
      <vt:lpstr>Расчет свободных денежных средств 2. Величина налога на имущество ФЛ и земельного налога  Согласно данных cian.ru, Квартира Кузнецовых находится  на «Зеленом кольце»  согласно данных cian.ru, средняя стоимость загородного участка площадью 6-10 сот., при удаленности от Москвы 25 км от МКАД, составляет 5 млн. руб.  Примерная величина общего налога на имущество семьи Кузнецовых -  21 750 в год.   </vt:lpstr>
      <vt:lpstr>Расчет свободных денежных средств 3. определение динамики свободных средств  (общая сумма накоплений за 5 лет – 12 182 600 рублей) ,</vt:lpstr>
      <vt:lpstr>Презентация PowerPoint</vt:lpstr>
      <vt:lpstr>Презентация PowerPoint</vt:lpstr>
      <vt:lpstr>Анализ используемых инструментов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Проект «Квартирный вопрос»</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«Квартирный вопрос»</dc:title>
  <dc:creator>пользователь Microsoft Office</dc:creator>
  <cp:lastModifiedBy>UKLibrary</cp:lastModifiedBy>
  <cp:revision>72</cp:revision>
  <dcterms:created xsi:type="dcterms:W3CDTF">2018-09-30T15:16:42Z</dcterms:created>
  <dcterms:modified xsi:type="dcterms:W3CDTF">2018-10-23T14:45:48Z</dcterms:modified>
</cp:coreProperties>
</file>