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2.png" ContentType="image/png"/>
  <Override PartName="/ppt/media/image6.png" ContentType="image/png"/>
  <Override PartName="/ppt/media/image3.png" ContentType="image/png"/>
  <Override PartName="/ppt/media/image7.png" ContentType="image/png"/>
  <Override PartName="/ppt/media/image4.png" ContentType="image/png"/>
  <Override PartName="/ppt/media/image1.png" ContentType="image/png"/>
  <Override PartName="/ppt/media/image5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2.xml" ContentType="application/vnd.openxmlformats-officedocument.drawingml.chart+xml"/>
  <Override PartName="/ppt/charts/chart7.xml" ContentType="application/vnd.openxmlformats-officedocument.drawingml.chart+xml"/>
  <Override PartName="/ppt/charts/chart13.xml" ContentType="application/vnd.openxmlformats-officedocument.drawingml.chart+xml"/>
  <Override PartName="/ppt/charts/chart8.xml" ContentType="application/vnd.openxmlformats-officedocument.drawingml.chart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13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12.xml.rels" ContentType="application/vnd.openxmlformats-package.relationships+xml"/>
  <Override PartName="/ppt/slides/_rels/slide1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
</Relationships>
</file>

<file path=ppt/charts/chart10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solidFill>
          <a:srgbClr val="ffffff"/>
        </a:solidFill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ln>
              <a:noFill/>
            </a:ln>
          </c:spPr>
          <c:explosion val="0"/>
          <c:dPt>
            <c:idx val="0"/>
            <c:spPr>
              <a:ln>
                <a:noFill/>
              </a:ln>
            </c:spPr>
          </c:dPt>
          <c:dPt>
            <c:idx val="1"/>
            <c:spPr>
              <a:ln>
                <a:noFill/>
              </a:ln>
            </c:spPr>
          </c:dPt>
          <c:dPt>
            <c:idx val="2"/>
            <c:spPr>
              <a:ln>
                <a:noFill/>
              </a:ln>
            </c:spPr>
          </c:dPt>
          <c:dLbls>
            <c:dLbl>
              <c:idx val="0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2"/>
              <c:dLblPos val="r"/>
              <c:showLegendKey val="0"/>
              <c:showVal val="0"/>
              <c:showCatName val="1"/>
              <c:showSerName val="0"/>
              <c:showPercent val="1"/>
              <c:separator>; </c:separator>
            </c:dLbl>
          </c:dLbls>
          <c:cat>
            <c:strRef>
              <c:f>categories</c:f>
              <c:strCache>
                <c:ptCount val="3"/>
                <c:pt idx="0">
                  <c:v>Mobile TeleSystems ADS</c:v>
                </c:pt>
                <c:pt idx="1">
                  <c:v>Mechel</c:v>
                </c:pt>
                <c:pt idx="2">
                  <c:v>Mechel prfd.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139117463.2</c:v>
                </c:pt>
                <c:pt idx="1">
                  <c:v>2864539.31</c:v>
                </c:pt>
                <c:pt idx="2">
                  <c:v>47437.1258</c:v>
                </c:pt>
              </c:numCache>
            </c:numRef>
          </c:val>
        </c:ser>
        <c:firstSliceAng val="0"/>
      </c:pie3DChart>
      <c:spPr>
        <a:solidFill>
          <a:srgbClr val="ffffff"/>
        </a:solidFill>
        <a:ln>
          <a:noFill/>
        </a:ln>
      </c:spPr>
    </c:plotArea>
    <c:plotVisOnly val="1"/>
  </c:chart>
  <c:spPr>
    <a:noFill/>
    <a:ln>
      <a:noFill/>
    </a:ln>
  </c:spPr>
</c:chartSpace>
</file>

<file path=ppt/charts/chart11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solidFill>
          <a:srgbClr val="ffffff"/>
        </a:solidFill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ln>
              <a:noFill/>
            </a:ln>
          </c:spPr>
          <c:explosion val="0"/>
          <c:dPt>
            <c:idx val="0"/>
            <c:spPr>
              <a:ln>
                <a:noFill/>
              </a:ln>
            </c:spPr>
          </c:dPt>
          <c:dPt>
            <c:idx val="1"/>
            <c:spPr>
              <a:ln>
                <a:noFill/>
              </a:ln>
            </c:spPr>
          </c:dPt>
          <c:dPt>
            <c:idx val="2"/>
            <c:spPr>
              <a:ln>
                <a:noFill/>
              </a:ln>
            </c:spPr>
          </c:dPt>
          <c:dPt>
            <c:idx val="3"/>
            <c:spPr>
              <a:ln>
                <a:noFill/>
              </a:ln>
            </c:spPr>
          </c:dPt>
          <c:dPt>
            <c:idx val="4"/>
            <c:spPr>
              <a:ln>
                <a:noFill/>
              </a:ln>
            </c:spPr>
          </c:dPt>
          <c:dPt>
            <c:idx val="5"/>
            <c:spPr>
              <a:ln>
                <a:noFill/>
              </a:ln>
            </c:spPr>
          </c:dPt>
          <c:dPt>
            <c:idx val="6"/>
            <c:spPr>
              <a:ln>
                <a:noFill/>
              </a:ln>
            </c:spPr>
          </c:dPt>
          <c:dPt>
            <c:idx val="7"/>
            <c:spPr>
              <a:ln>
                <a:noFill/>
              </a:ln>
            </c:spPr>
          </c:dPt>
          <c:dPt>
            <c:idx val="8"/>
            <c:spPr>
              <a:ln>
                <a:noFill/>
              </a:ln>
            </c:spPr>
          </c:dPt>
          <c:dLbls>
            <c:dLbl>
              <c:idx val="0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2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3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4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5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6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7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8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</c:dLbls>
          <c:cat>
            <c:strRef>
              <c:f>categories</c:f>
              <c:strCache>
                <c:ptCount val="9"/>
                <c:pt idx="0">
                  <c:v>Facebook, Inc.</c:v>
                </c:pt>
                <c:pt idx="1">
                  <c:v>Apple Computer, Inc.</c:v>
                </c:pt>
                <c:pt idx="2">
                  <c:v>Microsoft Corporation</c:v>
                </c:pt>
                <c:pt idx="3">
                  <c:v>Intel Corporation</c:v>
                </c:pt>
                <c:pt idx="4">
                  <c:v>eBay Inc.</c:v>
                </c:pt>
                <c:pt idx="5">
                  <c:v>Starbucks Corporation</c:v>
                </c:pt>
                <c:pt idx="6">
                  <c:v>Marvell Technology Group, Ltd.</c:v>
                </c:pt>
                <c:pt idx="7">
                  <c:v>Yandex N.V.</c:v>
                </c:pt>
                <c:pt idx="8">
                  <c:v>Google Inc.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9"/>
                <c:pt idx="0">
                  <c:v>22436962084.2</c:v>
                </c:pt>
                <c:pt idx="1">
                  <c:v>17951567782.95</c:v>
                </c:pt>
                <c:pt idx="2">
                  <c:v>6436615202.25</c:v>
                </c:pt>
                <c:pt idx="3">
                  <c:v>3393193243.23</c:v>
                </c:pt>
                <c:pt idx="4">
                  <c:v>1181036598.28</c:v>
                </c:pt>
                <c:pt idx="5">
                  <c:v>2683920383.81</c:v>
                </c:pt>
                <c:pt idx="6">
                  <c:v>224528900.22</c:v>
                </c:pt>
                <c:pt idx="7">
                  <c:v>245532528.24</c:v>
                </c:pt>
                <c:pt idx="8">
                  <c:v>5415538599.8</c:v>
                </c:pt>
              </c:numCache>
            </c:numRef>
          </c:val>
        </c:ser>
        <c:firstSliceAng val="0"/>
      </c:pie3DChart>
      <c:spPr>
        <a:solidFill>
          <a:srgbClr val="ffffff"/>
        </a:solidFill>
        <a:ln>
          <a:noFill/>
        </a:ln>
      </c:spPr>
    </c:plotArea>
    <c:plotVisOnly val="1"/>
  </c:chart>
  <c:spPr>
    <a:noFill/>
    <a:ln>
      <a:noFill/>
    </a:ln>
  </c:spPr>
</c:chartSpace>
</file>

<file path=ppt/charts/chart12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view3D>
      <c:rotX val="16"/>
      <c:rotY val="19"/>
      <c:rAngAx val="1"/>
      <c:perspective val="30"/>
    </c:view3D>
    <c:floor>
      <c:spPr>
        <a:noFill/>
        <a:ln w="9360">
          <a:solidFill>
            <a:srgbClr val="878787"/>
          </a:solidFill>
          <a:round/>
        </a:ln>
      </c:spPr>
    </c:floor>
    <c:backWall>
      <c:spPr>
        <a:noFill/>
        <a:ln w="9360">
          <a:solidFill>
            <a:srgbClr val="878787"/>
          </a:solidFill>
          <a:round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Количество (шт)</c:v>
                </c:pt>
              </c:strCache>
            </c:strRef>
          </c:tx>
          <c:spPr>
            <a:ln>
              <a:noFill/>
            </a:ln>
          </c:spPr>
          <c:cat>
            <c:strRef>
              <c:f>categories</c:f>
              <c:strCache>
                <c:ptCount val="5"/>
                <c:pt idx="0">
                  <c:v>42471.0</c:v>
                </c:pt>
                <c:pt idx="1">
                  <c:v>42472.0</c:v>
                </c:pt>
                <c:pt idx="2">
                  <c:v>42473.0</c:v>
                </c:pt>
                <c:pt idx="3">
                  <c:v>42474.0</c:v>
                </c:pt>
                <c:pt idx="4">
                  <c:v>42475.0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59602210</c:v>
                </c:pt>
                <c:pt idx="1">
                  <c:v>48054147</c:v>
                </c:pt>
                <c:pt idx="2">
                  <c:v>61821509</c:v>
                </c:pt>
                <c:pt idx="3">
                  <c:v>64160379</c:v>
                </c:pt>
                <c:pt idx="4">
                  <c:v>49885572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Объем ($)</c:v>
                </c:pt>
              </c:strCache>
            </c:strRef>
          </c:tx>
          <c:spPr>
            <a:ln>
              <a:noFill/>
            </a:ln>
          </c:spPr>
          <c:cat>
            <c:strRef>
              <c:f>categories</c:f>
              <c:strCache>
                <c:ptCount val="5"/>
                <c:pt idx="0">
                  <c:v>42471.0</c:v>
                </c:pt>
                <c:pt idx="1">
                  <c:v>42472.0</c:v>
                </c:pt>
                <c:pt idx="2">
                  <c:v>42473.0</c:v>
                </c:pt>
                <c:pt idx="3">
                  <c:v>42474.0</c:v>
                </c:pt>
                <c:pt idx="4">
                  <c:v>42475.0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454166889.062342</c:v>
                </c:pt>
                <c:pt idx="1">
                  <c:v>410204175.577524</c:v>
                </c:pt>
                <c:pt idx="2">
                  <c:v>589805284.056132</c:v>
                </c:pt>
                <c:pt idx="3">
                  <c:v>535831816.682786</c:v>
                </c:pt>
                <c:pt idx="4">
                  <c:v>358430506.364319</c:v>
                </c:pt>
              </c:numCache>
            </c:numRef>
          </c:val>
        </c:ser>
        <c:gapWidth val="150"/>
        <c:shape val="box"/>
        <c:axId val="22239004"/>
        <c:axId val="15580950"/>
        <c:axId val="0"/>
      </c:bar3DChart>
      <c:catAx>
        <c:axId val="22239004"/>
        <c:scaling>
          <c:orientation val="minMax"/>
        </c:scaling>
        <c:delete val="1"/>
        <c:axPos val="b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crossAx val="15580950"/>
        <c:crossesAt val="0"/>
        <c:auto val="1"/>
        <c:lblAlgn val="ctr"/>
        <c:lblOffset val="100"/>
      </c:catAx>
      <c:valAx>
        <c:axId val="15580950"/>
        <c:scaling>
          <c:orientation val="minMax"/>
        </c:scaling>
        <c:delete val="1"/>
        <c:axPos val="l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crossAx val="22239004"/>
        <c:crossesAt val="0"/>
      </c:valAx>
      <c:spPr>
        <a:noFill/>
        <a:ln w="9360">
          <a:solidFill>
            <a:srgbClr val="878787"/>
          </a:solidFill>
          <a:round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13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solidFill>
          <a:srgbClr val="ffffff"/>
        </a:solidFill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ln>
              <a:noFill/>
            </a:ln>
          </c:spPr>
          <c:explosion val="0"/>
          <c:dPt>
            <c:idx val="0"/>
            <c:spPr>
              <a:ln>
                <a:noFill/>
              </a:ln>
            </c:spPr>
          </c:dPt>
          <c:dPt>
            <c:idx val="1"/>
            <c:spPr>
              <a:ln>
                <a:noFill/>
              </a:ln>
            </c:spPr>
          </c:dPt>
          <c:dPt>
            <c:idx val="2"/>
            <c:spPr>
              <a:ln>
                <a:noFill/>
              </a:ln>
            </c:spPr>
          </c:dPt>
          <c:dPt>
            <c:idx val="3"/>
            <c:spPr>
              <a:ln>
                <a:noFill/>
              </a:ln>
            </c:spPr>
          </c:dPt>
          <c:dPt>
            <c:idx val="4"/>
            <c:spPr>
              <a:ln>
                <a:noFill/>
              </a:ln>
            </c:spPr>
          </c:dPt>
          <c:dPt>
            <c:idx val="5"/>
            <c:spPr>
              <a:ln>
                <a:noFill/>
              </a:ln>
            </c:spPr>
          </c:dPt>
          <c:dPt>
            <c:idx val="6"/>
            <c:spPr>
              <a:ln>
                <a:noFill/>
              </a:ln>
            </c:spPr>
          </c:dPt>
          <c:dPt>
            <c:idx val="7"/>
            <c:spPr>
              <a:ln>
                <a:noFill/>
              </a:ln>
            </c:spPr>
          </c:dPt>
          <c:dPt>
            <c:idx val="8"/>
            <c:spPr>
              <a:ln>
                <a:noFill/>
              </a:ln>
            </c:spPr>
          </c:dPt>
          <c:dPt>
            <c:idx val="9"/>
            <c:spPr>
              <a:ln>
                <a:noFill/>
              </a:ln>
            </c:spPr>
          </c:dPt>
          <c:dPt>
            <c:idx val="10"/>
            <c:spPr>
              <a:ln>
                <a:noFill/>
              </a:ln>
            </c:spPr>
          </c:dPt>
          <c:dPt>
            <c:idx val="11"/>
            <c:spPr>
              <a:ln>
                <a:noFill/>
              </a:ln>
            </c:spPr>
          </c:dPt>
          <c:dPt>
            <c:idx val="12"/>
            <c:spPr>
              <a:ln>
                <a:noFill/>
              </a:ln>
            </c:spPr>
          </c:dPt>
          <c:dPt>
            <c:idx val="13"/>
            <c:spPr>
              <a:ln>
                <a:noFill/>
              </a:ln>
            </c:spPr>
          </c:dPt>
          <c:dPt>
            <c:idx val="14"/>
            <c:spPr>
              <a:ln>
                <a:noFill/>
              </a:ln>
            </c:spPr>
          </c:dPt>
          <c:dPt>
            <c:idx val="15"/>
            <c:spPr>
              <a:ln>
                <a:noFill/>
              </a:ln>
            </c:spPr>
          </c:dPt>
          <c:dPt>
            <c:idx val="16"/>
            <c:spPr>
              <a:ln>
                <a:noFill/>
              </a:ln>
            </c:spPr>
          </c:dPt>
          <c:dPt>
            <c:idx val="17"/>
            <c:spPr>
              <a:ln>
                <a:noFill/>
              </a:ln>
            </c:spPr>
          </c:dPt>
          <c:dPt>
            <c:idx val="18"/>
            <c:spPr>
              <a:ln>
                <a:noFill/>
              </a:ln>
            </c:spPr>
          </c:dPt>
          <c:dPt>
            <c:idx val="19"/>
            <c:spPr>
              <a:ln>
                <a:noFill/>
              </a:ln>
            </c:spPr>
          </c:dPt>
          <c:dPt>
            <c:idx val="20"/>
            <c:spPr>
              <a:ln>
                <a:noFill/>
              </a:ln>
            </c:spPr>
          </c:dPt>
          <c:dPt>
            <c:idx val="21"/>
            <c:spPr>
              <a:ln>
                <a:noFill/>
              </a:ln>
            </c:spPr>
          </c:dPt>
          <c:dPt>
            <c:idx val="22"/>
            <c:spPr>
              <a:ln>
                <a:noFill/>
              </a:ln>
            </c:spPr>
          </c:dPt>
          <c:dPt>
            <c:idx val="23"/>
            <c:spPr>
              <a:ln>
                <a:noFill/>
              </a:ln>
            </c:spPr>
          </c:dPt>
          <c:dPt>
            <c:idx val="24"/>
            <c:spPr>
              <a:ln>
                <a:noFill/>
              </a:ln>
            </c:spPr>
          </c:dPt>
          <c:dPt>
            <c:idx val="25"/>
            <c:spPr>
              <a:ln>
                <a:noFill/>
              </a:ln>
            </c:spPr>
          </c:dPt>
          <c:dPt>
            <c:idx val="26"/>
            <c:spPr>
              <a:ln>
                <a:noFill/>
              </a:ln>
            </c:spPr>
          </c:dPt>
          <c:dPt>
            <c:idx val="27"/>
            <c:spPr>
              <a:ln>
                <a:noFill/>
              </a:ln>
            </c:spPr>
          </c:dPt>
          <c:dPt>
            <c:idx val="28"/>
            <c:spPr>
              <a:ln>
                <a:noFill/>
              </a:ln>
            </c:spPr>
          </c:dPt>
          <c:dPt>
            <c:idx val="29"/>
            <c:spPr>
              <a:ln>
                <a:noFill/>
              </a:ln>
            </c:spPr>
          </c:dPt>
          <c:dPt>
            <c:idx val="30"/>
            <c:spPr>
              <a:ln>
                <a:noFill/>
              </a:ln>
            </c:spPr>
          </c:dPt>
          <c:dPt>
            <c:idx val="31"/>
            <c:spPr>
              <a:ln>
                <a:noFill/>
              </a:ln>
            </c:spPr>
          </c:dPt>
          <c:dPt>
            <c:idx val="32"/>
            <c:spPr>
              <a:ln>
                <a:noFill/>
              </a:ln>
            </c:spPr>
          </c:dPt>
          <c:dPt>
            <c:idx val="33"/>
            <c:spPr>
              <a:ln>
                <a:noFill/>
              </a:ln>
            </c:spPr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5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6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7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8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9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0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1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2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3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4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5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6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7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8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9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0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1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2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3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4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5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6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7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8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9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0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2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3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34"/>
                <c:pt idx="0">
                  <c:v>Gazprom ADS</c:v>
                </c:pt>
                <c:pt idx="1">
                  <c:v>Sberbank of Russia</c:v>
                </c:pt>
                <c:pt idx="2">
                  <c:v>Rosneft</c:v>
                </c:pt>
                <c:pt idx="3">
                  <c:v>VTB Bank</c:v>
                </c:pt>
                <c:pt idx="4">
                  <c:v>LUKOIL</c:v>
                </c:pt>
                <c:pt idx="5">
                  <c:v>Norilsk Nickel</c:v>
                </c:pt>
                <c:pt idx="6">
                  <c:v>Rushydro</c:v>
                </c:pt>
                <c:pt idx="7">
                  <c:v>MegaFon GDR</c:v>
                </c:pt>
                <c:pt idx="8">
                  <c:v>Surgutneftegaz</c:v>
                </c:pt>
                <c:pt idx="9">
                  <c:v>Magnit</c:v>
                </c:pt>
                <c:pt idx="10">
                  <c:v>Lenta LTD GDR</c:v>
                </c:pt>
                <c:pt idx="11">
                  <c:v>Severstal GDR</c:v>
                </c:pt>
                <c:pt idx="12">
                  <c:v>NOVATEK</c:v>
                </c:pt>
                <c:pt idx="13">
                  <c:v>Mail.ru Group Ltd</c:v>
                </c:pt>
                <c:pt idx="14">
                  <c:v>X5 Retail Group</c:v>
                </c:pt>
                <c:pt idx="15">
                  <c:v>ROS AGRO</c:v>
                </c:pt>
                <c:pt idx="16">
                  <c:v>AFK Systema</c:v>
                </c:pt>
                <c:pt idx="17">
                  <c:v>Globaltrans Investment</c:v>
                </c:pt>
                <c:pt idx="18">
                  <c:v>NLMK GDS</c:v>
                </c:pt>
                <c:pt idx="19">
                  <c:v>Tatneft</c:v>
                </c:pt>
                <c:pt idx="20">
                  <c:v>TCS Group Holding PLC</c:v>
                </c:pt>
                <c:pt idx="21">
                  <c:v>Etalon Group</c:v>
                </c:pt>
                <c:pt idx="22">
                  <c:v>Phosagro</c:v>
                </c:pt>
                <c:pt idx="23">
                  <c:v>AFI Development</c:v>
                </c:pt>
                <c:pt idx="24">
                  <c:v>MMK</c:v>
                </c:pt>
                <c:pt idx="25">
                  <c:v>O'KEY Group S.A.</c:v>
                </c:pt>
                <c:pt idx="26">
                  <c:v>Acron</c:v>
                </c:pt>
                <c:pt idx="27">
                  <c:v>Rostelekom</c:v>
                </c:pt>
                <c:pt idx="28">
                  <c:v>TMK</c:v>
                </c:pt>
                <c:pt idx="29">
                  <c:v>LSR Group</c:v>
                </c:pt>
                <c:pt idx="30">
                  <c:v>Gazprom Neft</c:v>
                </c:pt>
                <c:pt idx="31">
                  <c:v>Global Ports Investments</c:v>
                </c:pt>
                <c:pt idx="32">
                  <c:v>MD Medical Group GDR</c:v>
                </c:pt>
                <c:pt idx="33">
                  <c:v>Nord Gold N.V.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4"/>
                <c:pt idx="0">
                  <c:v>323965798.793356</c:v>
                </c:pt>
                <c:pt idx="1">
                  <c:v>434885661.265365</c:v>
                </c:pt>
                <c:pt idx="2">
                  <c:v>215345363.620455</c:v>
                </c:pt>
                <c:pt idx="3">
                  <c:v>80947206.440431</c:v>
                </c:pt>
                <c:pt idx="4">
                  <c:v>337152506.340786</c:v>
                </c:pt>
                <c:pt idx="5">
                  <c:v>202828250.670975</c:v>
                </c:pt>
                <c:pt idx="6">
                  <c:v>2297295.0428</c:v>
                </c:pt>
                <c:pt idx="7">
                  <c:v>51772205.287484</c:v>
                </c:pt>
                <c:pt idx="8">
                  <c:v>33821078.1605</c:v>
                </c:pt>
                <c:pt idx="9">
                  <c:v>275563307.461185</c:v>
                </c:pt>
                <c:pt idx="10">
                  <c:v>8491800.245564</c:v>
                </c:pt>
                <c:pt idx="11">
                  <c:v>46116096.02004</c:v>
                </c:pt>
                <c:pt idx="12">
                  <c:v>108426871.705758</c:v>
                </c:pt>
                <c:pt idx="13">
                  <c:v>34660143.230335</c:v>
                </c:pt>
                <c:pt idx="14">
                  <c:v>35145577.101176</c:v>
                </c:pt>
                <c:pt idx="15">
                  <c:v>31115174.816499</c:v>
                </c:pt>
                <c:pt idx="16">
                  <c:v>12552992.6866</c:v>
                </c:pt>
                <c:pt idx="17">
                  <c:v>4610415.4353</c:v>
                </c:pt>
                <c:pt idx="18">
                  <c:v>28924413.95</c:v>
                </c:pt>
                <c:pt idx="19">
                  <c:v>42129030.132572</c:v>
                </c:pt>
                <c:pt idx="20">
                  <c:v>2673283.35</c:v>
                </c:pt>
                <c:pt idx="21">
                  <c:v>9135143.0404</c:v>
                </c:pt>
                <c:pt idx="22">
                  <c:v>10261852.871922</c:v>
                </c:pt>
                <c:pt idx="23">
                  <c:v>21755.13</c:v>
                </c:pt>
                <c:pt idx="24">
                  <c:v>4235370.7944</c:v>
                </c:pt>
                <c:pt idx="25">
                  <c:v>1893006.15</c:v>
                </c:pt>
                <c:pt idx="26">
                  <c:v>927535.97</c:v>
                </c:pt>
                <c:pt idx="27">
                  <c:v>1497561.1346</c:v>
                </c:pt>
                <c:pt idx="28">
                  <c:v>1923894.7866</c:v>
                </c:pt>
                <c:pt idx="29">
                  <c:v>1166831</c:v>
                </c:pt>
                <c:pt idx="30">
                  <c:v>1685616.5</c:v>
                </c:pt>
                <c:pt idx="31">
                  <c:v>215391.34</c:v>
                </c:pt>
                <c:pt idx="32">
                  <c:v>246165.21</c:v>
                </c:pt>
                <c:pt idx="33">
                  <c:v>121990.235</c:v>
                </c:pt>
              </c:numCache>
            </c:numRef>
          </c:val>
        </c:ser>
        <c:firstSliceAng val="0"/>
      </c:pie3DChart>
      <c:spPr>
        <a:solidFill>
          <a:srgbClr val="ffffff"/>
        </a:solidFill>
        <a:ln>
          <a:noFill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7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solidFill>
          <a:srgbClr val="ffffff"/>
        </a:solidFill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ln>
              <a:noFill/>
            </a:ln>
          </c:spPr>
          <c:explosion val="0"/>
          <c:dPt>
            <c:idx val="0"/>
            <c:spPr>
              <a:ln>
                <a:noFill/>
              </a:ln>
            </c:spPr>
          </c:dPt>
          <c:dPt>
            <c:idx val="1"/>
            <c:spPr>
              <a:ln>
                <a:noFill/>
              </a:ln>
            </c:spPr>
          </c:dPt>
          <c:dPt>
            <c:idx val="2"/>
            <c:spPr>
              <a:ln>
                <a:noFill/>
              </a:ln>
            </c:spPr>
          </c:dPt>
          <c:dPt>
            <c:idx val="3"/>
            <c:spPr>
              <a:ln>
                <a:noFill/>
              </a:ln>
            </c:spPr>
          </c:dPt>
          <c:dPt>
            <c:idx val="4"/>
            <c:spPr>
              <a:ln>
                <a:noFill/>
              </a:ln>
            </c:spPr>
          </c:dPt>
          <c:dPt>
            <c:idx val="5"/>
            <c:spPr>
              <a:ln>
                <a:noFill/>
              </a:ln>
            </c:spPr>
          </c:dPt>
          <c:dPt>
            <c:idx val="6"/>
            <c:spPr>
              <a:ln>
                <a:noFill/>
              </a:ln>
            </c:spPr>
          </c:dPt>
          <c:dPt>
            <c:idx val="7"/>
            <c:spPr>
              <a:ln>
                <a:noFill/>
              </a:ln>
            </c:spPr>
          </c:dPt>
          <c:dPt>
            <c:idx val="8"/>
            <c:spPr>
              <a:ln>
                <a:noFill/>
              </a:ln>
            </c:spPr>
          </c:dPt>
          <c:dLbls>
            <c:dLbl>
              <c:idx val="0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2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3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4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5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6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7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8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</c:dLbls>
          <c:cat>
            <c:strRef>
              <c:f>categories</c:f>
              <c:strCache>
                <c:ptCount val="9"/>
                <c:pt idx="0">
                  <c:v>Gazprom</c:v>
                </c:pt>
                <c:pt idx="1">
                  <c:v>Sberbank of Russia</c:v>
                </c:pt>
                <c:pt idx="2">
                  <c:v>Norilsk Nickel</c:v>
                </c:pt>
                <c:pt idx="3">
                  <c:v>Surgutneftegaz pref.</c:v>
                </c:pt>
                <c:pt idx="4">
                  <c:v>LUKOIL</c:v>
                </c:pt>
                <c:pt idx="5">
                  <c:v>Surgutneftegaz</c:v>
                </c:pt>
                <c:pt idx="6">
                  <c:v>Gazprom Neft ADR</c:v>
                </c:pt>
                <c:pt idx="7">
                  <c:v>TMK</c:v>
                </c:pt>
                <c:pt idx="8">
                  <c:v>Rostelecom ADR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9"/>
                <c:pt idx="0">
                  <c:v>12649915.8758</c:v>
                </c:pt>
                <c:pt idx="1">
                  <c:v>5208287.39</c:v>
                </c:pt>
                <c:pt idx="2">
                  <c:v>1800077.7337</c:v>
                </c:pt>
                <c:pt idx="3">
                  <c:v>7305064.088</c:v>
                </c:pt>
                <c:pt idx="4">
                  <c:v>32074689.99</c:v>
                </c:pt>
                <c:pt idx="5">
                  <c:v>479382.024</c:v>
                </c:pt>
                <c:pt idx="6">
                  <c:v>547236.93</c:v>
                </c:pt>
                <c:pt idx="7">
                  <c:v>42649.82</c:v>
                </c:pt>
                <c:pt idx="8">
                  <c:v>89993.77</c:v>
                </c:pt>
              </c:numCache>
            </c:numRef>
          </c:val>
        </c:ser>
        <c:firstSliceAng val="0"/>
      </c:pie3DChart>
      <c:spPr>
        <a:solidFill>
          <a:srgbClr val="ffffff"/>
        </a:solidFill>
        <a:ln>
          <a:noFill/>
        </a:ln>
      </c:spPr>
    </c:plotArea>
    <c:plotVisOnly val="1"/>
  </c:chart>
  <c:spPr>
    <a:noFill/>
    <a:ln>
      <a:noFill/>
    </a:ln>
  </c:spPr>
</c:chartSpace>
</file>

<file path=ppt/charts/chart8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Газпром</c:v>
                </c:pt>
              </c:strCache>
            </c:strRef>
          </c:tx>
          <c:spPr>
            <a:solidFill>
              <a:srgbClr val="4a7ebb"/>
            </a:solidFill>
            <a:ln w="47520">
              <a:solidFill>
                <a:srgbClr val="4a7ebb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42471.0</c:v>
                </c:pt>
                <c:pt idx="1">
                  <c:v>42472.0</c:v>
                </c:pt>
                <c:pt idx="2">
                  <c:v>42473.0</c:v>
                </c:pt>
                <c:pt idx="3">
                  <c:v>42474.0</c:v>
                </c:pt>
                <c:pt idx="4">
                  <c:v>42475.0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2258389.216</c:v>
                </c:pt>
                <c:pt idx="1">
                  <c:v>5449711.58</c:v>
                </c:pt>
                <c:pt idx="2">
                  <c:v>2536116.96</c:v>
                </c:pt>
                <c:pt idx="3">
                  <c:v>1756214.2</c:v>
                </c:pt>
                <c:pt idx="4">
                  <c:v>649483.92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Лукойл</c:v>
                </c:pt>
              </c:strCache>
            </c:strRef>
          </c:tx>
          <c:spPr>
            <a:solidFill>
              <a:srgbClr val="be4b48"/>
            </a:solidFill>
            <a:ln w="47520">
              <a:solidFill>
                <a:srgbClr val="be4b48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42471.0</c:v>
                </c:pt>
                <c:pt idx="1">
                  <c:v>42472.0</c:v>
                </c:pt>
                <c:pt idx="2">
                  <c:v>42473.0</c:v>
                </c:pt>
                <c:pt idx="3">
                  <c:v>42474.0</c:v>
                </c:pt>
                <c:pt idx="4">
                  <c:v>42475.0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1154187.65</c:v>
                </c:pt>
                <c:pt idx="1">
                  <c:v>5267299.56</c:v>
                </c:pt>
                <c:pt idx="2">
                  <c:v>6212553.89</c:v>
                </c:pt>
                <c:pt idx="3">
                  <c:v>15476837.54</c:v>
                </c:pt>
                <c:pt idx="4">
                  <c:v>3963811.32</c:v>
                </c:pt>
              </c:numCache>
            </c:numRef>
          </c:val>
        </c:ser>
        <c:ser>
          <c:idx val="2"/>
          <c:order val="2"/>
          <c:tx>
            <c:strRef>
              <c:f>label 3</c:f>
              <c:strCache>
                <c:ptCount val="1"/>
                <c:pt idx="0">
                  <c:v>Сургутнефтегаз преф.</c:v>
                </c:pt>
              </c:strCache>
            </c:strRef>
          </c:tx>
          <c:spPr>
            <a:solidFill>
              <a:srgbClr val="98b855"/>
            </a:solidFill>
            <a:ln w="47520">
              <a:solidFill>
                <a:srgbClr val="98b855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42471.0</c:v>
                </c:pt>
                <c:pt idx="1">
                  <c:v>42472.0</c:v>
                </c:pt>
                <c:pt idx="2">
                  <c:v>42473.0</c:v>
                </c:pt>
                <c:pt idx="3">
                  <c:v>42474.0</c:v>
                </c:pt>
                <c:pt idx="4">
                  <c:v>42475.0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5"/>
                <c:pt idx="0">
                  <c:v>235368.44</c:v>
                </c:pt>
                <c:pt idx="1">
                  <c:v>127518.09</c:v>
                </c:pt>
                <c:pt idx="2">
                  <c:v>5848704.768</c:v>
                </c:pt>
                <c:pt idx="3">
                  <c:v>689624.3</c:v>
                </c:pt>
                <c:pt idx="4">
                  <c:v>403848.49</c:v>
                </c:pt>
              </c:numCache>
            </c:numRef>
          </c:val>
        </c:ser>
        <c:marker val="1"/>
        <c:axId val="90044978"/>
        <c:axId val="75425969"/>
      </c:lineChart>
      <c:catAx>
        <c:axId val="90044978"/>
        <c:scaling>
          <c:orientation val="minMax"/>
        </c:scaling>
        <c:delete val="1"/>
        <c:axPos val="b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crossAx val="75425969"/>
        <c:crossesAt val="0"/>
        <c:auto val="1"/>
        <c:lblAlgn val="ctr"/>
        <c:lblOffset val="100"/>
      </c:catAx>
      <c:valAx>
        <c:axId val="75425969"/>
        <c:scaling>
          <c:orientation val="minMax"/>
        </c:scaling>
        <c:delete val="1"/>
        <c:axPos val="l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crossAx val="90044978"/>
        <c:crossesAt val="0"/>
      </c:valAx>
      <c:spPr>
        <a:solidFill>
          <a:srgbClr val="ffffff"/>
        </a:solidFill>
        <a:ln>
          <a:noFill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9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view3D>
      <c:rotX val="16"/>
      <c:rotY val="19"/>
      <c:rAngAx val="1"/>
      <c:perspective val="30"/>
    </c:view3D>
    <c:floor>
      <c:spPr>
        <a:noFill/>
        <a:ln w="9360">
          <a:solidFill>
            <a:srgbClr val="878787"/>
          </a:solidFill>
          <a:round/>
        </a:ln>
      </c:spPr>
    </c:floor>
    <c:backWall>
      <c:spPr>
        <a:noFill/>
        <a:ln w="9360">
          <a:solidFill>
            <a:srgbClr val="878787"/>
          </a:solidFill>
          <a:round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Количество (шт)</c:v>
                </c:pt>
              </c:strCache>
            </c:strRef>
          </c:tx>
          <c:spPr>
            <a:ln>
              <a:noFill/>
            </a:ln>
          </c:spPr>
          <c:cat>
            <c:strRef>
              <c:f>categories</c:f>
              <c:strCache>
                <c:ptCount val="5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4837855</c:v>
                </c:pt>
                <c:pt idx="1">
                  <c:v>4430476</c:v>
                </c:pt>
                <c:pt idx="2">
                  <c:v>3419883</c:v>
                </c:pt>
                <c:pt idx="3">
                  <c:v>2736287</c:v>
                </c:pt>
                <c:pt idx="4">
                  <c:v>1885785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Объем ($)</c:v>
                </c:pt>
              </c:strCache>
            </c:strRef>
          </c:tx>
          <c:spPr>
            <a:ln>
              <a:noFill/>
            </a:ln>
          </c:spPr>
          <c:cat>
            <c:strRef>
              <c:f>categories</c:f>
              <c:strCache>
                <c:ptCount val="5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40664361.58</c:v>
                </c:pt>
                <c:pt idx="1">
                  <c:v>38573155.75</c:v>
                </c:pt>
                <c:pt idx="2">
                  <c:v>27196547.125</c:v>
                </c:pt>
                <c:pt idx="3">
                  <c:v>19671113.5108</c:v>
                </c:pt>
                <c:pt idx="4">
                  <c:v>15924261.67</c:v>
                </c:pt>
              </c:numCache>
            </c:numRef>
          </c:val>
        </c:ser>
        <c:gapWidth val="150"/>
        <c:shape val="box"/>
        <c:axId val="38635143"/>
        <c:axId val="66657303"/>
        <c:axId val="0"/>
      </c:bar3DChart>
      <c:catAx>
        <c:axId val="38635143"/>
        <c:scaling>
          <c:orientation val="minMax"/>
        </c:scaling>
        <c:delete val="1"/>
        <c:axPos val="b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crossAx val="66657303"/>
        <c:crossesAt val="0"/>
        <c:auto val="1"/>
        <c:lblAlgn val="ctr"/>
        <c:lblOffset val="100"/>
      </c:catAx>
      <c:valAx>
        <c:axId val="66657303"/>
        <c:scaling>
          <c:orientation val="minMax"/>
        </c:scaling>
        <c:delete val="1"/>
        <c:axPos val="l"/>
        <c:majorTickMark val="out"/>
        <c:minorTickMark val="none"/>
        <c:tickLblPos val="nextTo"/>
        <c:spPr>
          <a:ln w="9360">
            <a:solidFill>
              <a:srgbClr val="878787"/>
            </a:solidFill>
            <a:round/>
          </a:ln>
        </c:spPr>
        <c:crossAx val="38635143"/>
        <c:crossesAt val="0"/>
      </c:valAx>
      <c:spPr>
        <a:noFill/>
        <a:ln w="9360">
          <a:solidFill>
            <a:srgbClr val="878787"/>
          </a:solidFill>
          <a:round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8720" y="3963240"/>
            <a:ext cx="2704680" cy="2158200"/>
          </a:xfrm>
          <a:prstGeom prst="rect">
            <a:avLst/>
          </a:prstGeom>
          <a:ln>
            <a:noFill/>
          </a:ln>
        </p:spPr>
      </p:pic>
      <p:pic>
        <p:nvPicPr>
          <p:cNvPr descr="" id="77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12400" y="3963240"/>
            <a:ext cx="2704680" cy="21582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18481603-9BB5-41E2-8F1B-85991F5D7CA0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BCE1378-F213-4FC8-B392-58A169506111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chart" Target="../charts/chart9.xml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chart" Target="../charts/chart10.xml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nasdaq.0/FB/daily" TargetMode="External"/><Relationship Id="rId2" Type="http://schemas.openxmlformats.org/officeDocument/2006/relationships/hyperlink" Target="http://quote.rbc.ru/exchanges/demo/nasdaq.0/AAPL/daily" TargetMode="External"/><Relationship Id="rId3" Type="http://schemas.openxmlformats.org/officeDocument/2006/relationships/hyperlink" Target="http://quote.rbc.ru/exchanges/demo/nasdaq.0/MSFT/daily" TargetMode="External"/><Relationship Id="rId4" Type="http://schemas.openxmlformats.org/officeDocument/2006/relationships/hyperlink" Target="http://quote.rbc.ru/exchanges/demo/nasdaq.0/INTC/daily" TargetMode="External"/><Relationship Id="rId5" Type="http://schemas.openxmlformats.org/officeDocument/2006/relationships/hyperlink" Target="http://quote.rbc.ru/exchanges/demo/nasdaq.0/EBAY/daily" TargetMode="External"/><Relationship Id="rId6" Type="http://schemas.openxmlformats.org/officeDocument/2006/relationships/hyperlink" Target="http://quote.rbc.ru/exchanges/demo/nasdaq.0/SBUX/daily" TargetMode="External"/><Relationship Id="rId7" Type="http://schemas.openxmlformats.org/officeDocument/2006/relationships/hyperlink" Target="http://quote.rbc.ru/exchanges/demo/nasdaq.0/MRVL/daily" TargetMode="External"/><Relationship Id="rId8" Type="http://schemas.openxmlformats.org/officeDocument/2006/relationships/hyperlink" Target="http://quote.rbc.ru/exchanges/demo/nasdaq.0/YNDX/daily" TargetMode="External"/><Relationship Id="rId9" Type="http://schemas.openxmlformats.org/officeDocument/2006/relationships/hyperlink" Target="http://quote.rbc.ru/exchanges/demo/nasdaq.0/GOOG/daily" TargetMode="External"/><Relationship Id="rId10" Type="http://schemas.openxmlformats.org/officeDocument/2006/relationships/hyperlink" Target="http://quote.rbc.ru/exchanges/demo/nasdaq.0/AAPL/daily" TargetMode="External"/><Relationship Id="rId11" Type="http://schemas.openxmlformats.org/officeDocument/2006/relationships/hyperlink" Target="http://quote.rbc.ru/exchanges/demo/nasdaq.0/FB/daily" TargetMode="External"/><Relationship Id="rId12" Type="http://schemas.openxmlformats.org/officeDocument/2006/relationships/hyperlink" Target="http://quote.rbc.ru/exchanges/demo/nasdaq.0/MSFT/daily" TargetMode="External"/><Relationship Id="rId13" Type="http://schemas.openxmlformats.org/officeDocument/2006/relationships/hyperlink" Target="http://quote.rbc.ru/exchanges/demo/nasdaq.0/SBUX/daily" TargetMode="External"/><Relationship Id="rId14" Type="http://schemas.openxmlformats.org/officeDocument/2006/relationships/hyperlink" Target="http://quote.rbc.ru/exchanges/demo/nasdaq.0/INTC/daily" TargetMode="External"/><Relationship Id="rId15" Type="http://schemas.openxmlformats.org/officeDocument/2006/relationships/hyperlink" Target="http://quote.rbc.ru/exchanges/demo/nasdaq.0/EBAY/daily" TargetMode="External"/><Relationship Id="rId16" Type="http://schemas.openxmlformats.org/officeDocument/2006/relationships/hyperlink" Target="http://quote.rbc.ru/exchanges/demo/nasdaq.0/YNDX/daily" TargetMode="External"/><Relationship Id="rId17" Type="http://schemas.openxmlformats.org/officeDocument/2006/relationships/hyperlink" Target="http://quote.rbc.ru/exchanges/demo/nasdaq.0/MRVL/daily" TargetMode="External"/><Relationship Id="rId18" Type="http://schemas.openxmlformats.org/officeDocument/2006/relationships/hyperlink" Target="http://quote.rbc.ru/exchanges/demo/nasdaq.0/GOOG/daily" TargetMode="External"/><Relationship Id="rId19" Type="http://schemas.openxmlformats.org/officeDocument/2006/relationships/hyperlink" Target="http://quote.rbc.ru/exchanges/demo/nasdaq.0/FB/daily" TargetMode="External"/><Relationship Id="rId20" Type="http://schemas.openxmlformats.org/officeDocument/2006/relationships/hyperlink" Target="http://quote.rbc.ru/exchanges/demo/nasdaq.0/AAPL/daily" TargetMode="External"/><Relationship Id="rId21" Type="http://schemas.openxmlformats.org/officeDocument/2006/relationships/hyperlink" Target="http://quote.rbc.ru/exchanges/demo/nasdaq.0/MSFT/daily" TargetMode="External"/><Relationship Id="rId22" Type="http://schemas.openxmlformats.org/officeDocument/2006/relationships/hyperlink" Target="http://quote.rbc.ru/exchanges/demo/nasdaq.0/INTC/daily" TargetMode="External"/><Relationship Id="rId23" Type="http://schemas.openxmlformats.org/officeDocument/2006/relationships/hyperlink" Target="http://quote.rbc.ru/exchanges/demo/nasdaq.0/EBAY/daily" TargetMode="External"/><Relationship Id="rId24" Type="http://schemas.openxmlformats.org/officeDocument/2006/relationships/hyperlink" Target="http://quote.rbc.ru/exchanges/demo/nasdaq.0/SBUX/daily" TargetMode="External"/><Relationship Id="rId25" Type="http://schemas.openxmlformats.org/officeDocument/2006/relationships/hyperlink" Target="http://quote.rbc.ru/exchanges/demo/nasdaq.0/YNDX/daily" TargetMode="External"/><Relationship Id="rId26" Type="http://schemas.openxmlformats.org/officeDocument/2006/relationships/hyperlink" Target="http://quote.rbc.ru/exchanges/demo/nasdaq.0/MRVL/daily" TargetMode="External"/><Relationship Id="rId27" Type="http://schemas.openxmlformats.org/officeDocument/2006/relationships/hyperlink" Target="http://quote.rbc.ru/exchanges/demo/nasdaq.0/GOOG/daily" TargetMode="External"/><Relationship Id="rId28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nasdaq.0/FB/daily" TargetMode="External"/><Relationship Id="rId2" Type="http://schemas.openxmlformats.org/officeDocument/2006/relationships/hyperlink" Target="http://quote.rbc.ru/exchanges/demo/nasdaq.0/AAPL/daily" TargetMode="External"/><Relationship Id="rId3" Type="http://schemas.openxmlformats.org/officeDocument/2006/relationships/hyperlink" Target="http://quote.rbc.ru/exchanges/demo/nasdaq.0/INTC/daily" TargetMode="External"/><Relationship Id="rId4" Type="http://schemas.openxmlformats.org/officeDocument/2006/relationships/hyperlink" Target="http://quote.rbc.ru/exchanges/demo/nasdaq.0/MSFT/daily" TargetMode="External"/><Relationship Id="rId5" Type="http://schemas.openxmlformats.org/officeDocument/2006/relationships/hyperlink" Target="http://quote.rbc.ru/exchanges/demo/nasdaq.0/EBAY/daily" TargetMode="External"/><Relationship Id="rId6" Type="http://schemas.openxmlformats.org/officeDocument/2006/relationships/hyperlink" Target="http://quote.rbc.ru/exchanges/demo/nasdaq.0/MRVL/daily" TargetMode="External"/><Relationship Id="rId7" Type="http://schemas.openxmlformats.org/officeDocument/2006/relationships/hyperlink" Target="http://quote.rbc.ru/exchanges/demo/nasdaq.0/SBUX/daily" TargetMode="External"/><Relationship Id="rId8" Type="http://schemas.openxmlformats.org/officeDocument/2006/relationships/hyperlink" Target="http://quote.rbc.ru/exchanges/demo/nasdaq.0/YNDX/daily" TargetMode="External"/><Relationship Id="rId9" Type="http://schemas.openxmlformats.org/officeDocument/2006/relationships/hyperlink" Target="http://quote.rbc.ru/exchanges/demo/nasdaq.0/GOOG/daily" TargetMode="External"/><Relationship Id="rId10" Type="http://schemas.openxmlformats.org/officeDocument/2006/relationships/hyperlink" Target="http://quote.rbc.ru/exchanges/demo/nasdaq.0/AAPL/daily" TargetMode="External"/><Relationship Id="rId11" Type="http://schemas.openxmlformats.org/officeDocument/2006/relationships/hyperlink" Target="http://quote.rbc.ru/exchanges/demo/nasdaq.0/MSFT/daily" TargetMode="External"/><Relationship Id="rId12" Type="http://schemas.openxmlformats.org/officeDocument/2006/relationships/hyperlink" Target="http://quote.rbc.ru/exchanges/demo/nasdaq.0/INTC/daily" TargetMode="External"/><Relationship Id="rId13" Type="http://schemas.openxmlformats.org/officeDocument/2006/relationships/hyperlink" Target="http://quote.rbc.ru/exchanges/demo/nasdaq.0/FB/daily" TargetMode="External"/><Relationship Id="rId14" Type="http://schemas.openxmlformats.org/officeDocument/2006/relationships/hyperlink" Target="http://quote.rbc.ru/exchanges/demo/nasdaq.0/EBAY/daily" TargetMode="External"/><Relationship Id="rId15" Type="http://schemas.openxmlformats.org/officeDocument/2006/relationships/hyperlink" Target="http://quote.rbc.ru/exchanges/demo/nasdaq.0/SBUX/daily" TargetMode="External"/><Relationship Id="rId16" Type="http://schemas.openxmlformats.org/officeDocument/2006/relationships/hyperlink" Target="http://quote.rbc.ru/exchanges/demo/nasdaq.0/MRVL/daily" TargetMode="External"/><Relationship Id="rId17" Type="http://schemas.openxmlformats.org/officeDocument/2006/relationships/hyperlink" Target="http://quote.rbc.ru/exchanges/demo/nasdaq.0/GOOG/daily" TargetMode="External"/><Relationship Id="rId18" Type="http://schemas.openxmlformats.org/officeDocument/2006/relationships/hyperlink" Target="http://quote.rbc.ru/exchanges/demo/nasdaq.0/YNDX/daily" TargetMode="External"/><Relationship Id="rId19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chart" Target="../charts/chart11.xml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lse.1/OGZD_LI/daily" TargetMode="External"/><Relationship Id="rId2" Type="http://schemas.openxmlformats.org/officeDocument/2006/relationships/hyperlink" Target="http://quote.rbc.ru/exchanges/demo/lse.1/SBER_LI/daily" TargetMode="External"/><Relationship Id="rId3" Type="http://schemas.openxmlformats.org/officeDocument/2006/relationships/hyperlink" Target="http://quote.rbc.ru/exchanges/demo/lse.1/ROSN_LI/daily" TargetMode="External"/><Relationship Id="rId4" Type="http://schemas.openxmlformats.org/officeDocument/2006/relationships/hyperlink" Target="http://quote.rbc.ru/exchanges/demo/lse.1/VTBR_LI/daily" TargetMode="External"/><Relationship Id="rId5" Type="http://schemas.openxmlformats.org/officeDocument/2006/relationships/hyperlink" Target="http://quote.rbc.ru/exchanges/demo/lse.1/LKOD_LI/daily" TargetMode="External"/><Relationship Id="rId6" Type="http://schemas.openxmlformats.org/officeDocument/2006/relationships/hyperlink" Target="http://quote.rbc.ru/exchanges/demo/lse.1/MNOD_LI/daily" TargetMode="External"/><Relationship Id="rId7" Type="http://schemas.openxmlformats.org/officeDocument/2006/relationships/hyperlink" Target="http://quote.rbc.ru/exchanges/demo/lse.1/HYDR_LI/daily" TargetMode="External"/><Relationship Id="rId8" Type="http://schemas.openxmlformats.org/officeDocument/2006/relationships/hyperlink" Target="http://quote.rbc.ru/exchanges/demo/lse.1/MFON_LI/daily" TargetMode="External"/><Relationship Id="rId9" Type="http://schemas.openxmlformats.org/officeDocument/2006/relationships/hyperlink" Target="http://quote.rbc.ru/exchanges/demo/lse.1/SGGD_LI/daily" TargetMode="External"/><Relationship Id="rId10" Type="http://schemas.openxmlformats.org/officeDocument/2006/relationships/hyperlink" Target="http://quote.rbc.ru/exchanges/demo/lse.1/MGNT_LI/daily" TargetMode="External"/><Relationship Id="rId11" Type="http://schemas.openxmlformats.org/officeDocument/2006/relationships/hyperlink" Target="http://quote.rbc.ru/exchanges/demo/lse.1/LNTA_LI/daily" TargetMode="External"/><Relationship Id="rId12" Type="http://schemas.openxmlformats.org/officeDocument/2006/relationships/hyperlink" Target="http://quote.rbc.ru/exchanges/demo/lse.1/SVST_LI/daily" TargetMode="External"/><Relationship Id="rId13" Type="http://schemas.openxmlformats.org/officeDocument/2006/relationships/hyperlink" Target="http://quote.rbc.ru/exchanges/demo/lse.1/NVTK_LI/daily" TargetMode="External"/><Relationship Id="rId14" Type="http://schemas.openxmlformats.org/officeDocument/2006/relationships/hyperlink" Target="http://quote.rbc.ru/exchanges/demo/lse.1/MAIL_LI/daily" TargetMode="External"/><Relationship Id="rId15" Type="http://schemas.openxmlformats.org/officeDocument/2006/relationships/hyperlink" Target="http://quote.rbc.ru/exchanges/demo/lse.1/FIVE_LI/daily" TargetMode="External"/><Relationship Id="rId16" Type="http://schemas.openxmlformats.org/officeDocument/2006/relationships/hyperlink" Target="http://quote.rbc.ru/exchanges/demo/lse.1/AGRO_LI/daily" TargetMode="External"/><Relationship Id="rId17" Type="http://schemas.openxmlformats.org/officeDocument/2006/relationships/hyperlink" Target="http://quote.rbc.ru/exchanges/demo/lse.1/SSA_LI/daily" TargetMode="External"/><Relationship Id="rId18" Type="http://schemas.openxmlformats.org/officeDocument/2006/relationships/hyperlink" Target="http://quote.rbc.ru/exchanges/demo/lse.1/GLTR_LI/daily" TargetMode="External"/><Relationship Id="rId19" Type="http://schemas.openxmlformats.org/officeDocument/2006/relationships/hyperlink" Target="http://quote.rbc.ru/exchanges/demo/lse.1/NLMK_LI/daily" TargetMode="External"/><Relationship Id="rId20" Type="http://schemas.openxmlformats.org/officeDocument/2006/relationships/hyperlink" Target="http://quote.rbc.ru/exchanges/demo/lse.1/ATAD_LI/daily" TargetMode="External"/><Relationship Id="rId21" Type="http://schemas.openxmlformats.org/officeDocument/2006/relationships/hyperlink" Target="http://quote.rbc.ru/exchanges/demo/lse.1/TCS_LI/daily" TargetMode="External"/><Relationship Id="rId22" Type="http://schemas.openxmlformats.org/officeDocument/2006/relationships/hyperlink" Target="http://quote.rbc.ru/exchanges/demo/lse.1/ETLN_LI/daily" TargetMode="External"/><Relationship Id="rId23" Type="http://schemas.openxmlformats.org/officeDocument/2006/relationships/hyperlink" Target="http://quote.rbc.ru/exchanges/demo/lse.1/PHOR_LI/daily" TargetMode="External"/><Relationship Id="rId24" Type="http://schemas.openxmlformats.org/officeDocument/2006/relationships/hyperlink" Target="http://quote.rbc.ru/exchanges/demo/lse.1/AFID_LI/daily" TargetMode="External"/><Relationship Id="rId25" Type="http://schemas.openxmlformats.org/officeDocument/2006/relationships/hyperlink" Target="http://quote.rbc.ru/exchanges/demo/lse.1/MMK_LI/daily" TargetMode="External"/><Relationship Id="rId26" Type="http://schemas.openxmlformats.org/officeDocument/2006/relationships/hyperlink" Target="http://quote.rbc.ru/exchanges/demo/lse.1/OKEY_LI/daily" TargetMode="External"/><Relationship Id="rId27" Type="http://schemas.openxmlformats.org/officeDocument/2006/relationships/hyperlink" Target="http://quote.rbc.ru/exchanges/demo/lse.1/AKRN_LI/daily" TargetMode="External"/><Relationship Id="rId28" Type="http://schemas.openxmlformats.org/officeDocument/2006/relationships/hyperlink" Target="http://quote.rbc.ru/exchanges/demo/lse.1/RKMD_LI/daily" TargetMode="External"/><Relationship Id="rId29" Type="http://schemas.openxmlformats.org/officeDocument/2006/relationships/hyperlink" Target="http://quote.rbc.ru/exchanges/demo/lse.1/TMKS_LI/daily" TargetMode="External"/><Relationship Id="rId30" Type="http://schemas.openxmlformats.org/officeDocument/2006/relationships/hyperlink" Target="http://quote.rbc.ru/exchanges/demo/lse.1/LSRG_LI/daily" TargetMode="External"/><Relationship Id="rId31" Type="http://schemas.openxmlformats.org/officeDocument/2006/relationships/hyperlink" Target="http://quote.rbc.ru/exchanges/demo/lse.1/GAZ_LI/daily" TargetMode="External"/><Relationship Id="rId32" Type="http://schemas.openxmlformats.org/officeDocument/2006/relationships/hyperlink" Target="http://quote.rbc.ru/exchanges/demo/lse.1/GLPR_LI/daily" TargetMode="External"/><Relationship Id="rId33" Type="http://schemas.openxmlformats.org/officeDocument/2006/relationships/hyperlink" Target="http://quote.rbc.ru/exchanges/demo/lse.1/MDMG_LI/daily" TargetMode="External"/><Relationship Id="rId34" Type="http://schemas.openxmlformats.org/officeDocument/2006/relationships/hyperlink" Target="http://quote.rbc.ru/exchanges/demo/lse.1/NORD_LI/daily" TargetMode="External"/><Relationship Id="rId35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lse.1/OGZD_LI/daily" TargetMode="External"/><Relationship Id="rId2" Type="http://schemas.openxmlformats.org/officeDocument/2006/relationships/hyperlink" Target="http://quote.rbc.ru/exchanges/demo/lse.1/SBER_LI/daily" TargetMode="External"/><Relationship Id="rId3" Type="http://schemas.openxmlformats.org/officeDocument/2006/relationships/hyperlink" Target="http://quote.rbc.ru/exchanges/demo/lse.1/ROSN_LI/daily" TargetMode="External"/><Relationship Id="rId4" Type="http://schemas.openxmlformats.org/officeDocument/2006/relationships/hyperlink" Target="http://quote.rbc.ru/exchanges/demo/lse.1/VTBR_LI/daily" TargetMode="External"/><Relationship Id="rId5" Type="http://schemas.openxmlformats.org/officeDocument/2006/relationships/hyperlink" Target="http://quote.rbc.ru/exchanges/demo/lse.1/MNOD_LI/daily" TargetMode="External"/><Relationship Id="rId6" Type="http://schemas.openxmlformats.org/officeDocument/2006/relationships/hyperlink" Target="http://quote.rbc.ru/exchanges/demo/lse.1/MGNT_LI/daily" TargetMode="External"/><Relationship Id="rId7" Type="http://schemas.openxmlformats.org/officeDocument/2006/relationships/hyperlink" Target="http://quote.rbc.ru/exchanges/demo/lse.1/SVST_LI/daily" TargetMode="External"/><Relationship Id="rId8" Type="http://schemas.openxmlformats.org/officeDocument/2006/relationships/hyperlink" Target="http://quote.rbc.ru/exchanges/demo/lse.1/LKOD_LI/daily" TargetMode="External"/><Relationship Id="rId9" Type="http://schemas.openxmlformats.org/officeDocument/2006/relationships/hyperlink" Target="http://quote.rbc.ru/exchanges/demo/lse.1/SGGD_LI/daily" TargetMode="External"/><Relationship Id="rId10" Type="http://schemas.openxmlformats.org/officeDocument/2006/relationships/hyperlink" Target="http://quote.rbc.ru/exchanges/demo/lse.1/OKEY_LI/daily" TargetMode="External"/><Relationship Id="rId11" Type="http://schemas.openxmlformats.org/officeDocument/2006/relationships/hyperlink" Target="http://quote.rbc.ru/exchanges/demo/lse.1/MFON_LI/daily" TargetMode="External"/><Relationship Id="rId12" Type="http://schemas.openxmlformats.org/officeDocument/2006/relationships/hyperlink" Target="http://quote.rbc.ru/exchanges/demo/lse.1/ETLN_LI/daily" TargetMode="External"/><Relationship Id="rId13" Type="http://schemas.openxmlformats.org/officeDocument/2006/relationships/hyperlink" Target="http://quote.rbc.ru/exchanges/demo/lse.1/GLTR_LI/daily" TargetMode="External"/><Relationship Id="rId14" Type="http://schemas.openxmlformats.org/officeDocument/2006/relationships/hyperlink" Target="http://quote.rbc.ru/exchanges/demo/lse.1/SSA_LI/daily" TargetMode="External"/><Relationship Id="rId15" Type="http://schemas.openxmlformats.org/officeDocument/2006/relationships/hyperlink" Target="http://quote.rbc.ru/exchanges/demo/lse.1/MAIL_LI/daily" TargetMode="External"/><Relationship Id="rId16" Type="http://schemas.openxmlformats.org/officeDocument/2006/relationships/hyperlink" Target="http://quote.rbc.ru/exchanges/demo/lse.1/LNTA_LI/daily" TargetMode="External"/><Relationship Id="rId17" Type="http://schemas.openxmlformats.org/officeDocument/2006/relationships/hyperlink" Target="http://quote.rbc.ru/exchanges/demo/lse.1/AGRO_LI/daily" TargetMode="External"/><Relationship Id="rId18" Type="http://schemas.openxmlformats.org/officeDocument/2006/relationships/hyperlink" Target="http://quote.rbc.ru/exchanges/demo/lse.1/TMKS_LI/daily" TargetMode="External"/><Relationship Id="rId19" Type="http://schemas.openxmlformats.org/officeDocument/2006/relationships/hyperlink" Target="http://quote.rbc.ru/exchanges/demo/lse.1/HYDR_LI/daily" TargetMode="External"/><Relationship Id="rId20" Type="http://schemas.openxmlformats.org/officeDocument/2006/relationships/hyperlink" Target="http://quote.rbc.ru/exchanges/demo/lse.1/NLMK_LI/daily" TargetMode="External"/><Relationship Id="rId21" Type="http://schemas.openxmlformats.org/officeDocument/2006/relationships/hyperlink" Target="http://quote.rbc.ru/exchanges/demo/lse.1/PHOR_LI/daily" TargetMode="External"/><Relationship Id="rId22" Type="http://schemas.openxmlformats.org/officeDocument/2006/relationships/hyperlink" Target="http://quote.rbc.ru/exchanges/demo/lse.1/NVTK_LI/daily" TargetMode="External"/><Relationship Id="rId23" Type="http://schemas.openxmlformats.org/officeDocument/2006/relationships/hyperlink" Target="http://quote.rbc.ru/exchanges/demo/lse.1/MMK_LI/daily" TargetMode="External"/><Relationship Id="rId24" Type="http://schemas.openxmlformats.org/officeDocument/2006/relationships/hyperlink" Target="http://quote.rbc.ru/exchanges/demo/lse.1/ATAD_LI/daily" TargetMode="External"/><Relationship Id="rId25" Type="http://schemas.openxmlformats.org/officeDocument/2006/relationships/hyperlink" Target="http://quote.rbc.ru/exchanges/demo/lse.1/FIVE_LI/daily" TargetMode="External"/><Relationship Id="rId26" Type="http://schemas.openxmlformats.org/officeDocument/2006/relationships/hyperlink" Target="http://quote.rbc.ru/exchanges/demo/lse.1/LSRG_LI/daily" TargetMode="External"/><Relationship Id="rId27" Type="http://schemas.openxmlformats.org/officeDocument/2006/relationships/hyperlink" Target="http://quote.rbc.ru/exchanges/demo/lse.1/RKMD_LI/daily" TargetMode="External"/><Relationship Id="rId28" Type="http://schemas.openxmlformats.org/officeDocument/2006/relationships/hyperlink" Target="http://quote.rbc.ru/exchanges/demo/lse.1/AFID_LI/daily" TargetMode="External"/><Relationship Id="rId29" Type="http://schemas.openxmlformats.org/officeDocument/2006/relationships/hyperlink" Target="http://quote.rbc.ru/exchanges/demo/lse.1/GAZ_LI/daily" TargetMode="External"/><Relationship Id="rId30" Type="http://schemas.openxmlformats.org/officeDocument/2006/relationships/hyperlink" Target="http://quote.rbc.ru/exchanges/demo/lse.1/PIK_LI/daily" TargetMode="External"/><Relationship Id="rId31" Type="http://schemas.openxmlformats.org/officeDocument/2006/relationships/hyperlink" Target="http://quote.rbc.ru/exchanges/demo/lse.1/GLPR_LI/daily" TargetMode="External"/><Relationship Id="rId32" Type="http://schemas.openxmlformats.org/officeDocument/2006/relationships/hyperlink" Target="http://quote.rbc.ru/exchanges/demo/lse.1/AKRN_LI/daily" TargetMode="External"/><Relationship Id="rId33" Type="http://schemas.openxmlformats.org/officeDocument/2006/relationships/hyperlink" Target="http://quote.rbc.ru/exchanges/demo/lse.1/TCS_LI/daily" TargetMode="External"/><Relationship Id="rId34" Type="http://schemas.openxmlformats.org/officeDocument/2006/relationships/hyperlink" Target="http://quote.rbc.ru/exchanges/demo/lse.1/MDMG_LI/daily" TargetMode="External"/><Relationship Id="rId35" Type="http://schemas.openxmlformats.org/officeDocument/2006/relationships/hyperlink" Target="http://quote.rbc.ru/exchanges/demo/lse.1/HALS_LI/daily" TargetMode="External"/><Relationship Id="rId36" Type="http://schemas.openxmlformats.org/officeDocument/2006/relationships/hyperlink" Target="http://quote.rbc.ru/exchanges/demo/lse.1/AOMD_LI/daily" TargetMode="External"/><Relationship Id="rId37" Type="http://schemas.openxmlformats.org/officeDocument/2006/relationships/hyperlink" Target="http://quote.rbc.ru/exchanges/demo/lse.1/HMSG_LI/daily" TargetMode="External"/><Relationship Id="rId38" Type="http://schemas.openxmlformats.org/officeDocument/2006/relationships/hyperlink" Target="http://quote.rbc.ru/exchanges/demo/lse.1/NCSP_LI/daily" TargetMode="External"/><Relationship Id="rId39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lse.1/OGZD_LI/daily" TargetMode="External"/><Relationship Id="rId2" Type="http://schemas.openxmlformats.org/officeDocument/2006/relationships/hyperlink" Target="http://quote.rbc.ru/exchanges/demo/lse.1/SBER_LI/daily" TargetMode="External"/><Relationship Id="rId3" Type="http://schemas.openxmlformats.org/officeDocument/2006/relationships/hyperlink" Target="http://quote.rbc.ru/exchanges/demo/lse.1/ROSN_LI/daily" TargetMode="External"/><Relationship Id="rId4" Type="http://schemas.openxmlformats.org/officeDocument/2006/relationships/hyperlink" Target="http://quote.rbc.ru/exchanges/demo/lse.1/VTBR_LI/daily" TargetMode="External"/><Relationship Id="rId5" Type="http://schemas.openxmlformats.org/officeDocument/2006/relationships/hyperlink" Target="http://quote.rbc.ru/exchanges/demo/lse.1/MNOD_LI/daily" TargetMode="External"/><Relationship Id="rId6" Type="http://schemas.openxmlformats.org/officeDocument/2006/relationships/hyperlink" Target="http://quote.rbc.ru/exchanges/demo/lse.1/MGNT_LI/daily" TargetMode="External"/><Relationship Id="rId7" Type="http://schemas.openxmlformats.org/officeDocument/2006/relationships/hyperlink" Target="http://quote.rbc.ru/exchanges/demo/lse.1/LKOD_LI/daily" TargetMode="External"/><Relationship Id="rId8" Type="http://schemas.openxmlformats.org/officeDocument/2006/relationships/hyperlink" Target="http://quote.rbc.ru/exchanges/demo/lse.1/SGGD_LI/daily" TargetMode="External"/><Relationship Id="rId9" Type="http://schemas.openxmlformats.org/officeDocument/2006/relationships/hyperlink" Target="http://quote.rbc.ru/exchanges/demo/lse.1/NLMK_LI/daily" TargetMode="External"/><Relationship Id="rId10" Type="http://schemas.openxmlformats.org/officeDocument/2006/relationships/hyperlink" Target="http://quote.rbc.ru/exchanges/demo/lse.1/MFON_LI/daily" TargetMode="External"/><Relationship Id="rId11" Type="http://schemas.openxmlformats.org/officeDocument/2006/relationships/hyperlink" Target="http://quote.rbc.ru/exchanges/demo/lse.1/SVST_LI/daily" TargetMode="External"/><Relationship Id="rId12" Type="http://schemas.openxmlformats.org/officeDocument/2006/relationships/hyperlink" Target="http://quote.rbc.ru/exchanges/demo/lse.1/FIVE_LI/daily" TargetMode="External"/><Relationship Id="rId13" Type="http://schemas.openxmlformats.org/officeDocument/2006/relationships/hyperlink" Target="http://quote.rbc.ru/exchanges/demo/lse.1/SSA_LI/daily" TargetMode="External"/><Relationship Id="rId14" Type="http://schemas.openxmlformats.org/officeDocument/2006/relationships/hyperlink" Target="http://quote.rbc.ru/exchanges/demo/lse.1/AGRO_LI/daily" TargetMode="External"/><Relationship Id="rId15" Type="http://schemas.openxmlformats.org/officeDocument/2006/relationships/hyperlink" Target="http://quote.rbc.ru/exchanges/demo/lse.1/ATAD_LI/daily" TargetMode="External"/><Relationship Id="rId16" Type="http://schemas.openxmlformats.org/officeDocument/2006/relationships/hyperlink" Target="http://quote.rbc.ru/exchanges/demo/lse.1/MAIL_LI/daily" TargetMode="External"/><Relationship Id="rId17" Type="http://schemas.openxmlformats.org/officeDocument/2006/relationships/hyperlink" Target="http://quote.rbc.ru/exchanges/demo/lse.1/HYDR_LI/daily" TargetMode="External"/><Relationship Id="rId18" Type="http://schemas.openxmlformats.org/officeDocument/2006/relationships/hyperlink" Target="http://quote.rbc.ru/exchanges/demo/lse.1/NVTK_LI/daily" TargetMode="External"/><Relationship Id="rId19" Type="http://schemas.openxmlformats.org/officeDocument/2006/relationships/hyperlink" Target="http://quote.rbc.ru/exchanges/demo/lse.1/ETLN_LI/daily" TargetMode="External"/><Relationship Id="rId20" Type="http://schemas.openxmlformats.org/officeDocument/2006/relationships/hyperlink" Target="http://quote.rbc.ru/exchanges/demo/lse.1/MMK_LI/daily" TargetMode="External"/><Relationship Id="rId21" Type="http://schemas.openxmlformats.org/officeDocument/2006/relationships/hyperlink" Target="http://quote.rbc.ru/exchanges/demo/lse.1/LNTA_LI/daily" TargetMode="External"/><Relationship Id="rId22" Type="http://schemas.openxmlformats.org/officeDocument/2006/relationships/hyperlink" Target="http://quote.rbc.ru/exchanges/demo/lse.1/TMKS_LI/daily" TargetMode="External"/><Relationship Id="rId23" Type="http://schemas.openxmlformats.org/officeDocument/2006/relationships/hyperlink" Target="http://quote.rbc.ru/exchanges/demo/lse.1/LSRG_LI/daily" TargetMode="External"/><Relationship Id="rId24" Type="http://schemas.openxmlformats.org/officeDocument/2006/relationships/hyperlink" Target="http://quote.rbc.ru/exchanges/demo/lse.1/PHOR_LI/daily" TargetMode="External"/><Relationship Id="rId25" Type="http://schemas.openxmlformats.org/officeDocument/2006/relationships/hyperlink" Target="http://quote.rbc.ru/exchanges/demo/lse.1/TCS_LI/daily" TargetMode="External"/><Relationship Id="rId26" Type="http://schemas.openxmlformats.org/officeDocument/2006/relationships/hyperlink" Target="http://quote.rbc.ru/exchanges/demo/lse.1/OKEY_LI/daily" TargetMode="External"/><Relationship Id="rId27" Type="http://schemas.openxmlformats.org/officeDocument/2006/relationships/hyperlink" Target="http://quote.rbc.ru/exchanges/demo/lse.1/GLTR_LI/daily" TargetMode="External"/><Relationship Id="rId28" Type="http://schemas.openxmlformats.org/officeDocument/2006/relationships/hyperlink" Target="http://quote.rbc.ru/exchanges/demo/lse.1/AKRN_LI/daily" TargetMode="External"/><Relationship Id="rId29" Type="http://schemas.openxmlformats.org/officeDocument/2006/relationships/hyperlink" Target="http://quote.rbc.ru/exchanges/demo/lse.1/RKMD_LI/daily" TargetMode="External"/><Relationship Id="rId30" Type="http://schemas.openxmlformats.org/officeDocument/2006/relationships/hyperlink" Target="http://quote.rbc.ru/exchanges/demo/lse.1/AFID_LI/daily" TargetMode="External"/><Relationship Id="rId31" Type="http://schemas.openxmlformats.org/officeDocument/2006/relationships/hyperlink" Target="http://quote.rbc.ru/exchanges/demo/lse.1/GAZ_LI/daily" TargetMode="External"/><Relationship Id="rId32" Type="http://schemas.openxmlformats.org/officeDocument/2006/relationships/hyperlink" Target="http://quote.rbc.ru/exchanges/demo/lse.1/NORD_LI/daily" TargetMode="External"/><Relationship Id="rId33" Type="http://schemas.openxmlformats.org/officeDocument/2006/relationships/hyperlink" Target="http://quote.rbc.ru/exchanges/demo/lse.1/MDMG_LI/daily" TargetMode="External"/><Relationship Id="rId34" Type="http://schemas.openxmlformats.org/officeDocument/2006/relationships/hyperlink" Target="http://quote.rbc.ru/exchanges/demo/lse.1/GLPR_LI/daily" TargetMode="External"/><Relationship Id="rId35" Type="http://schemas.openxmlformats.org/officeDocument/2006/relationships/hyperlink" Target="http://quote.rbc.ru/exchanges/demo/lse.1/NCSP_LI/daily" TargetMode="External"/><Relationship Id="rId36" Type="http://schemas.openxmlformats.org/officeDocument/2006/relationships/hyperlink" Target="http://quote.rbc.ru/exchanges/demo/lse.1/HMSG_LI/daily" TargetMode="External"/><Relationship Id="rId37" Type="http://schemas.openxmlformats.org/officeDocument/2006/relationships/hyperlink" Target="http://quote.rbc.ru/exchanges/demo/lse.1/PIK_LI/daily" TargetMode="External"/><Relationship Id="rId38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lse.1/OGZD_LI/daily" TargetMode="External"/><Relationship Id="rId2" Type="http://schemas.openxmlformats.org/officeDocument/2006/relationships/hyperlink" Target="http://quote.rbc.ru/exchanges/demo/lse.1/ROSN_LI/daily" TargetMode="External"/><Relationship Id="rId3" Type="http://schemas.openxmlformats.org/officeDocument/2006/relationships/hyperlink" Target="http://quote.rbc.ru/exchanges/demo/lse.1/SBER_LI/daily" TargetMode="External"/><Relationship Id="rId4" Type="http://schemas.openxmlformats.org/officeDocument/2006/relationships/hyperlink" Target="http://quote.rbc.ru/exchanges/demo/lse.1/VTBR_LI/daily" TargetMode="External"/><Relationship Id="rId5" Type="http://schemas.openxmlformats.org/officeDocument/2006/relationships/hyperlink" Target="http://quote.rbc.ru/exchanges/demo/lse.1/MNOD_LI/daily" TargetMode="External"/><Relationship Id="rId6" Type="http://schemas.openxmlformats.org/officeDocument/2006/relationships/hyperlink" Target="http://quote.rbc.ru/exchanges/demo/lse.1/LKOD_LI/daily" TargetMode="External"/><Relationship Id="rId7" Type="http://schemas.openxmlformats.org/officeDocument/2006/relationships/hyperlink" Target="http://quote.rbc.ru/exchanges/demo/lse.1/MFON_LI/daily" TargetMode="External"/><Relationship Id="rId8" Type="http://schemas.openxmlformats.org/officeDocument/2006/relationships/hyperlink" Target="http://quote.rbc.ru/exchanges/demo/lse.1/SGGD_LI/daily" TargetMode="External"/><Relationship Id="rId9" Type="http://schemas.openxmlformats.org/officeDocument/2006/relationships/hyperlink" Target="http://quote.rbc.ru/exchanges/demo/lse.1/ETLN_LI/daily" TargetMode="External"/><Relationship Id="rId10" Type="http://schemas.openxmlformats.org/officeDocument/2006/relationships/hyperlink" Target="http://quote.rbc.ru/exchanges/demo/lse.1/SVST_LI/daily" TargetMode="External"/><Relationship Id="rId11" Type="http://schemas.openxmlformats.org/officeDocument/2006/relationships/hyperlink" Target="http://quote.rbc.ru/exchanges/demo/lse.1/MGNT_LI/daily" TargetMode="External"/><Relationship Id="rId12" Type="http://schemas.openxmlformats.org/officeDocument/2006/relationships/hyperlink" Target="http://quote.rbc.ru/exchanges/demo/lse.1/AGRO_LI/daily" TargetMode="External"/><Relationship Id="rId13" Type="http://schemas.openxmlformats.org/officeDocument/2006/relationships/hyperlink" Target="http://quote.rbc.ru/exchanges/demo/lse.1/NLMK_LI/daily" TargetMode="External"/><Relationship Id="rId14" Type="http://schemas.openxmlformats.org/officeDocument/2006/relationships/hyperlink" Target="http://quote.rbc.ru/exchanges/demo/lse.1/FIVE_LI/daily" TargetMode="External"/><Relationship Id="rId15" Type="http://schemas.openxmlformats.org/officeDocument/2006/relationships/hyperlink" Target="http://quote.rbc.ru/exchanges/demo/lse.1/SSA_LI/daily" TargetMode="External"/><Relationship Id="rId16" Type="http://schemas.openxmlformats.org/officeDocument/2006/relationships/hyperlink" Target="http://quote.rbc.ru/exchanges/demo/lse.1/MAIL_LI/daily" TargetMode="External"/><Relationship Id="rId17" Type="http://schemas.openxmlformats.org/officeDocument/2006/relationships/hyperlink" Target="http://quote.rbc.ru/exchanges/demo/lse.1/TCS_LI/daily" TargetMode="External"/><Relationship Id="rId18" Type="http://schemas.openxmlformats.org/officeDocument/2006/relationships/hyperlink" Target="http://quote.rbc.ru/exchanges/demo/lse.1/GLTR_LI/daily" TargetMode="External"/><Relationship Id="rId19" Type="http://schemas.openxmlformats.org/officeDocument/2006/relationships/hyperlink" Target="http://quote.rbc.ru/exchanges/demo/lse.1/ATAD_LI/daily" TargetMode="External"/><Relationship Id="rId20" Type="http://schemas.openxmlformats.org/officeDocument/2006/relationships/hyperlink" Target="http://quote.rbc.ru/exchanges/demo/lse.1/HYDR_LI/daily" TargetMode="External"/><Relationship Id="rId21" Type="http://schemas.openxmlformats.org/officeDocument/2006/relationships/hyperlink" Target="http://quote.rbc.ru/exchanges/demo/lse.1/LSRG_LI/daily" TargetMode="External"/><Relationship Id="rId22" Type="http://schemas.openxmlformats.org/officeDocument/2006/relationships/hyperlink" Target="http://quote.rbc.ru/exchanges/demo/lse.1/NVTK_LI/daily" TargetMode="External"/><Relationship Id="rId23" Type="http://schemas.openxmlformats.org/officeDocument/2006/relationships/hyperlink" Target="http://quote.rbc.ru/exchanges/demo/lse.1/MMK_LI/daily" TargetMode="External"/><Relationship Id="rId24" Type="http://schemas.openxmlformats.org/officeDocument/2006/relationships/hyperlink" Target="http://quote.rbc.ru/exchanges/demo/lse.1/PHOR_LI/daily" TargetMode="External"/><Relationship Id="rId25" Type="http://schemas.openxmlformats.org/officeDocument/2006/relationships/hyperlink" Target="http://quote.rbc.ru/exchanges/demo/lse.1/LNTA_LI/daily" TargetMode="External"/><Relationship Id="rId26" Type="http://schemas.openxmlformats.org/officeDocument/2006/relationships/hyperlink" Target="http://quote.rbc.ru/exchanges/demo/lse.1/GAZ_LI/daily" TargetMode="External"/><Relationship Id="rId27" Type="http://schemas.openxmlformats.org/officeDocument/2006/relationships/hyperlink" Target="http://quote.rbc.ru/exchanges/demo/lse.1/TMKS_LI/daily" TargetMode="External"/><Relationship Id="rId28" Type="http://schemas.openxmlformats.org/officeDocument/2006/relationships/hyperlink" Target="http://quote.rbc.ru/exchanges/demo/lse.1/AFID_LI/daily" TargetMode="External"/><Relationship Id="rId29" Type="http://schemas.openxmlformats.org/officeDocument/2006/relationships/hyperlink" Target="http://quote.rbc.ru/exchanges/demo/lse.1/RKMD_LI/daily" TargetMode="External"/><Relationship Id="rId30" Type="http://schemas.openxmlformats.org/officeDocument/2006/relationships/hyperlink" Target="http://quote.rbc.ru/exchanges/demo/lse.1/NORD_LI/daily" TargetMode="External"/><Relationship Id="rId31" Type="http://schemas.openxmlformats.org/officeDocument/2006/relationships/hyperlink" Target="http://quote.rbc.ru/exchanges/demo/lse.1/PIK_LI/daily" TargetMode="External"/><Relationship Id="rId32" Type="http://schemas.openxmlformats.org/officeDocument/2006/relationships/hyperlink" Target="http://quote.rbc.ru/exchanges/demo/lse.1/MDMG_LI/daily" TargetMode="External"/><Relationship Id="rId33" Type="http://schemas.openxmlformats.org/officeDocument/2006/relationships/hyperlink" Target="http://quote.rbc.ru/exchanges/demo/lse.1/GLPR_LI/daily" TargetMode="External"/><Relationship Id="rId34" Type="http://schemas.openxmlformats.org/officeDocument/2006/relationships/hyperlink" Target="http://quote.rbc.ru/exchanges/demo/lse.1/AKRN_LI/daily" TargetMode="External"/><Relationship Id="rId35" Type="http://schemas.openxmlformats.org/officeDocument/2006/relationships/hyperlink" Target="http://quote.rbc.ru/exchanges/demo/lse.1/HMSG_LI/daily" TargetMode="External"/><Relationship Id="rId36" Type="http://schemas.openxmlformats.org/officeDocument/2006/relationships/hyperlink" Target="http://quote.rbc.ru/exchanges/demo/lse.1/OKEY_LI/daily" TargetMode="External"/><Relationship Id="rId37" Type="http://schemas.openxmlformats.org/officeDocument/2006/relationships/hyperlink" Target="http://quote.rbc.ru/exchanges/demo/lse.1/NCSP_LI/daily" TargetMode="External"/><Relationship Id="rId38" Type="http://schemas.openxmlformats.org/officeDocument/2006/relationships/hyperlink" Target="http://quote.rbc.ru/exchanges/demo/lse.1/PHST_LI/daily" TargetMode="External"/><Relationship Id="rId39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lse.1/OGZD_LI/daily" TargetMode="External"/><Relationship Id="rId2" Type="http://schemas.openxmlformats.org/officeDocument/2006/relationships/hyperlink" Target="http://quote.rbc.ru/exchanges/demo/lse.1/VTBR_LI/daily" TargetMode="External"/><Relationship Id="rId3" Type="http://schemas.openxmlformats.org/officeDocument/2006/relationships/hyperlink" Target="http://quote.rbc.ru/exchanges/demo/lse.1/SBER_LI/daily" TargetMode="External"/><Relationship Id="rId4" Type="http://schemas.openxmlformats.org/officeDocument/2006/relationships/hyperlink" Target="http://quote.rbc.ru/exchanges/demo/lse.1/ROSN_LI/daily" TargetMode="External"/><Relationship Id="rId5" Type="http://schemas.openxmlformats.org/officeDocument/2006/relationships/hyperlink" Target="http://quote.rbc.ru/exchanges/demo/lse.1/MNOD_LI/daily" TargetMode="External"/><Relationship Id="rId6" Type="http://schemas.openxmlformats.org/officeDocument/2006/relationships/hyperlink" Target="http://quote.rbc.ru/exchanges/demo/lse.1/ETLN_LI/daily" TargetMode="External"/><Relationship Id="rId7" Type="http://schemas.openxmlformats.org/officeDocument/2006/relationships/hyperlink" Target="http://quote.rbc.ru/exchanges/demo/lse.1/SGGD_LI/daily" TargetMode="External"/><Relationship Id="rId8" Type="http://schemas.openxmlformats.org/officeDocument/2006/relationships/hyperlink" Target="http://quote.rbc.ru/exchanges/demo/lse.1/LKOD_LI/daily" TargetMode="External"/><Relationship Id="rId9" Type="http://schemas.openxmlformats.org/officeDocument/2006/relationships/hyperlink" Target="http://quote.rbc.ru/exchanges/demo/lse.1/MGNT_LI/daily" TargetMode="External"/><Relationship Id="rId10" Type="http://schemas.openxmlformats.org/officeDocument/2006/relationships/hyperlink" Target="http://quote.rbc.ru/exchanges/demo/lse.1/MFON_LI/daily" TargetMode="External"/><Relationship Id="rId11" Type="http://schemas.openxmlformats.org/officeDocument/2006/relationships/hyperlink" Target="http://quote.rbc.ru/exchanges/demo/lse.1/NLMK_LI/daily" TargetMode="External"/><Relationship Id="rId12" Type="http://schemas.openxmlformats.org/officeDocument/2006/relationships/hyperlink" Target="http://quote.rbc.ru/exchanges/demo/lse.1/HYDR_LI/daily" TargetMode="External"/><Relationship Id="rId13" Type="http://schemas.openxmlformats.org/officeDocument/2006/relationships/hyperlink" Target="http://quote.rbc.ru/exchanges/demo/lse.1/SVST_LI/daily" TargetMode="External"/><Relationship Id="rId14" Type="http://schemas.openxmlformats.org/officeDocument/2006/relationships/hyperlink" Target="http://quote.rbc.ru/exchanges/demo/lse.1/ATAD_LI/daily" TargetMode="External"/><Relationship Id="rId15" Type="http://schemas.openxmlformats.org/officeDocument/2006/relationships/hyperlink" Target="http://quote.rbc.ru/exchanges/demo/lse.1/FIVE_LI/daily" TargetMode="External"/><Relationship Id="rId16" Type="http://schemas.openxmlformats.org/officeDocument/2006/relationships/hyperlink" Target="http://quote.rbc.ru/exchanges/demo/lse.1/SSA_LI/daily" TargetMode="External"/><Relationship Id="rId17" Type="http://schemas.openxmlformats.org/officeDocument/2006/relationships/hyperlink" Target="http://quote.rbc.ru/exchanges/demo/lse.1/PHOR_LI/daily" TargetMode="External"/><Relationship Id="rId18" Type="http://schemas.openxmlformats.org/officeDocument/2006/relationships/hyperlink" Target="http://quote.rbc.ru/exchanges/demo/lse.1/AGRO_LI/daily" TargetMode="External"/><Relationship Id="rId19" Type="http://schemas.openxmlformats.org/officeDocument/2006/relationships/hyperlink" Target="http://quote.rbc.ru/exchanges/demo/lse.1/MAIL_LI/daily" TargetMode="External"/><Relationship Id="rId20" Type="http://schemas.openxmlformats.org/officeDocument/2006/relationships/hyperlink" Target="http://quote.rbc.ru/exchanges/demo/lse.1/LNTA_LI/daily" TargetMode="External"/><Relationship Id="rId21" Type="http://schemas.openxmlformats.org/officeDocument/2006/relationships/hyperlink" Target="http://quote.rbc.ru/exchanges/demo/lse.1/MMK_LI/daily" TargetMode="External"/><Relationship Id="rId22" Type="http://schemas.openxmlformats.org/officeDocument/2006/relationships/hyperlink" Target="http://quote.rbc.ru/exchanges/demo/lse.1/NVTK_LI/daily" TargetMode="External"/><Relationship Id="rId23" Type="http://schemas.openxmlformats.org/officeDocument/2006/relationships/hyperlink" Target="http://quote.rbc.ru/exchanges/demo/lse.1/AKRN_LI/daily" TargetMode="External"/><Relationship Id="rId24" Type="http://schemas.openxmlformats.org/officeDocument/2006/relationships/hyperlink" Target="http://quote.rbc.ru/exchanges/demo/lse.1/TCS_LI/daily" TargetMode="External"/><Relationship Id="rId25" Type="http://schemas.openxmlformats.org/officeDocument/2006/relationships/hyperlink" Target="http://quote.rbc.ru/exchanges/demo/lse.1/LSRG_LI/daily" TargetMode="External"/><Relationship Id="rId26" Type="http://schemas.openxmlformats.org/officeDocument/2006/relationships/hyperlink" Target="http://quote.rbc.ru/exchanges/demo/lse.1/OKEY_LI/daily" TargetMode="External"/><Relationship Id="rId27" Type="http://schemas.openxmlformats.org/officeDocument/2006/relationships/hyperlink" Target="http://quote.rbc.ru/exchanges/demo/lse.1/TMKS_LI/daily" TargetMode="External"/><Relationship Id="rId28" Type="http://schemas.openxmlformats.org/officeDocument/2006/relationships/hyperlink" Target="http://quote.rbc.ru/exchanges/demo/lse.1/GAZ_LI/daily" TargetMode="External"/><Relationship Id="rId29" Type="http://schemas.openxmlformats.org/officeDocument/2006/relationships/hyperlink" Target="http://quote.rbc.ru/exchanges/demo/lse.1/RKMD_LI/daily" TargetMode="External"/><Relationship Id="rId30" Type="http://schemas.openxmlformats.org/officeDocument/2006/relationships/hyperlink" Target="http://quote.rbc.ru/exchanges/demo/lse.1/GLPR_LI/daily" TargetMode="External"/><Relationship Id="rId31" Type="http://schemas.openxmlformats.org/officeDocument/2006/relationships/hyperlink" Target="http://quote.rbc.ru/exchanges/demo/lse.1/MDMG_LI/daily" TargetMode="External"/><Relationship Id="rId32" Type="http://schemas.openxmlformats.org/officeDocument/2006/relationships/hyperlink" Target="http://quote.rbc.ru/exchanges/demo/lse.1/GLTR_LI/daily" TargetMode="External"/><Relationship Id="rId33" Type="http://schemas.openxmlformats.org/officeDocument/2006/relationships/hyperlink" Target="http://quote.rbc.ru/exchanges/demo/lse.1/NORD_LI/daily" TargetMode="External"/><Relationship Id="rId34" Type="http://schemas.openxmlformats.org/officeDocument/2006/relationships/hyperlink" Target="http://quote.rbc.ru/exchanges/demo/lse.1/HMSG_LI/daily" TargetMode="External"/><Relationship Id="rId35" Type="http://schemas.openxmlformats.org/officeDocument/2006/relationships/hyperlink" Target="http://quote.rbc.ru/exchanges/demo/lse.1/AFID_LI/daily" TargetMode="External"/><Relationship Id="rId36" Type="http://schemas.openxmlformats.org/officeDocument/2006/relationships/hyperlink" Target="http://quote.rbc.ru/exchanges/demo/lse.1/NCSP_LI/daily" TargetMode="External"/><Relationship Id="rId37" Type="http://schemas.openxmlformats.org/officeDocument/2006/relationships/hyperlink" Target="http://quote.rbc.ru/exchanges/demo/lse.1/PIK_LI/daily" TargetMode="External"/><Relationship Id="rId38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lse.1/OGZD_LI/daily" TargetMode="External"/><Relationship Id="rId2" Type="http://schemas.openxmlformats.org/officeDocument/2006/relationships/hyperlink" Target="http://quote.rbc.ru/exchanges/demo/lse.1/SBER_LI/daily" TargetMode="External"/><Relationship Id="rId3" Type="http://schemas.openxmlformats.org/officeDocument/2006/relationships/hyperlink" Target="http://quote.rbc.ru/exchanges/demo/lse.1/ROSN_LI/daily" TargetMode="External"/><Relationship Id="rId4" Type="http://schemas.openxmlformats.org/officeDocument/2006/relationships/hyperlink" Target="http://quote.rbc.ru/exchanges/demo/lse.1/VTBR_LI/daily" TargetMode="External"/><Relationship Id="rId5" Type="http://schemas.openxmlformats.org/officeDocument/2006/relationships/hyperlink" Target="http://quote.rbc.ru/exchanges/demo/lse.1/LKOD_LI/daily" TargetMode="External"/><Relationship Id="rId6" Type="http://schemas.openxmlformats.org/officeDocument/2006/relationships/hyperlink" Target="http://quote.rbc.ru/exchanges/demo/lse.1/MNOD_LI/daily" TargetMode="External"/><Relationship Id="rId7" Type="http://schemas.openxmlformats.org/officeDocument/2006/relationships/hyperlink" Target="http://quote.rbc.ru/exchanges/demo/lse.1/HYDR_LI/daily" TargetMode="External"/><Relationship Id="rId8" Type="http://schemas.openxmlformats.org/officeDocument/2006/relationships/hyperlink" Target="http://quote.rbc.ru/exchanges/demo/lse.1/MFON_LI/daily" TargetMode="External"/><Relationship Id="rId9" Type="http://schemas.openxmlformats.org/officeDocument/2006/relationships/hyperlink" Target="http://quote.rbc.ru/exchanges/demo/lse.1/SGGD_LI/daily" TargetMode="External"/><Relationship Id="rId10" Type="http://schemas.openxmlformats.org/officeDocument/2006/relationships/hyperlink" Target="http://quote.rbc.ru/exchanges/demo/lse.1/MGNT_LI/daily" TargetMode="External"/><Relationship Id="rId11" Type="http://schemas.openxmlformats.org/officeDocument/2006/relationships/hyperlink" Target="http://quote.rbc.ru/exchanges/demo/lse.1/LNTA_LI/daily" TargetMode="External"/><Relationship Id="rId12" Type="http://schemas.openxmlformats.org/officeDocument/2006/relationships/hyperlink" Target="http://quote.rbc.ru/exchanges/demo/lse.1/SVST_LI/daily" TargetMode="External"/><Relationship Id="rId13" Type="http://schemas.openxmlformats.org/officeDocument/2006/relationships/hyperlink" Target="http://quote.rbc.ru/exchanges/demo/lse.1/NVTK_LI/daily" TargetMode="External"/><Relationship Id="rId14" Type="http://schemas.openxmlformats.org/officeDocument/2006/relationships/hyperlink" Target="http://quote.rbc.ru/exchanges/demo/lse.1/MAIL_LI/daily" TargetMode="External"/><Relationship Id="rId15" Type="http://schemas.openxmlformats.org/officeDocument/2006/relationships/hyperlink" Target="http://quote.rbc.ru/exchanges/demo/lse.1/FIVE_LI/daily" TargetMode="External"/><Relationship Id="rId16" Type="http://schemas.openxmlformats.org/officeDocument/2006/relationships/hyperlink" Target="http://quote.rbc.ru/exchanges/demo/lse.1/AGRO_LI/daily" TargetMode="External"/><Relationship Id="rId17" Type="http://schemas.openxmlformats.org/officeDocument/2006/relationships/hyperlink" Target="http://quote.rbc.ru/exchanges/demo/lse.1/SSA_LI/daily" TargetMode="External"/><Relationship Id="rId18" Type="http://schemas.openxmlformats.org/officeDocument/2006/relationships/hyperlink" Target="http://quote.rbc.ru/exchanges/demo/lse.1/GLTR_LI/daily" TargetMode="External"/><Relationship Id="rId19" Type="http://schemas.openxmlformats.org/officeDocument/2006/relationships/hyperlink" Target="http://quote.rbc.ru/exchanges/demo/lse.1/NLMK_LI/daily" TargetMode="External"/><Relationship Id="rId20" Type="http://schemas.openxmlformats.org/officeDocument/2006/relationships/hyperlink" Target="http://quote.rbc.ru/exchanges/demo/lse.1/ATAD_LI/daily" TargetMode="External"/><Relationship Id="rId21" Type="http://schemas.openxmlformats.org/officeDocument/2006/relationships/hyperlink" Target="http://quote.rbc.ru/exchanges/demo/lse.1/TCS_LI/daily" TargetMode="External"/><Relationship Id="rId22" Type="http://schemas.openxmlformats.org/officeDocument/2006/relationships/hyperlink" Target="http://quote.rbc.ru/exchanges/demo/lse.1/ETLN_LI/daily" TargetMode="External"/><Relationship Id="rId23" Type="http://schemas.openxmlformats.org/officeDocument/2006/relationships/hyperlink" Target="http://quote.rbc.ru/exchanges/demo/lse.1/PHOR_LI/daily" TargetMode="External"/><Relationship Id="rId24" Type="http://schemas.openxmlformats.org/officeDocument/2006/relationships/hyperlink" Target="http://quote.rbc.ru/exchanges/demo/lse.1/AFID_LI/daily" TargetMode="External"/><Relationship Id="rId25" Type="http://schemas.openxmlformats.org/officeDocument/2006/relationships/hyperlink" Target="http://quote.rbc.ru/exchanges/demo/lse.1/MMK_LI/daily" TargetMode="External"/><Relationship Id="rId26" Type="http://schemas.openxmlformats.org/officeDocument/2006/relationships/hyperlink" Target="http://quote.rbc.ru/exchanges/demo/lse.1/OKEY_LI/daily" TargetMode="External"/><Relationship Id="rId27" Type="http://schemas.openxmlformats.org/officeDocument/2006/relationships/hyperlink" Target="http://quote.rbc.ru/exchanges/demo/lse.1/AKRN_LI/daily" TargetMode="External"/><Relationship Id="rId28" Type="http://schemas.openxmlformats.org/officeDocument/2006/relationships/hyperlink" Target="http://quote.rbc.ru/exchanges/demo/lse.1/RKMD_LI/daily" TargetMode="External"/><Relationship Id="rId29" Type="http://schemas.openxmlformats.org/officeDocument/2006/relationships/hyperlink" Target="http://quote.rbc.ru/exchanges/demo/lse.1/TMKS_LI/daily" TargetMode="External"/><Relationship Id="rId30" Type="http://schemas.openxmlformats.org/officeDocument/2006/relationships/hyperlink" Target="http://quote.rbc.ru/exchanges/demo/lse.1/LSRG_LI/daily" TargetMode="External"/><Relationship Id="rId31" Type="http://schemas.openxmlformats.org/officeDocument/2006/relationships/hyperlink" Target="http://quote.rbc.ru/exchanges/demo/lse.1/GAZ_LI/daily" TargetMode="External"/><Relationship Id="rId32" Type="http://schemas.openxmlformats.org/officeDocument/2006/relationships/hyperlink" Target="http://quote.rbc.ru/exchanges/demo/lse.1/GLPR_LI/daily" TargetMode="External"/><Relationship Id="rId33" Type="http://schemas.openxmlformats.org/officeDocument/2006/relationships/hyperlink" Target="http://quote.rbc.ru/exchanges/demo/lse.1/MDMG_LI/daily" TargetMode="External"/><Relationship Id="rId34" Type="http://schemas.openxmlformats.org/officeDocument/2006/relationships/hyperlink" Target="http://quote.rbc.ru/exchanges/demo/lse.1/NORD_LI/daily" TargetMode="External"/><Relationship Id="rId35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chart" Target="../charts/chart12.xml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chart" Target="../charts/chart13.xml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hyperlink" Target="http://quote.rbc.ru/" TargetMode="External"/><Relationship Id="rId2" Type="http://schemas.openxmlformats.org/officeDocument/2006/relationships/hyperlink" Target="http://investfunds.ru/" TargetMode="External"/><Relationship Id="rId3" Type="http://schemas.openxmlformats.org/officeDocument/2006/relationships/hyperlink" Target="http://www.nasdaq.com/" TargetMode="External"/><Relationship Id="rId4" Type="http://schemas.openxmlformats.org/officeDocument/2006/relationships/hyperlink" Target="https://www.nyse.com/index" TargetMode="External"/><Relationship Id="rId5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nasdaq.1/OGZPY/daily" TargetMode="External"/><Relationship Id="rId2" Type="http://schemas.openxmlformats.org/officeDocument/2006/relationships/hyperlink" Target="http://quote.rbc.ru/exchanges/demo/nasdaq.1/SBRCY/daily" TargetMode="External"/><Relationship Id="rId3" Type="http://schemas.openxmlformats.org/officeDocument/2006/relationships/hyperlink" Target="http://quote.rbc.ru/exchanges/demo/nasdaq.1/NILSY/daily" TargetMode="External"/><Relationship Id="rId4" Type="http://schemas.openxmlformats.org/officeDocument/2006/relationships/hyperlink" Target="http://quote.rbc.ru/exchanges/demo/nasdaq.1/SGTPY/daily" TargetMode="External"/><Relationship Id="rId5" Type="http://schemas.openxmlformats.org/officeDocument/2006/relationships/hyperlink" Target="http://quote.rbc.ru/exchanges/demo/nasdaq.1/LUKOY/daily" TargetMode="External"/><Relationship Id="rId6" Type="http://schemas.openxmlformats.org/officeDocument/2006/relationships/hyperlink" Target="http://quote.rbc.ru/exchanges/demo/nasdaq.1/SGTZY/daily" TargetMode="External"/><Relationship Id="rId7" Type="http://schemas.openxmlformats.org/officeDocument/2006/relationships/hyperlink" Target="http://quote.rbc.ru/exchanges/demo/nasdaq.1/GZPFY/daily" TargetMode="External"/><Relationship Id="rId8" Type="http://schemas.openxmlformats.org/officeDocument/2006/relationships/hyperlink" Target="http://quote.rbc.ru/exchanges/demo/nasdaq.1/OGZPY/daily" TargetMode="External"/><Relationship Id="rId9" Type="http://schemas.openxmlformats.org/officeDocument/2006/relationships/hyperlink" Target="http://quote.rbc.ru/exchanges/demo/nasdaq.1/SBRCY/daily" TargetMode="External"/><Relationship Id="rId10" Type="http://schemas.openxmlformats.org/officeDocument/2006/relationships/hyperlink" Target="http://quote.rbc.ru/exchanges/demo/nasdaq.1/LUKOY/daily" TargetMode="External"/><Relationship Id="rId11" Type="http://schemas.openxmlformats.org/officeDocument/2006/relationships/hyperlink" Target="http://quote.rbc.ru/exchanges/demo/nasdaq.1/NILSY/daily" TargetMode="External"/><Relationship Id="rId12" Type="http://schemas.openxmlformats.org/officeDocument/2006/relationships/hyperlink" Target="http://quote.rbc.ru/exchanges/demo/nasdaq.1/SGTPY/daily" TargetMode="External"/><Relationship Id="rId13" Type="http://schemas.openxmlformats.org/officeDocument/2006/relationships/hyperlink" Target="http://quote.rbc.ru/exchanges/demo/nasdaq.1/GZPFY/daily" TargetMode="External"/><Relationship Id="rId14" Type="http://schemas.openxmlformats.org/officeDocument/2006/relationships/hyperlink" Target="http://quote.rbc.ru/exchanges/demo/nasdaq.1/TMKXY/daily" TargetMode="External"/><Relationship Id="rId15" Type="http://schemas.openxmlformats.org/officeDocument/2006/relationships/hyperlink" Target="http://quote.rbc.ru/exchanges/demo/nasdaq.1/SGTZY/daily" TargetMode="External"/><Relationship Id="rId16" Type="http://schemas.openxmlformats.org/officeDocument/2006/relationships/hyperlink" Target="http://quote.rbc.ru/exchanges/demo/nasdaq.1/ROSYY/daily" TargetMode="External"/><Relationship Id="rId17" Type="http://schemas.openxmlformats.org/officeDocument/2006/relationships/hyperlink" Target="http://quote.rbc.ru/exchanges/demo/nasdaq.1/SGTPY/daily" TargetMode="External"/><Relationship Id="rId18" Type="http://schemas.openxmlformats.org/officeDocument/2006/relationships/hyperlink" Target="http://quote.rbc.ru/exchanges/demo/nasdaq.1/OGZPY/daily" TargetMode="External"/><Relationship Id="rId19" Type="http://schemas.openxmlformats.org/officeDocument/2006/relationships/hyperlink" Target="http://quote.rbc.ru/exchanges/demo/nasdaq.1/SBRCY/daily" TargetMode="External"/><Relationship Id="rId20" Type="http://schemas.openxmlformats.org/officeDocument/2006/relationships/hyperlink" Target="http://quote.rbc.ru/exchanges/demo/nasdaq.1/LUKOY/daily" TargetMode="External"/><Relationship Id="rId21" Type="http://schemas.openxmlformats.org/officeDocument/2006/relationships/hyperlink" Target="http://quote.rbc.ru/exchanges/demo/nasdaq.1/NILSY/daily" TargetMode="External"/><Relationship Id="rId22" Type="http://schemas.openxmlformats.org/officeDocument/2006/relationships/hyperlink" Target="http://quote.rbc.ru/exchanges/demo/nasdaq.1/SGTZY/daily" TargetMode="External"/><Relationship Id="rId23" Type="http://schemas.openxmlformats.org/officeDocument/2006/relationships/hyperlink" Target="http://quote.rbc.ru/exchanges/demo/nasdaq.1/ROSYY/daily" TargetMode="External"/><Relationship Id="rId24" Type="http://schemas.openxmlformats.org/officeDocument/2006/relationships/hyperlink" Target="http://quote.rbc.ru/exchanges/demo/nasdaq.1/GZPFY/daily" TargetMode="External"/><Relationship Id="rId25" Type="http://schemas.openxmlformats.org/officeDocument/2006/relationships/hyperlink" Target="http://quote.rbc.ru/exchanges/demo/nasdaq.1/TMKXY/daily" TargetMode="External"/><Relationship Id="rId26" Type="http://schemas.openxmlformats.org/officeDocument/2006/relationships/hyperlink" Target="http://quote.rbc.ru/exchanges/demo/nasdaq.1/OGZPY/daily" TargetMode="External"/><Relationship Id="rId27" Type="http://schemas.openxmlformats.org/officeDocument/2006/relationships/hyperlink" Target="http://quote.rbc.ru/exchanges/demo/nasdaq.1/LUKOY/daily" TargetMode="External"/><Relationship Id="rId28" Type="http://schemas.openxmlformats.org/officeDocument/2006/relationships/hyperlink" Target="http://quote.rbc.ru/exchanges/demo/nasdaq.1/SGTPY/daily" TargetMode="External"/><Relationship Id="rId29" Type="http://schemas.openxmlformats.org/officeDocument/2006/relationships/hyperlink" Target="http://quote.rbc.ru/exchanges/demo/nasdaq.1/SBRCY/daily" TargetMode="External"/><Relationship Id="rId30" Type="http://schemas.openxmlformats.org/officeDocument/2006/relationships/hyperlink" Target="http://quote.rbc.ru/exchanges/demo/nasdaq.1/NILSY/daily" TargetMode="External"/><Relationship Id="rId31" Type="http://schemas.openxmlformats.org/officeDocument/2006/relationships/hyperlink" Target="http://quote.rbc.ru/exchanges/demo/nasdaq.1/GZPFY/daily" TargetMode="External"/><Relationship Id="rId32" Type="http://schemas.openxmlformats.org/officeDocument/2006/relationships/hyperlink" Target="http://quote.rbc.ru/exchanges/demo/nasdaq.1/SGTZY/daily" TargetMode="External"/><Relationship Id="rId33" Type="http://schemas.openxmlformats.org/officeDocument/2006/relationships/hyperlink" Target="http://quote.rbc.ru/exchanges/demo/nasdaq.1/TMKXY/daily" TargetMode="External"/><Relationship Id="rId34" Type="http://schemas.openxmlformats.org/officeDocument/2006/relationships/hyperlink" Target="http://quote.rbc.ru/exchanges/demo/nasdaq.1/ROSYY/daily" TargetMode="External"/><Relationship Id="rId35" Type="http://schemas.openxmlformats.org/officeDocument/2006/relationships/hyperlink" Target="http://quote.rbc.ru/exchanges/demo/nasdaq.1/OGZPY/daily" TargetMode="External"/><Relationship Id="rId36" Type="http://schemas.openxmlformats.org/officeDocument/2006/relationships/hyperlink" Target="http://quote.rbc.ru/exchanges/demo/nasdaq.1/LUKOY/daily" TargetMode="External"/><Relationship Id="rId37" Type="http://schemas.openxmlformats.org/officeDocument/2006/relationships/hyperlink" Target="http://quote.rbc.ru/exchanges/demo/nasdaq.1/SBRCY/daily" TargetMode="External"/><Relationship Id="rId38" Type="http://schemas.openxmlformats.org/officeDocument/2006/relationships/hyperlink" Target="http://quote.rbc.ru/exchanges/demo/nasdaq.1/SGTPY/daily" TargetMode="External"/><Relationship Id="rId39" Type="http://schemas.openxmlformats.org/officeDocument/2006/relationships/hyperlink" Target="http://quote.rbc.ru/exchanges/demo/nasdaq.1/SGTZY/daily" TargetMode="External"/><Relationship Id="rId40" Type="http://schemas.openxmlformats.org/officeDocument/2006/relationships/hyperlink" Target="http://quote.rbc.ru/exchanges/demo/nasdaq.1/GZPFY/daily" TargetMode="External"/><Relationship Id="rId41" Type="http://schemas.openxmlformats.org/officeDocument/2006/relationships/hyperlink" Target="http://quote.rbc.ru/exchanges/demo/nasdaq.1/NILSY/daily" TargetMode="External"/><Relationship Id="rId42" Type="http://schemas.openxmlformats.org/officeDocument/2006/relationships/hyperlink" Target="http://quote.rbc.ru/exchanges/demo/nasdaq.1/ROSYY/daily" TargetMode="External"/><Relationship Id="rId43" Type="http://schemas.openxmlformats.org/officeDocument/2006/relationships/hyperlink" Target="http://quote.rbc.ru/exchanges/demo/nasdaq.1/TMKXY/daily" TargetMode="External"/><Relationship Id="rId4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chart" Target="../charts/chart7.xml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chart" Target="../charts/chart8.xml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hyperlink" Target="http://quote.rbc.ru/exchanges/demo/nyse.1/MBT/daily" TargetMode="External"/><Relationship Id="rId2" Type="http://schemas.openxmlformats.org/officeDocument/2006/relationships/hyperlink" Target="http://quote.rbc.ru/exchanges/demo/nyse.1/MTL/daily" TargetMode="External"/><Relationship Id="rId3" Type="http://schemas.openxmlformats.org/officeDocument/2006/relationships/hyperlink" Target="http://quote.rbc.ru/exchanges/demo/nyse.1/MTLPR/daily" TargetMode="External"/><Relationship Id="rId4" Type="http://schemas.openxmlformats.org/officeDocument/2006/relationships/hyperlink" Target="http://quote.rbc.ru/exchanges/demo/nyse.1/MBT/daily" TargetMode="External"/><Relationship Id="rId5" Type="http://schemas.openxmlformats.org/officeDocument/2006/relationships/hyperlink" Target="http://quote.rbc.ru/exchanges/demo/nyse.1/MTL/daily" TargetMode="External"/><Relationship Id="rId6" Type="http://schemas.openxmlformats.org/officeDocument/2006/relationships/hyperlink" Target="http://quote.rbc.ru/exchanges/demo/nyse.1/MTLPR/daily" TargetMode="External"/><Relationship Id="rId7" Type="http://schemas.openxmlformats.org/officeDocument/2006/relationships/hyperlink" Target="http://quote.rbc.ru/exchanges/demo/nyse.1/MBT/daily" TargetMode="External"/><Relationship Id="rId8" Type="http://schemas.openxmlformats.org/officeDocument/2006/relationships/hyperlink" Target="http://quote.rbc.ru/exchanges/demo/nyse.1/MTL/daily" TargetMode="External"/><Relationship Id="rId9" Type="http://schemas.openxmlformats.org/officeDocument/2006/relationships/hyperlink" Target="http://quote.rbc.ru/exchanges/demo/nyse.1/MTLPR/daily" TargetMode="External"/><Relationship Id="rId10" Type="http://schemas.openxmlformats.org/officeDocument/2006/relationships/hyperlink" Target="http://quote.rbc.ru/exchanges/demo/nyse.1/MBT/daily" TargetMode="External"/><Relationship Id="rId11" Type="http://schemas.openxmlformats.org/officeDocument/2006/relationships/hyperlink" Target="http://quote.rbc.ru/exchanges/demo/nyse.1/MTL/daily" TargetMode="External"/><Relationship Id="rId12" Type="http://schemas.openxmlformats.org/officeDocument/2006/relationships/hyperlink" Target="http://quote.rbc.ru/exchanges/demo/nyse.1/MTLPR/daily" TargetMode="External"/><Relationship Id="rId13" Type="http://schemas.openxmlformats.org/officeDocument/2006/relationships/hyperlink" Target="http://quote.rbc.ru/exchanges/demo/nyse.1/MBT/daily" TargetMode="External"/><Relationship Id="rId14" Type="http://schemas.openxmlformats.org/officeDocument/2006/relationships/hyperlink" Target="http://quote.rbc.ru/exchanges/demo/nyse.1/MTL/daily" TargetMode="External"/><Relationship Id="rId15" Type="http://schemas.openxmlformats.org/officeDocument/2006/relationships/hyperlink" Target="http://quote.rbc.ru/exchanges/demo/nyse.1/MTLPR/daily" TargetMode="External"/><Relationship Id="rId16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286560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Обзор рынка депозитарных расписок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4400">
                <a:solidFill>
                  <a:srgbClr val="000000"/>
                </a:solidFill>
                <a:latin typeface="Calibri"/>
              </a:rPr>
              <a:t>11.04.2016 – 15.04.2016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2365560" y="4913280"/>
            <a:ext cx="6400440" cy="1752120"/>
          </a:xfrm>
          <a:prstGeom prst="rect">
            <a:avLst/>
          </a:prstGeom>
        </p:spPr>
        <p:txBody>
          <a:bodyPr/>
          <a:p>
            <a:pPr algn="ctr"/>
            <a:endParaRPr/>
          </a:p>
        </p:txBody>
      </p:sp>
      <p:pic>
        <p:nvPicPr>
          <p:cNvPr descr="" id="8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189000" y="357120"/>
            <a:ext cx="6146280" cy="1712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" name="Table 1"/>
          <p:cNvGraphicFramePr/>
          <p:nvPr/>
        </p:nvGraphicFramePr>
        <p:xfrm>
          <a:off x="192600" y="435600"/>
          <a:ext cx="4603680" cy="2350440"/>
        </p:xfrm>
        <a:graphic>
          <a:graphicData uri="http://schemas.openxmlformats.org/drawingml/2006/table">
            <a:tbl>
              <a:tblPr/>
              <a:tblGrid>
                <a:gridCol w="1288080"/>
                <a:gridCol w="1666080"/>
                <a:gridCol w="1649520"/>
              </a:tblGrid>
              <a:tr h="247680"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DayVOI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4 837 855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40 664 361,58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4 430 476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38 573 155,75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3 419 883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27 196 547,13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2 736 287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19 671 113,51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1 885 785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15 924 261,67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17 310 286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142 029 439,6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Среднедневн.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3 462 057,2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28 405 887,93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3" name="Table 2"/>
          <p:cNvGraphicFramePr/>
          <p:nvPr/>
        </p:nvGraphicFramePr>
        <p:xfrm>
          <a:off x="5249880" y="735120"/>
          <a:ext cx="3540600" cy="1947960"/>
        </p:xfrm>
        <a:graphic>
          <a:graphicData uri="http://schemas.openxmlformats.org/drawingml/2006/table">
            <a:tbl>
              <a:tblPr/>
              <a:tblGrid>
                <a:gridCol w="1749240"/>
                <a:gridCol w="1791360"/>
              </a:tblGrid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Объемы за период ($)</a:t>
                      </a:r>
                      <a:endParaRPr/>
                    </a:p>
                  </a:txBody>
                  <a:tcPr/>
                </a:tc>
              </a:tr>
              <a:tr h="80892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Mobile TeleSystems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139 117 463,2</a:t>
                      </a:r>
                      <a:endParaRPr/>
                    </a:p>
                  </a:txBody>
                  <a:tcPr/>
                </a:tc>
              </a:tr>
              <a:tr h="29772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Mechel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2 864 539,31</a:t>
                      </a:r>
                      <a:endParaRPr/>
                    </a:p>
                  </a:txBody>
                  <a:tcPr/>
                </a:tc>
              </a:tr>
              <a:tr h="29772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Mechel prfd.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47 437,1258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4" name="Диаграмма 5"/>
          <p:cNvGraphicFramePr/>
          <p:nvPr/>
        </p:nvGraphicFramePr>
        <p:xfrm>
          <a:off x="451800" y="2915640"/>
          <a:ext cx="8338680" cy="3684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Диаграмма 3"/>
          <p:cNvGraphicFramePr/>
          <p:nvPr/>
        </p:nvGraphicFramePr>
        <p:xfrm>
          <a:off x="585360" y="463680"/>
          <a:ext cx="8138520" cy="6184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247320" y="2914200"/>
            <a:ext cx="8741520" cy="10281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000000"/>
                </a:solidFill>
                <a:latin typeface="Calibri Light"/>
              </a:rPr>
              <a:t>Американская фондовая биржа NASDAQ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" name="Table 1"/>
          <p:cNvGraphicFramePr/>
          <p:nvPr/>
        </p:nvGraphicFramePr>
        <p:xfrm>
          <a:off x="88200" y="88200"/>
          <a:ext cx="8845560" cy="6707880"/>
        </p:xfrm>
        <a:graphic>
          <a:graphicData uri="http://schemas.openxmlformats.org/drawingml/2006/table">
            <a:tbl>
              <a:tblPr/>
              <a:tblGrid>
                <a:gridCol w="2009880"/>
                <a:gridCol w="830520"/>
                <a:gridCol w="1335600"/>
                <a:gridCol w="1296720"/>
                <a:gridCol w="1361880"/>
                <a:gridCol w="2010960"/>
              </a:tblGrid>
              <a:tr h="21996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Calibri"/>
                        </a:rPr>
                        <a:t>Компании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Calibri"/>
                        </a:rPr>
                        <a:t>Цена закрытия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Calibri"/>
                        </a:rPr>
                        <a:t>Изменения (%)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Facebook,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108,99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-1,48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39762304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4 333 693 513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Apple Computer,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109,02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29407518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3206 007 612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Microsoft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54,31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21414227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1 163 006 668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Intel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31,67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19707683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624 142 320,6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eBay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24,06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7405132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178 167 475,9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Starbucks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60,9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6103358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371 694 502,2</a:t>
                      </a:r>
                      <a:endParaRPr/>
                    </a:p>
                  </a:txBody>
                  <a:tcPr/>
                </a:tc>
              </a:tr>
              <a:tr h="21816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Marvell Technology Group, Ltd.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2787576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29 799 187,44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Yandex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15,68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2576204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40 394 878,72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Google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736,1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1220088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898 106 776,8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Apple Computer,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110,44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27232325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3 007 537 973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Facebook,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110,61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26248081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2 903 300 239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Microsoft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54,65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24944288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1 363 205 339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Starbucks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59,5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17565750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1 045 162 125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Intel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31,86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16774210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534 426 330,6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eBay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24,42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8928036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218 022 639,1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Yandex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16,76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6,89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4131389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69 242 079,64</a:t>
                      </a:r>
                      <a:endParaRPr/>
                    </a:p>
                  </a:txBody>
                  <a:tcPr/>
                </a:tc>
              </a:tr>
              <a:tr h="21816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Marvell Technology Group, Ltd.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10,66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2196183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23 411 310,78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Google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743,09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1352992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1 005 394 825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Facebook,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110,51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88227393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9 750 009 200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Apple Computer,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112,04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33257316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3 726 149 685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1"/>
                        </a:rPr>
                        <a:t>Microsoft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55,35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20817961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1 152 274 141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Intel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32,13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19968076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641 574 281,9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eBay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25,08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17002221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426 415 702,7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Starbucks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60,21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9898527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595 990 310,7</a:t>
                      </a:r>
                      <a:endParaRPr/>
                    </a:p>
                  </a:txBody>
                  <a:tcPr/>
                </a:tc>
              </a:tr>
              <a:tr h="24300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Yandex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16,75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4365776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73 126 748</a:t>
                      </a:r>
                      <a:endParaRPr/>
                    </a:p>
                  </a:txBody>
                  <a:tcPr/>
                </a:tc>
              </a:tr>
              <a:tr h="21816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6"/>
                        </a:rPr>
                        <a:t>Marvell Technology Group, Ltd.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10,78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3027123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32 632 385,94</a:t>
                      </a:r>
                      <a:endParaRPr/>
                    </a:p>
                  </a:txBody>
                  <a:tcPr/>
                </a:tc>
              </a:tr>
              <a:tr h="244440">
                <a:tc>
                  <a:txBody>
                    <a:bodyPr anchor="b" bIns="0" lIns="8640" rIns="8640" tIns="86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Google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751,72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1707641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8640" rIns="8640" tIns="86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1 283 667 893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" name="Table 1"/>
          <p:cNvGraphicFramePr/>
          <p:nvPr/>
        </p:nvGraphicFramePr>
        <p:xfrm>
          <a:off x="165600" y="231840"/>
          <a:ext cx="8867520" cy="6515280"/>
        </p:xfrm>
        <a:graphic>
          <a:graphicData uri="http://schemas.openxmlformats.org/drawingml/2006/table">
            <a:tbl>
              <a:tblPr/>
              <a:tblGrid>
                <a:gridCol w="1690200"/>
                <a:gridCol w="1157040"/>
                <a:gridCol w="1339200"/>
                <a:gridCol w="1299960"/>
                <a:gridCol w="1365120"/>
                <a:gridCol w="2016000"/>
              </a:tblGrid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"/>
                        </a:rPr>
                        <a:t>Facebook,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110,84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28473322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3 155 983 010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2"/>
                        </a:rPr>
                        <a:t>Apple Computer,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112,1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25473923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2 855 626 768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3"/>
                        </a:rPr>
                        <a:t>Intel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31,8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-1,03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21620893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687 544 397,4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4"/>
                        </a:rPr>
                        <a:t>Microsoft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55,36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20877108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1 155 756 699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5"/>
                        </a:rPr>
                        <a:t>eBay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25,21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7870714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198 420 699,9</a:t>
                      </a:r>
                      <a:endParaRPr/>
                    </a:p>
                  </a:txBody>
                  <a:tcPr/>
                </a:tc>
              </a:tr>
              <a:tr h="57420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6"/>
                        </a:rPr>
                        <a:t>Marvell Technology Group, Ltd.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10,46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-2,97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7814668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81 741 427,28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7"/>
                        </a:rPr>
                        <a:t>Starbucks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60,13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-0,13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5157368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310 112 537,8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8"/>
                        </a:rPr>
                        <a:t>Yandex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16,84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2143532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36 097 078,88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9"/>
                        </a:rPr>
                        <a:t>Google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753,2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1135271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855 086 117,2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0"/>
                        </a:rPr>
                        <a:t>Apple Computer,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109,85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-2,01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46938969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5 156 245 745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1"/>
                        </a:rPr>
                        <a:t>Microsoft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55,65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28793753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1 602 372 354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2"/>
                        </a:rPr>
                        <a:t>Intel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31,46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-1,07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28782769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905 505 912,7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3"/>
                        </a:rPr>
                        <a:t>Facebook,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109,64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-1,08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20922803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2 293 976 121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4"/>
                        </a:rPr>
                        <a:t>eBay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25,22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6344571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160 010 080,6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5"/>
                        </a:rPr>
                        <a:t>Starbucks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60,51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5965310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360 960 908,1</a:t>
                      </a:r>
                      <a:endParaRPr/>
                    </a:p>
                  </a:txBody>
                  <a:tcPr/>
                </a:tc>
              </a:tr>
              <a:tr h="57420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6"/>
                        </a:rPr>
                        <a:t>Marvell Technology Group, Ltd.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10,18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-2,68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5593771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56 944 588,78</a:t>
                      </a:r>
                      <a:endParaRPr/>
                    </a:p>
                  </a:txBody>
                  <a:tcPr/>
                </a:tc>
              </a:tr>
              <a:tr h="33516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7"/>
                        </a:rPr>
                        <a:t>Google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759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0,77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1809332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1 373 282 988</a:t>
                      </a:r>
                      <a:endParaRPr/>
                    </a:p>
                  </a:txBody>
                  <a:tcPr/>
                </a:tc>
              </a:tr>
              <a:tr h="339480">
                <a:tc>
                  <a:txBody>
                    <a:bodyPr anchor="b" bIns="0" lIns="11880" rIns="11880" tIns="11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00"/>
                          </a:solidFill>
                          <a:latin typeface="Calibri"/>
                          <a:hlinkClick r:id="rId18"/>
                        </a:rPr>
                        <a:t>Yandex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16,59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-1,48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ahoma"/>
                        </a:rPr>
                        <a:t>1607700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1880" rIns="11880" tIns="11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26 671 743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Table 1"/>
          <p:cNvGraphicFramePr/>
          <p:nvPr/>
        </p:nvGraphicFramePr>
        <p:xfrm>
          <a:off x="792720" y="275760"/>
          <a:ext cx="5118480" cy="2349360"/>
        </p:xfrm>
        <a:graphic>
          <a:graphicData uri="http://schemas.openxmlformats.org/drawingml/2006/table">
            <a:tbl>
              <a:tblPr/>
              <a:tblGrid>
                <a:gridCol w="1566360"/>
                <a:gridCol w="1659600"/>
                <a:gridCol w="1892520"/>
              </a:tblGrid>
              <a:tr h="247680"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DayVOI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130 384 090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10 845 012 935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129 373 254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10 169 702 862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198 272 034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17 681 840 348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120 566 799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9 336 368 736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146 758 978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11 935 970 441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725 355 155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59 968 895 323</a:t>
                      </a:r>
                      <a:endParaRPr/>
                    </a:p>
                  </a:txBody>
                  <a:tcPr/>
                </a:tc>
              </a:tr>
              <a:tr h="247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Среднедневн.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145 071 031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11 993 779 065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0" name="Table 2"/>
          <p:cNvGraphicFramePr/>
          <p:nvPr/>
        </p:nvGraphicFramePr>
        <p:xfrm>
          <a:off x="3328200" y="3385800"/>
          <a:ext cx="5276520" cy="2869920"/>
        </p:xfrm>
        <a:graphic>
          <a:graphicData uri="http://schemas.openxmlformats.org/drawingml/2006/table">
            <a:tbl>
              <a:tblPr/>
              <a:tblGrid>
                <a:gridCol w="2992320"/>
                <a:gridCol w="2284200"/>
              </a:tblGrid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Объемы за период ($)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Facebook,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22 436 962 084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Apple Computer,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17 951 567 783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Microsoft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6 436 615 202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Intel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3 393 193 243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eBay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1 181 036 598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Starbucks Corporation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2 683 920 384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Marvell Technology Group, Ltd.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224 528 900,2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Yandex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245 532 528,2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Google Inc.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5 415 538 600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" name="Диаграмма 3"/>
          <p:cNvGraphicFramePr/>
          <p:nvPr/>
        </p:nvGraphicFramePr>
        <p:xfrm>
          <a:off x="155520" y="298080"/>
          <a:ext cx="8832600" cy="620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165600" y="1897920"/>
            <a:ext cx="8757000" cy="19116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Calibri Light"/>
              </a:rPr>
              <a:t>Лондонская фондовая биржа (LSE)</a:t>
            </a:r>
            <a:r>
              <a:rPr lang="ru-RU" sz="2800">
                <a:solidFill>
                  <a:srgbClr val="000000"/>
                </a:solidFill>
                <a:latin typeface="Calibri Light"/>
              </a:rPr>
              <a:t>
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Table 1"/>
          <p:cNvGraphicFramePr/>
          <p:nvPr/>
        </p:nvGraphicFramePr>
        <p:xfrm>
          <a:off x="143640" y="121320"/>
          <a:ext cx="8823240" cy="6603840"/>
        </p:xfrm>
        <a:graphic>
          <a:graphicData uri="http://schemas.openxmlformats.org/drawingml/2006/table">
            <a:tbl>
              <a:tblPr/>
              <a:tblGrid>
                <a:gridCol w="1391400"/>
                <a:gridCol w="660600"/>
                <a:gridCol w="848520"/>
                <a:gridCol w="1116720"/>
                <a:gridCol w="1056240"/>
                <a:gridCol w="1263960"/>
                <a:gridCol w="1108080"/>
                <a:gridCol w="1377720"/>
              </a:tblGrid>
              <a:tr h="3358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Компании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Цена закрытия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Изменения (%)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High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Low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Gazprom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4,3133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4,3795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4,2595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14769988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63707389,24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7,324103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7,465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7,06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14729953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107883693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Rosneft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4,678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4,942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4,665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11820416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55295906,05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VTB Bank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2,234144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2,266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2,169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7290703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16288480,36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42,103931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42,5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1631498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68692479,22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12,72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1545277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20258581,47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Rushydro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1,053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1,085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997782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1050664,446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MegaFon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10,175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918055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9639577,5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5,495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904863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5012941,02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Magnit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39,68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38,35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622816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24289824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Lenta LTD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6,143657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0,86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6,06556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494752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3039586,588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Severstal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10,89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464930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5300202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NOVATEK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88,49858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89,9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86,3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403653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35722717,31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Mail.ru Group Ltd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21,8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21,9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21,1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338055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7369599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X5 Retail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20,85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21,2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20,5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331508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6911941,8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ROS 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16,715529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16,4988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321931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5381246,966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AFK Systema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6,38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6,08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315025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1915352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Globaltrans Investment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4,1349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4,190237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286947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1186497,15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NLMK GDS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272367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3676954,5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Tatneft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32,060726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31,81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224122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7185514,033</a:t>
                      </a:r>
                      <a:endParaRPr/>
                    </a:p>
                  </a:txBody>
                  <a:tcPr/>
                </a:tc>
              </a:tr>
              <a:tr h="29736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1"/>
                        </a:rPr>
                        <a:t>TCS Group Holding PLC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203619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702485,55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Etalon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1,895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138294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265524,48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Phosagro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13,748622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135779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1866774,147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AFI Development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0,101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-3,35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0,101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128929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13021,829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MMK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4,755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4,695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128472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610884,36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6"/>
                        </a:rPr>
                        <a:t>O'KEY Group S.A.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1,955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28860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55411,2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Acron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-0,94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28848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151740,48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8"/>
                        </a:rPr>
                        <a:t>Rostelekom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8,9184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9,02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8,69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27548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245684,0832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29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2,994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27395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82020,63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30"/>
                        </a:rPr>
                        <a:t>LSR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2,235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18866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43391,8</a:t>
                      </a:r>
                      <a:endParaRPr/>
                    </a:p>
                  </a:txBody>
                  <a:tcPr/>
                </a:tc>
              </a:tr>
              <a:tr h="17748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31"/>
                        </a:rPr>
                        <a:t>Gazprom 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1,81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16287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183228,75</a:t>
                      </a:r>
                      <a:endParaRPr/>
                    </a:p>
                  </a:txBody>
                  <a:tcPr/>
                </a:tc>
              </a:tr>
              <a:tr h="24804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32"/>
                        </a:rPr>
                        <a:t>Global Ports Investments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14903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46944,45</a:t>
                      </a:r>
                      <a:endParaRPr/>
                    </a:p>
                  </a:txBody>
                  <a:tcPr/>
                </a:tc>
              </a:tr>
              <a:tr h="21096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33"/>
                        </a:rPr>
                        <a:t>MD Medical Group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12500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68750</a:t>
                      </a:r>
                      <a:endParaRPr/>
                    </a:p>
                  </a:txBody>
                  <a:tcPr/>
                </a:tc>
              </a:tr>
              <a:tr h="187200">
                <a:tc>
                  <a:txBody>
                    <a:bodyPr anchor="b" bIns="0" lIns="6840" rIns="6840" tIns="6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Calibri"/>
                          <a:hlinkClick r:id="rId34"/>
                        </a:rPr>
                        <a:t>Nord Gold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5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5,43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3,01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2,95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7269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840" rIns="6840" tIns="68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21879,69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Table 1"/>
          <p:cNvGraphicFramePr/>
          <p:nvPr/>
        </p:nvGraphicFramePr>
        <p:xfrm>
          <a:off x="132480" y="176760"/>
          <a:ext cx="8757000" cy="6483600"/>
        </p:xfrm>
        <a:graphic>
          <a:graphicData uri="http://schemas.openxmlformats.org/drawingml/2006/table">
            <a:tbl>
              <a:tblPr/>
              <a:tblGrid>
                <a:gridCol w="1247760"/>
                <a:gridCol w="788760"/>
                <a:gridCol w="842040"/>
                <a:gridCol w="1108440"/>
                <a:gridCol w="1048320"/>
                <a:gridCol w="1254600"/>
                <a:gridCol w="1099800"/>
                <a:gridCol w="1367280"/>
              </a:tblGrid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Gazprom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4,408612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4,4455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12916888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56945547,44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7,393389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7,571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11932854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88224231,5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Rosneft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4,844521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4,782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6298355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30512513,06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VTB Bank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2,249937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2,286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3691267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8305118,2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13,081325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12,98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2186763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28605757,5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Magnit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39,606287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39,91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1407055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55728224,15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Severstal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11,50113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1312708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15097625,36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41,44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1165076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48968144,28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5,525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850415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4762324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O'KEY Group S.A.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835441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1629109,95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MegaFon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706174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7450135,7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Etalon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650184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1254855,12</a:t>
                      </a:r>
                      <a:endParaRPr/>
                    </a:p>
                  </a:txBody>
                  <a:tcPr/>
                </a:tc>
              </a:tr>
              <a:tr h="2685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Globaltrans Investment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4,1167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462850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1905414,595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AFK Systema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6,6001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449144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2964395,314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Mail.ru Group Ltd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374938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8117407,7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Lenta LTD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365062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2263384,4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ROS 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16,85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16,95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16,65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338711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5707280,35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3,0002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2,985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282231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846749,4462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Rushydro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1,0489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275628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289106,2092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NLMK GDS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272966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3630447,8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1"/>
                        </a:rPr>
                        <a:t>Phosagro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252300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3418665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NOVATEK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90,69734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89,65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242603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22003446,78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MMK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204527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991955,95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Tatneft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32,48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32,51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31,99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203039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6594706,72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X5 Retail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20,539197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143564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2948689,278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6"/>
                        </a:rPr>
                        <a:t>LSR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2,300457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84732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194883,6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Rostelekom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8,8615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8,78399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53482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473930,743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8"/>
                        </a:rPr>
                        <a:t>AFI Development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0,0925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26218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2621,8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9"/>
                        </a:rPr>
                        <a:t>Gazprom 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11,290985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14202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160482,6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0"/>
                        </a:rPr>
                        <a:t>PIK Group,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3,695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14163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52757,175</a:t>
                      </a:r>
                      <a:endParaRPr/>
                    </a:p>
                  </a:txBody>
                  <a:tcPr/>
                </a:tc>
              </a:tr>
              <a:tr h="2685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1"/>
                        </a:rPr>
                        <a:t>Global Ports Investments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14121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45187,2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2"/>
                        </a:rPr>
                        <a:t>Acron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13219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70060,7</a:t>
                      </a:r>
                      <a:endParaRPr/>
                    </a:p>
                  </a:txBody>
                  <a:tcPr/>
                </a:tc>
              </a:tr>
              <a:tr h="2685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3"/>
                        </a:rPr>
                        <a:t>TCS Group Holding PLC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5333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18398,85</a:t>
                      </a:r>
                      <a:endParaRPr/>
                    </a:p>
                  </a:txBody>
                  <a:tcPr/>
                </a:tc>
              </a:tr>
              <a:tr h="2685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4"/>
                        </a:rPr>
                        <a:t>MD Medical Group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-6,36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2534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13050,1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5"/>
                        </a:rPr>
                        <a:t>Gals-Development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2300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2300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6"/>
                        </a:rPr>
                        <a:t>Mosenergo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0,651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0,651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0,651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1302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7"/>
                        </a:rPr>
                        <a:t>HMS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3105</a:t>
                      </a:r>
                      <a:endParaRPr/>
                    </a:p>
                  </a:txBody>
                  <a:tcPr/>
                </a:tc>
              </a:tr>
              <a:tr h="15912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8"/>
                        </a:rPr>
                        <a:t>Novorossiysk CSP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860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>
                <a:solidFill>
                  <a:srgbClr val="000000"/>
                </a:solidFill>
                <a:latin typeface="Franklin Gothic Book"/>
              </a:rPr>
              <a:t>Содержание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25000"/>
              <a:buFont charset="2" typeface="Wingdings"/>
              <a:buChar char=""/>
            </a:pPr>
            <a:r>
              <a:rPr lang="ru-RU" sz="3200">
                <a:solidFill>
                  <a:srgbClr val="000000"/>
                </a:solidFill>
                <a:latin typeface="Calibri Light"/>
              </a:rPr>
              <a:t>Внебиржевой рынок OTC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"/>
              <a:buChar char=""/>
            </a:pPr>
            <a:r>
              <a:rPr lang="ru-RU" sz="3200">
                <a:solidFill>
                  <a:srgbClr val="000000"/>
                </a:solidFill>
                <a:latin typeface="Calibri Light"/>
              </a:rPr>
              <a:t>Нью-Йоркская фондовая биржа (NYSE)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"/>
              <a:buChar char=""/>
            </a:pPr>
            <a:r>
              <a:rPr lang="ru-RU" sz="3200">
                <a:solidFill>
                  <a:srgbClr val="000000"/>
                </a:solidFill>
                <a:latin typeface="Calibri Light"/>
              </a:rPr>
              <a:t>Американская фондовая биржа NASDAQ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"/>
              <a:buChar char=""/>
            </a:pPr>
            <a:r>
              <a:rPr lang="ru-RU" sz="3200">
                <a:solidFill>
                  <a:srgbClr val="000000"/>
                </a:solidFill>
                <a:latin typeface="Calibri Light"/>
              </a:rPr>
              <a:t>Лондонская фондовая биржа (LSE)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"/>
              <a:buChar char=""/>
            </a:pPr>
            <a:r>
              <a:rPr lang="ru-RU" sz="3200">
                <a:solidFill>
                  <a:srgbClr val="000000"/>
                </a:solidFill>
                <a:latin typeface="Calibri Light"/>
              </a:rPr>
              <a:t>Франкфуртская фондовая биржа (FWB)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" name="Table 1"/>
          <p:cNvGraphicFramePr/>
          <p:nvPr/>
        </p:nvGraphicFramePr>
        <p:xfrm>
          <a:off x="331200" y="198720"/>
          <a:ext cx="8635680" cy="6372360"/>
        </p:xfrm>
        <a:graphic>
          <a:graphicData uri="http://schemas.openxmlformats.org/drawingml/2006/table">
            <a:tbl>
              <a:tblPr/>
              <a:tblGrid>
                <a:gridCol w="957600"/>
                <a:gridCol w="1050840"/>
                <a:gridCol w="830520"/>
                <a:gridCol w="1092960"/>
                <a:gridCol w="1033920"/>
                <a:gridCol w="1237320"/>
                <a:gridCol w="1084680"/>
                <a:gridCol w="1347840"/>
              </a:tblGrid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Gazprom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4,523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4,6565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4,4485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19649460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88874507,58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7,55976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7,68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7,491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10612675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80229275,96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Rosneft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4,973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7882706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38246889,51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VTB Bank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2,302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6931282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15872635,78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4207806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58488503,4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Magnit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41,515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41,93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3152060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130857770,9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43,090066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43,28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1717078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73989004,35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5,7295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1549349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8876995,096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NLMK GDS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758226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9932760,6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MegaFon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10,585142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696602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7373631,087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Severstal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565985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6605044,95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X5 Retail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514990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10892038,5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AFK Systema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6,9031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455062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3141338,492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ROS 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16,65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377903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6499931,6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Tatneft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32,54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32,92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32,54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316952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10313618,08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Mail.ru Group Ltd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22,7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22,9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295602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6710165,4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Rushydro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1,0695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286476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306386,082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NOVATEK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92,65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93,65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271550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25159107,5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Etalon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250779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501558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MMK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4,8326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4,715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244708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1182575,881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1"/>
                        </a:rPr>
                        <a:t>Lenta LTD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6,3961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240775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1540020,978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3,0438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235914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718075,0332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LSR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-4,35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2,345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150755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331661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Phosagro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136543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1870639,1</a:t>
                      </a:r>
                      <a:endParaRPr/>
                    </a:p>
                  </a:txBody>
                  <a:tcPr/>
                </a:tc>
              </a:tr>
              <a:tr h="272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TCS Group Holding PLC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101337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344545,8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6"/>
                        </a:rPr>
                        <a:t>O'KEY Group S.A.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-5,13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63178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116879,3</a:t>
                      </a:r>
                      <a:endParaRPr/>
                    </a:p>
                  </a:txBody>
                  <a:tcPr/>
                </a:tc>
              </a:tr>
              <a:tr h="272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Globaltrans Investment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36891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157155,66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8"/>
                        </a:rPr>
                        <a:t>Acron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33739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178816,7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9"/>
                        </a:rPr>
                        <a:t>Rostelekom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9,0979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24907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226601,3953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0"/>
                        </a:rPr>
                        <a:t>AFI Development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0,093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20897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2194,185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1"/>
                        </a:rPr>
                        <a:t>Gazprom 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16047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183738,15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2"/>
                        </a:rPr>
                        <a:t>Nord Gold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15742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49193,75</a:t>
                      </a:r>
                      <a:endParaRPr/>
                    </a:p>
                  </a:txBody>
                  <a:tcPr/>
                </a:tc>
              </a:tr>
              <a:tr h="272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3"/>
                        </a:rPr>
                        <a:t>MD Medical Group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3406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17915,56</a:t>
                      </a:r>
                      <a:endParaRPr/>
                    </a:p>
                  </a:txBody>
                  <a:tcPr/>
                </a:tc>
              </a:tr>
              <a:tr h="272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4"/>
                        </a:rPr>
                        <a:t>Global Ports Investments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2599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8290,81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5"/>
                        </a:rPr>
                        <a:t>Novorossiysk CSP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-4,65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2845,4</a:t>
                      </a:r>
                      <a:endParaRPr/>
                    </a:p>
                  </a:txBody>
                  <a:tcPr/>
                </a:tc>
              </a:tr>
              <a:tr h="159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6"/>
                        </a:rPr>
                        <a:t>HMS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1725</a:t>
                      </a:r>
                      <a:endParaRPr/>
                    </a:p>
                  </a:txBody>
                  <a:tcPr/>
                </a:tc>
              </a:tr>
              <a:tr h="1688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7"/>
                        </a:rPr>
                        <a:t>PIK Group,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1247,49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Table 1"/>
          <p:cNvGraphicFramePr/>
          <p:nvPr/>
        </p:nvGraphicFramePr>
        <p:xfrm>
          <a:off x="154440" y="187920"/>
          <a:ext cx="8790120" cy="6547680"/>
        </p:xfrm>
        <a:graphic>
          <a:graphicData uri="http://schemas.openxmlformats.org/drawingml/2006/table">
            <a:tbl>
              <a:tblPr/>
              <a:tblGrid>
                <a:gridCol w="974520"/>
                <a:gridCol w="1069560"/>
                <a:gridCol w="845280"/>
                <a:gridCol w="1112760"/>
                <a:gridCol w="1052280"/>
                <a:gridCol w="1259280"/>
                <a:gridCol w="1104120"/>
                <a:gridCol w="1372320"/>
              </a:tblGrid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Gazprom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4,4825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4,467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14106255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63231288,04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Rosneft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4,8585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4,903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4,719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11665625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56677439,06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7,577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7,6244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7,465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11535152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87401846,7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VTB Bank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2,21282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-3,37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2,144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8848211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19579498,27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3970542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55269944,64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42,565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43,59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2274579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96817455,14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MegaFon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2046331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21895741,7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-4,01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5,705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1566229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8614259,5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Etalon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1366903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2802151,15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Severstal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1268553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15159208,35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Magnit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41,00104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41,82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957535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39259930,84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ROS 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584732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10174336,8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NLMK GDS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522884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6823636,2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X5 Retail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21,435946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406758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8719242,523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AFK Systema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-1,49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405060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2754408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Mail.ru Group Ltd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22,55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22,9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22,2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389839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8790869,45</a:t>
                      </a:r>
                      <a:endParaRPr/>
                    </a:p>
                  </a:txBody>
                  <a:tcPr/>
                </a:tc>
              </a:tr>
              <a:tr h="2739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TCS Group Holding PLC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3,305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373477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1288495,65</a:t>
                      </a:r>
                      <a:endParaRPr/>
                    </a:p>
                  </a:txBody>
                  <a:tcPr/>
                </a:tc>
              </a:tr>
              <a:tr h="2739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Globaltrans Investment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312002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1330688,53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Tatneft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31,46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-3,32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32,44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31,34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297975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9374293,5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Rushydro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1,0312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-3,58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285341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294243,6392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1"/>
                        </a:rPr>
                        <a:t>LSR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202547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486112,8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NOVATEK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91,785374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92,6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156877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14399014,12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MMK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4,8584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4,755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153729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746876,9736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Phosagro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0,73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138984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1917979,2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Lenta LTD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103761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672371,28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6"/>
                        </a:rPr>
                        <a:t>Gazprom 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11,555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68360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779304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45365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137682,775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8"/>
                        </a:rPr>
                        <a:t>AFI Development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0,1145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33962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3888,649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9"/>
                        </a:rPr>
                        <a:t>Rostelekom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8,7985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-3,29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30683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269964,3755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0"/>
                        </a:rPr>
                        <a:t>Nord Gold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-3,84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10378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31185,89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1"/>
                        </a:rPr>
                        <a:t>PIK Group,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-0,27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3,615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34050,225</a:t>
                      </a:r>
                      <a:endParaRPr/>
                    </a:p>
                  </a:txBody>
                  <a:tcPr/>
                </a:tc>
              </a:tr>
              <a:tr h="2739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2"/>
                        </a:rPr>
                        <a:t>MD Medical Group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7435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40520,75</a:t>
                      </a:r>
                      <a:endParaRPr/>
                    </a:p>
                  </a:txBody>
                  <a:tcPr/>
                </a:tc>
              </a:tr>
              <a:tr h="2739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3"/>
                        </a:rPr>
                        <a:t>Global Ports Investments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6185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19761,075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4"/>
                        </a:rPr>
                        <a:t>Acron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2980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15943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5"/>
                        </a:rPr>
                        <a:t>HMS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2800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9660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6"/>
                        </a:rPr>
                        <a:t>O'KEY Group S.A.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3828,5</a:t>
                      </a:r>
                      <a:endParaRPr/>
                    </a:p>
                  </a:txBody>
                  <a:tcPr/>
                </a:tc>
              </a:tr>
              <a:tr h="16020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7"/>
                        </a:rPr>
                        <a:t>Novorossiysk CSP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2845,4</a:t>
                      </a:r>
                      <a:endParaRPr/>
                    </a:p>
                  </a:txBody>
                  <a:tcPr/>
                </a:tc>
              </a:tr>
              <a:tr h="16524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8"/>
                        </a:rPr>
                        <a:t>Pharmstandard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-7,38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1850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" name="Table 1"/>
          <p:cNvGraphicFramePr/>
          <p:nvPr/>
        </p:nvGraphicFramePr>
        <p:xfrm>
          <a:off x="221040" y="176760"/>
          <a:ext cx="8723880" cy="6504120"/>
        </p:xfrm>
        <a:graphic>
          <a:graphicData uri="http://schemas.openxmlformats.org/drawingml/2006/table">
            <a:tbl>
              <a:tblPr/>
              <a:tblGrid>
                <a:gridCol w="967320"/>
                <a:gridCol w="1061640"/>
                <a:gridCol w="838800"/>
                <a:gridCol w="1104120"/>
                <a:gridCol w="1044360"/>
                <a:gridCol w="1249920"/>
                <a:gridCol w="1095840"/>
                <a:gridCol w="1361880"/>
              </a:tblGrid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Gazprom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-2,2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11680444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51207066,5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VTB Bank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2,19224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2,227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9534300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20901473,83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7,552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7,679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7,531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9420897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71146614,14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Rosneft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4,665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-3,98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4,737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4,609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7419639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34612615,94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-2,16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2951943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40205463,66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Etalon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2,0598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0,48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2092948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4311054,29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5,485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1194997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6554558,545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-1,16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42,925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42,05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1157248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48685423,36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Magnit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39,73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-3,1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40,72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39,62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640009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25427557,57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MegaFon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10,750592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10,6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505899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5413119,3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NLMK GDS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364091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4860614,85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Rushydro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1,0196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-1,12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1,045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0,995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350034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356894,6664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Severstal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333954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3954015,36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Tatneft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31,93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31,11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276706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8660897,8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X5 Retail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-0,87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266996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5673665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AFK Systema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1,76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256864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1777498,88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Phosagro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13,898673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0,72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198008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2752048,443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ROS 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-1,44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195474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3352379,1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Mail.ru Group Ltd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21,544203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-4,46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22,674853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21,5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170445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3672101,68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Lenta LTD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-2,78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154990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976437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1"/>
                        </a:rPr>
                        <a:t>MMK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1,06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143193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703077,63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NOVATEK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-0,86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90,05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122446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11142586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Acron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4,11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91737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510975,09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TCS Group Holding PLC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3,476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91245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319357,5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LSR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-4,17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2,375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48166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110781,8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6"/>
                        </a:rPr>
                        <a:t>O'KEY Group S.A.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-1,05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1,88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46690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87777,2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3,0259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3,495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46058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139366,9022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8"/>
                        </a:rPr>
                        <a:t>Gazprom 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11,2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33380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378863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29"/>
                        </a:rPr>
                        <a:t>Rostelekom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8,6696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-1,47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8,57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32456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281380,5376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0"/>
                        </a:rPr>
                        <a:t>Global Ports Investments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29799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95207,805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1"/>
                        </a:rPr>
                        <a:t>MD Medical Group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1,28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19190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105928,8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2"/>
                        </a:rPr>
                        <a:t>Globaltrans Investment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-0,35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7214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30659,5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3"/>
                        </a:rPr>
                        <a:t>Nord Gold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2,855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-4,99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2,855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6911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19730,905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4"/>
                        </a:rPr>
                        <a:t>HMS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-8,7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569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1792,35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5"/>
                        </a:rPr>
                        <a:t>AFI Development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-4,8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0,109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28,667</a:t>
                      </a:r>
                      <a:endParaRPr/>
                    </a:p>
                  </a:txBody>
                  <a:tcPr/>
                </a:tc>
              </a:tr>
              <a:tr h="1623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6"/>
                        </a:rPr>
                        <a:t>Novorossiysk CSP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6,1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200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870</a:t>
                      </a:r>
                      <a:endParaRPr/>
                    </a:p>
                  </a:txBody>
                  <a:tcPr/>
                </a:tc>
              </a:tr>
              <a:tr h="1695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ff"/>
                          </a:solidFill>
                          <a:latin typeface="Calibri"/>
                          <a:hlinkClick r:id="rId37"/>
                        </a:rPr>
                        <a:t>PIK Group,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3,685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ahoma"/>
                        </a:rPr>
                        <a:t>-1,07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3,685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3,675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000">
                          <a:solidFill>
                            <a:srgbClr val="333333"/>
                          </a:solidFill>
                          <a:latin typeface="Tahoma"/>
                        </a:rPr>
                        <a:t>169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622,765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Table 1"/>
          <p:cNvGraphicFramePr/>
          <p:nvPr/>
        </p:nvGraphicFramePr>
        <p:xfrm>
          <a:off x="240840" y="384840"/>
          <a:ext cx="4330800" cy="2308680"/>
        </p:xfrm>
        <a:graphic>
          <a:graphicData uri="http://schemas.openxmlformats.org/drawingml/2006/table">
            <a:tbl>
              <a:tblPr/>
              <a:tblGrid>
                <a:gridCol w="1244520"/>
                <a:gridCol w="1612080"/>
                <a:gridCol w="1474200"/>
              </a:tblGrid>
              <a:tr h="247680"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DayVOI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59 602 210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454 166 889,1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48 054 147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410 204 175,6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61 821 509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589 805 284,1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64 160 379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535 831 816,7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49 885 572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358 430 506,4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283 523 817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2 348 438 672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Среднедневн.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56 704 763,4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Calibri"/>
                        </a:rPr>
                        <a:t>469 687 734,3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9" name="Table 2"/>
          <p:cNvGraphicFramePr/>
          <p:nvPr/>
        </p:nvGraphicFramePr>
        <p:xfrm>
          <a:off x="5058000" y="190800"/>
          <a:ext cx="3588840" cy="6666840"/>
        </p:xfrm>
        <a:graphic>
          <a:graphicData uri="http://schemas.openxmlformats.org/drawingml/2006/table">
            <a:tbl>
              <a:tblPr/>
              <a:tblGrid>
                <a:gridCol w="1965600"/>
                <a:gridCol w="1623240"/>
              </a:tblGrid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Gazprom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323 965 798,8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434 885 661,3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Rosneft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215 345 363,6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VTB Bank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80 947 206,44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337 152 506,3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202 828 250,7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Rushydro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2 297 295,043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MegaFon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51 772 205,29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33 821 078,16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Magnit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275 563 307,5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Lenta LTD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8 491 800,246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Severstal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46 116 096,02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NOVATEK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108 426 871,7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Mail.ru Group Ltd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34 660 143,23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X5 Retail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35 145 577,1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ROS 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31 115 174,82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AFK Systema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12 552 992,69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Globaltrans Investment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4 610 415,435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NLMK GDS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28 924 413,95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Tatneft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42 129 030,13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1"/>
                        </a:rPr>
                        <a:t>TCS Group Holding PLC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2 673 283,35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Etalon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9 135 143,04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Phosagro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1 026 1852,87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AFI Development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21 755,13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MMK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4 235 370,794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6"/>
                        </a:rPr>
                        <a:t>O'KEY Group S.A.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1 893 006,15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Acron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927 535,97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8"/>
                        </a:rPr>
                        <a:t>Rostelekom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1497 561,135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29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1 923 894,787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30"/>
                        </a:rPr>
                        <a:t>LSR Group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116 6831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31"/>
                        </a:rPr>
                        <a:t>Gazprom Neft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1 685 616,5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32"/>
                        </a:rPr>
                        <a:t>Global Ports Investments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215 391,34</a:t>
                      </a:r>
                      <a:endParaRPr/>
                    </a:p>
                  </a:txBody>
                  <a:tcPr/>
                </a:tc>
              </a:tr>
              <a:tr h="19044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33"/>
                        </a:rPr>
                        <a:t>MD Medical Group GDR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246 165,21</a:t>
                      </a:r>
                      <a:endParaRPr/>
                    </a:p>
                  </a:txBody>
                  <a:tcPr/>
                </a:tc>
              </a:tr>
              <a:tr h="191880"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 u="sng">
                          <a:solidFill>
                            <a:srgbClr val="0000ff"/>
                          </a:solidFill>
                          <a:latin typeface="Calibri"/>
                          <a:hlinkClick r:id="rId34"/>
                        </a:rPr>
                        <a:t>Nord Gold N.V.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121 990,235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Диаграмма 3"/>
          <p:cNvGraphicFramePr/>
          <p:nvPr/>
        </p:nvGraphicFramePr>
        <p:xfrm>
          <a:off x="541080" y="574200"/>
          <a:ext cx="7929000" cy="563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Диаграмма 3"/>
          <p:cNvGraphicFramePr/>
          <p:nvPr/>
        </p:nvGraphicFramePr>
        <p:xfrm>
          <a:off x="514440" y="309240"/>
          <a:ext cx="8242920" cy="631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457200" y="267120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Франкфуртская фондовая биржа (FWB)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3" name="Изображени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452880" y="0"/>
            <a:ext cx="823824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4" name="Изображение 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989720"/>
            <a:ext cx="9143640" cy="235908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Список использованных источников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u="sng">
                <a:solidFill>
                  <a:srgbClr val="0000ff"/>
                </a:solidFill>
                <a:latin typeface="Calibri"/>
                <a:hlinkClick r:id="rId1"/>
              </a:rPr>
              <a:t>http://quote.rbc.ru/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u="sng">
                <a:solidFill>
                  <a:srgbClr val="0000ff"/>
                </a:solidFill>
                <a:latin typeface="Calibri"/>
                <a:hlinkClick r:id="rId2"/>
              </a:rPr>
              <a:t>http://investfunds.ru/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u="sng">
                <a:solidFill>
                  <a:srgbClr val="0000ff"/>
                </a:solidFill>
                <a:latin typeface="Calibri"/>
                <a:hlinkClick r:id="rId3"/>
              </a:rPr>
              <a:t>http://www.nasdaq.com/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u="sng">
                <a:solidFill>
                  <a:srgbClr val="0000ff"/>
                </a:solidFill>
                <a:latin typeface="Calibri"/>
                <a:hlinkClick r:id="rId4"/>
              </a:rPr>
              <a:t>https://www.nyse.com/index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http://www.londonstockexchange.com/home/homepage.htm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280440" y="2638080"/>
            <a:ext cx="8410320" cy="12049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Calibri Light"/>
              </a:rPr>
              <a:t>Внебиржевой рынок OTC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Table 1"/>
          <p:cNvGraphicFramePr/>
          <p:nvPr/>
        </p:nvGraphicFramePr>
        <p:xfrm>
          <a:off x="99360" y="132480"/>
          <a:ext cx="8823240" cy="6604560"/>
        </p:xfrm>
        <a:graphic>
          <a:graphicData uri="http://schemas.openxmlformats.org/drawingml/2006/table">
            <a:tbl>
              <a:tblPr/>
              <a:tblGrid>
                <a:gridCol w="1474920"/>
                <a:gridCol w="1461600"/>
                <a:gridCol w="1448280"/>
                <a:gridCol w="1687320"/>
                <a:gridCol w="1434960"/>
                <a:gridCol w="1316160"/>
              </a:tblGrid>
              <a:tr h="1429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Компании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Цена закрытия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Изменения (%)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"/>
                        </a:rPr>
                        <a:t>Gazprom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4,3501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519158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2 258 389,216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7,334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3,88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176970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1 297 897,98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2,64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36238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478 341,6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4"/>
                        </a:rPr>
                        <a:t>Surgutneftegaz pref.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6,59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-0,9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35716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235 368,44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5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41,69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27685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1 154 187,65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6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5,53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24641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136 264,73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7"/>
                        </a:rPr>
                        <a:t>Gazprom Neft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11,24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7 811,8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8"/>
                        </a:rPr>
                        <a:t>Gazprom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4,54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4,37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1200377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5 449 711,58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9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7,64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217604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1 662 494,56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0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42,81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123039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5 267 299,59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1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13,3701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55037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735 850,1937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2"/>
                        </a:rPr>
                        <a:t>Surgutneftegaz pref.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19061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127 518,09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3"/>
                        </a:rPr>
                        <a:t>Gazprom Neft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11,41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16497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188 230,77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4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9575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29 203,75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5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5,63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1,81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4469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25 160,47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6"/>
                        </a:rPr>
                        <a:t>Rostelecom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8,9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1011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8 997,9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7"/>
                        </a:rPr>
                        <a:t>Surgutneftegaz pref.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6,464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-3,38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904812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5 848 704,768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8"/>
                        </a:rPr>
                        <a:t>Gazprom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556166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2 536 116,96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19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7,56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-1,05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190506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1 440 225,36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0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42,71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-0,23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145459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6 212 553,89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1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13,84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9349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129 390,16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2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8546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48 455,82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3"/>
                        </a:rPr>
                        <a:t>Rostelecom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9,04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1,57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5500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49 720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4"/>
                        </a:rPr>
                        <a:t>Gazprom Neft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11,49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1592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18 292,08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5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-1,64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1 242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6"/>
                        </a:rPr>
                        <a:t>Gazprom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4,46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-2,19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393770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1 756 214,2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7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42,26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-1,05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366229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15 476 837,54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8"/>
                        </a:rPr>
                        <a:t>Surgutneftegaz pref.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102929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689 624,3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29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7,55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-0,13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36599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276 322,45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0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13,91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25444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353 926,04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1"/>
                        </a:rPr>
                        <a:t>Gazprom Neft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11,51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17493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201 344,43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2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5,496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-3,07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5474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30 085,104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3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3,19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6,33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3413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10 887,47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4"/>
                        </a:rPr>
                        <a:t>Rostelecom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8,69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-3,87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2999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26 061,31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5"/>
                        </a:rPr>
                        <a:t>Gazprom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4,38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-1,79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148284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649 483,92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6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42,17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-0,21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93996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3 963 811,32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7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7,56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70284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531 347,04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8"/>
                        </a:rPr>
                        <a:t>Surgutneftegaz pref.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-0,45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60547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403 848,49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39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43138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239 415,9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40"/>
                        </a:rPr>
                        <a:t>Gazprom Neft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11,35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-1,39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11591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131 557,85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41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13,58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-2,37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7553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102 569,74</a:t>
                      </a:r>
                      <a:endParaRPr/>
                    </a:p>
                  </a:txBody>
                  <a:tcPr/>
                </a:tc>
              </a:tr>
              <a:tr h="15012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42"/>
                        </a:rPr>
                        <a:t>Rostelecom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8,72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0,35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598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5 214,56</a:t>
                      </a:r>
                      <a:endParaRPr/>
                    </a:p>
                  </a:txBody>
                  <a:tcPr/>
                </a:tc>
              </a:tr>
              <a:tr h="15660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u="sng">
                          <a:solidFill>
                            <a:srgbClr val="000000"/>
                          </a:solidFill>
                          <a:latin typeface="Calibri"/>
                          <a:hlinkClick r:id="rId43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2,9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-9,09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Tahoma"/>
                        </a:rPr>
                        <a:t>454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900">
                          <a:solidFill>
                            <a:srgbClr val="000000"/>
                          </a:solidFill>
                          <a:latin typeface="Calibri"/>
                        </a:rPr>
                        <a:t>1 316,6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" name="Table 1"/>
          <p:cNvGraphicFramePr/>
          <p:nvPr/>
        </p:nvGraphicFramePr>
        <p:xfrm>
          <a:off x="193680" y="317520"/>
          <a:ext cx="4818240" cy="2741760"/>
        </p:xfrm>
        <a:graphic>
          <a:graphicData uri="http://schemas.openxmlformats.org/drawingml/2006/table">
            <a:tbl>
              <a:tblPr/>
              <a:tblGrid>
                <a:gridCol w="1644480"/>
                <a:gridCol w="1792440"/>
                <a:gridCol w="1381320"/>
              </a:tblGrid>
              <a:tr h="278280">
                <a:tc>
                  <a:txBody>
                    <a:bodyPr anchor="b" bIns="0" lIns="12600" rIns="12600" tIns="12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DayVOI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821 103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5 568 261,416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1 646 670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13 494 466,9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1 822 344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16 284 701,04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954 350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18 821 302,84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436 445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6 028 565,42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5 680 912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60 197 297,62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Среднедневн.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1 136 182,4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12 039 459,52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6" name="Table 2"/>
          <p:cNvGraphicFramePr/>
          <p:nvPr/>
        </p:nvGraphicFramePr>
        <p:xfrm>
          <a:off x="5171040" y="2538000"/>
          <a:ext cx="3461760" cy="3990600"/>
        </p:xfrm>
        <a:graphic>
          <a:graphicData uri="http://schemas.openxmlformats.org/drawingml/2006/table">
            <a:tbl>
              <a:tblPr/>
              <a:tblGrid>
                <a:gridCol w="1656360"/>
                <a:gridCol w="1805400"/>
              </a:tblGrid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Наименования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Объемы за период ($)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Gazprom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1 2649 915,88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Sberbank of Russia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5 208 287,39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Norilsk Nickel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1 800 077,734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Surgutneftegaz pref.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7 305 064,088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32 074 689,99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Surgutneftegaz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479 382,024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Gazprom Neft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547 236,93</a:t>
                      </a:r>
                      <a:endParaRPr/>
                    </a:p>
                  </a:txBody>
                  <a:tcPr/>
                </a:tc>
              </a:tr>
              <a:tr h="2782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TMK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42 649,82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Rostelecom ADR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89 993,77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7" name="Table 3"/>
          <p:cNvGraphicFramePr/>
          <p:nvPr/>
        </p:nvGraphicFramePr>
        <p:xfrm>
          <a:off x="623520" y="3778920"/>
          <a:ext cx="3059640" cy="1758240"/>
        </p:xfrm>
        <a:graphic>
          <a:graphicData uri="http://schemas.openxmlformats.org/drawingml/2006/table">
            <a:tbl>
              <a:tblPr/>
              <a:tblGrid>
                <a:gridCol w="1720080"/>
                <a:gridCol w="1339560"/>
              </a:tblGrid>
              <a:tr h="34992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Лидеры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Gazprom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12 649 915,88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LUKOIL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32 074 689,99</a:t>
                      </a:r>
                      <a:endParaRPr/>
                    </a:p>
                  </a:txBody>
                  <a:tcPr/>
                </a:tc>
              </a:tr>
              <a:tr h="5436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Surgutneftegaz pref.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7 305 064,088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Диаграмма 3"/>
          <p:cNvGraphicFramePr/>
          <p:nvPr/>
        </p:nvGraphicFramePr>
        <p:xfrm>
          <a:off x="1009800" y="419040"/>
          <a:ext cx="7124400" cy="601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" name="Диаграмма 3"/>
          <p:cNvGraphicFramePr/>
          <p:nvPr/>
        </p:nvGraphicFramePr>
        <p:xfrm>
          <a:off x="331200" y="375480"/>
          <a:ext cx="8403840" cy="605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126000" y="2527560"/>
            <a:ext cx="8885160" cy="13262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Calibri Light"/>
              </a:rPr>
              <a:t>Нью-Йоркская фондовая биржа (NYSE)</a:t>
            </a:r>
            <a:r>
              <a:rPr lang="ru-RU" sz="2400">
                <a:solidFill>
                  <a:srgbClr val="000000"/>
                </a:solidFill>
                <a:latin typeface="Calibri Light"/>
              </a:rPr>
              <a:t>
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Table 1"/>
          <p:cNvGraphicFramePr/>
          <p:nvPr/>
        </p:nvGraphicFramePr>
        <p:xfrm>
          <a:off x="165600" y="243000"/>
          <a:ext cx="8861040" cy="6437880"/>
        </p:xfrm>
        <a:graphic>
          <a:graphicData uri="http://schemas.openxmlformats.org/drawingml/2006/table">
            <a:tbl>
              <a:tblPr/>
              <a:tblGrid>
                <a:gridCol w="1999800"/>
                <a:gridCol w="1240560"/>
                <a:gridCol w="1240560"/>
                <a:gridCol w="1197000"/>
                <a:gridCol w="1401120"/>
                <a:gridCol w="1782000"/>
              </a:tblGrid>
              <a:tr h="43056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Компании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Цена закрытия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Изменения (%)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Количество (шт)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Объем ($)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1"/>
                        </a:rPr>
                        <a:t>Mobile TeleSystems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8,98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4,91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4463890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40 085 732,2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Mechel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1,94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6,01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287565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557 876,1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Mechel prfd.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11.04.16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0,2402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-1,92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86400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20 753,28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Mobile TeleSystems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9,16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4152358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38 035 599,28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Mechel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5,67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260018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533 036,9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6"/>
                        </a:rPr>
                        <a:t>Mechel prfd.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12.04.16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0,2497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3,96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18100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4 519,57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Mobile TeleSystems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9,04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-1,31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2998495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27 106 394,8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Mechel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2,44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37238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78 199,8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Mechel prfd.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13.04.16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0,2535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1,52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47150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11 952,525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Mobile TeleSystems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9,01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-0,33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2024356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18 239 447,56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Mechel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677002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1 421 704,2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Mechel prfd.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14.04.16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0,2852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12,5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34929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9 961,7508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Mobile TeleSystems ADS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8,93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-0,89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1752552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15 650 289,36</a:t>
                      </a:r>
                      <a:endParaRPr/>
                    </a:p>
                  </a:txBody>
                  <a:tcPr/>
                </a:tc>
              </a:tr>
              <a:tr h="40068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Mechel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2,07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-1,43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132233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273 722,31</a:t>
                      </a:r>
                      <a:endParaRPr/>
                    </a:p>
                  </a:txBody>
                  <a:tcPr/>
                </a:tc>
              </a:tr>
              <a:tr h="397800">
                <a:tc>
                  <a:txBody>
                    <a:bodyPr anchor="b" bIns="0" lIns="12600" rIns="12600" tIns="12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Mechel prfd.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333333"/>
                          </a:solidFill>
                          <a:latin typeface="Tahoma"/>
                        </a:rPr>
                        <a:t>15.04.16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0,25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ahoma"/>
                        </a:rPr>
                        <a:t>-12,34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333333"/>
                          </a:solidFill>
                          <a:latin typeface="Tahoma"/>
                        </a:rPr>
                        <a:t>1000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2600" rIns="12600" tIns="12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</a:rPr>
                        <a:t>250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