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40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17.png" ContentType="image/png"/>
  <Override PartName="/ppt/media/image26.png" ContentType="image/png"/>
  <Override PartName="/ppt/media/image35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2.png" ContentType="image/png"/>
  <Override PartName="/ppt/media/image39.png" ContentType="image/png"/>
  <Override PartName="/ppt/media/image4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41.png" ContentType="image/png"/>
  <Override PartName="/ppt/media/image16.png" ContentType="image/png"/>
  <Override PartName="/ppt/media/image25.png" ContentType="image/png"/>
  <Override PartName="/ppt/media/image34.png" ContentType="image/png"/>
  <Override PartName="/ppt/media/image18.png" ContentType="image/png"/>
  <Override PartName="/ppt/media/image27.png" ContentType="image/png"/>
  <Override PartName="/ppt/media/image36.png" ContentType="image/png"/>
  <Override PartName="/ppt/media/image1.png" ContentType="image/png"/>
  <Override PartName="/ppt/media/image29.png" ContentType="image/png"/>
  <Override PartName="/ppt/media/image38.png" ContentType="image/png"/>
  <Override PartName="/ppt/media/image3.png" ContentType="image/png"/>
  <Override PartName="/ppt/media/image5.png" ContentType="image/png"/>
  <Override PartName="/ppt/media/image7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10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
</Relationships>
</file>

<file path=ppt/charts/chart31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Объем торгов</c:v>
                </c:pt>
              </c:strCache>
            </c:strRef>
          </c:tx>
          <c:spPr>
            <a:solidFill>
              <a:srgbClr val="e48312"/>
            </a:solidFill>
            <a:ln>
              <a:noFill/>
            </a:ln>
          </c:spPr>
          <c:cat>
            <c:strRef>
              <c:f>categories</c:f>
              <c:strCache>
                <c:ptCount val="6"/>
                <c:pt idx="0">
                  <c:v>42447</c:v>
                </c:pt>
                <c:pt idx="1">
                  <c:v>42450</c:v>
                </c:pt>
                <c:pt idx="2">
                  <c:v>42451</c:v>
                </c:pt>
                <c:pt idx="3">
                  <c:v>42452</c:v>
                </c:pt>
                <c:pt idx="4">
                  <c:v>42453</c:v>
                </c:pt>
                <c:pt idx="5">
                  <c:v>42454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"/>
                <c:pt idx="0">
                  <c:v>526064097993</c:v>
                </c:pt>
                <c:pt idx="1">
                  <c:v>483132483208</c:v>
                </c:pt>
                <c:pt idx="2">
                  <c:v>471802921782</c:v>
                </c:pt>
                <c:pt idx="3">
                  <c:v>489252550707</c:v>
                </c:pt>
                <c:pt idx="4">
                  <c:v>493945966108</c:v>
                </c:pt>
                <c:pt idx="5">
                  <c:v>295002243331</c:v>
                </c:pt>
              </c:numCache>
            </c:numRef>
          </c:val>
        </c:ser>
        <c:gapWidth val="219"/>
        <c:axId val="17441147"/>
        <c:axId val="36205875"/>
      </c:barChart>
      <c:lineChart>
        <c:grouping val="standard"/>
        <c:ser>
          <c:idx val="0"/>
          <c:order val="0"/>
          <c:tx>
            <c:strRef>
              <c:f>label 2</c:f>
              <c:strCache>
                <c:ptCount val="1"/>
                <c:pt idx="0">
                  <c:v>Объем открытых позиций</c:v>
                </c:pt>
              </c:strCache>
            </c:strRef>
          </c:tx>
          <c:spPr>
            <a:solidFill>
              <a:srgbClr val="bd582c"/>
            </a:solidFill>
            <a:ln w="28440">
              <a:solidFill>
                <a:srgbClr val="bd582c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6"/>
                <c:pt idx="0">
                  <c:v>42447</c:v>
                </c:pt>
                <c:pt idx="1">
                  <c:v>42450</c:v>
                </c:pt>
                <c:pt idx="2">
                  <c:v>42451</c:v>
                </c:pt>
                <c:pt idx="3">
                  <c:v>42452</c:v>
                </c:pt>
                <c:pt idx="4">
                  <c:v>42453</c:v>
                </c:pt>
                <c:pt idx="5">
                  <c:v>42454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6"/>
                <c:pt idx="0">
                  <c:v>495316318844</c:v>
                </c:pt>
                <c:pt idx="1">
                  <c:v>495976342005</c:v>
                </c:pt>
                <c:pt idx="2">
                  <c:v>515340870138</c:v>
                </c:pt>
                <c:pt idx="3">
                  <c:v>538771815765</c:v>
                </c:pt>
                <c:pt idx="4">
                  <c:v>575200828608</c:v>
                </c:pt>
                <c:pt idx="5">
                  <c:v>557737976076</c:v>
                </c:pt>
              </c:numCache>
            </c:numRef>
          </c:val>
        </c:ser>
        <c:marker val="0"/>
        <c:axId val="12514378"/>
        <c:axId val="79260006"/>
      </c:lineChart>
      <c:catAx>
        <c:axId val="1744114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36205875"/>
        <c:crossesAt val="0"/>
        <c:auto val="1"/>
        <c:lblAlgn val="ctr"/>
        <c:lblOffset val="100"/>
      </c:catAx>
      <c:valAx>
        <c:axId val="36205875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17441147"/>
        <c:crossesAt val="0"/>
      </c:valAx>
      <c:catAx>
        <c:axId val="1251437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79260006"/>
        <c:crossesAt val="0"/>
        <c:auto val="1"/>
        <c:lblAlgn val="ctr"/>
        <c:lblOffset val="100"/>
      </c:catAx>
      <c:valAx>
        <c:axId val="79260006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12514378"/>
        <c:crossesAt val="0"/>
      </c:valAx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32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РТС</c:v>
                </c:pt>
              </c:strCache>
            </c:strRef>
          </c:tx>
          <c:spPr>
            <a:solidFill>
              <a:srgbClr val="e48312"/>
            </a:solidFill>
            <a:ln w="28440">
              <a:solidFill>
                <a:srgbClr val="e48312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7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8"/>
                <c:pt idx="0">
                  <c:v>42447</c:v>
                </c:pt>
                <c:pt idx="1">
                  <c:v>42448</c:v>
                </c:pt>
                <c:pt idx="2">
                  <c:v>42449</c:v>
                </c:pt>
                <c:pt idx="3">
                  <c:v>42450</c:v>
                </c:pt>
                <c:pt idx="4">
                  <c:v>42451</c:v>
                </c:pt>
                <c:pt idx="5">
                  <c:v>42452</c:v>
                </c:pt>
                <c:pt idx="6">
                  <c:v>42453</c:v>
                </c:pt>
                <c:pt idx="7">
                  <c:v>42454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909660</c:v>
                </c:pt>
                <c:pt idx="1">
                  <c:v>866120</c:v>
                </c:pt>
                <c:pt idx="2">
                  <c:v>852556</c:v>
                </c:pt>
                <c:pt idx="3">
                  <c:v>848528</c:v>
                </c:pt>
                <c:pt idx="4">
                  <c:v>815454</c:v>
                </c:pt>
                <c:pt idx="5">
                  <c:v>799398</c:v>
                </c:pt>
                <c:pt idx="6">
                  <c:v/>
                </c:pt>
                <c:pt idx="7">
                  <c:v/>
                </c:pt>
              </c:numCache>
            </c:numRef>
          </c:val>
        </c:ser>
        <c:marker val="0"/>
        <c:axId val="74652938"/>
        <c:axId val="74460270"/>
      </c:lineChart>
      <c:catAx>
        <c:axId val="7465293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74460270"/>
        <c:crossesAt val="0"/>
        <c:auto val="1"/>
        <c:lblAlgn val="ctr"/>
        <c:lblOffset val="100"/>
      </c:catAx>
      <c:valAx>
        <c:axId val="74460270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74652938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33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sz="2160">
                <a:solidFill>
                  <a:srgbClr val="595959"/>
                </a:solidFill>
                <a:latin typeface="Calibri"/>
              </a:rPr>
              <a:t>Открытый интерес во фьючерсах на курс доллар США-российский рубль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e48312"/>
            </a:solidFill>
            <a:ln w="28440">
              <a:solidFill>
                <a:srgbClr val="e48312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7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8"/>
                <c:pt idx="0">
                  <c:v>42447</c:v>
                </c:pt>
                <c:pt idx="1">
                  <c:v>42448</c:v>
                </c:pt>
                <c:pt idx="2">
                  <c:v>42449</c:v>
                </c:pt>
                <c:pt idx="3">
                  <c:v>42450</c:v>
                </c:pt>
                <c:pt idx="4">
                  <c:v>42451</c:v>
                </c:pt>
                <c:pt idx="5">
                  <c:v>42452</c:v>
                </c:pt>
                <c:pt idx="6">
                  <c:v>42453</c:v>
                </c:pt>
                <c:pt idx="7">
                  <c:v>42454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2253946</c:v>
                </c:pt>
                <c:pt idx="1">
                  <c:v>2235774</c:v>
                </c:pt>
                <c:pt idx="2">
                  <c:v>2349256</c:v>
                </c:pt>
                <c:pt idx="3">
                  <c:v>2435866</c:v>
                </c:pt>
                <c:pt idx="4">
                  <c:v>2850316</c:v>
                </c:pt>
                <c:pt idx="5">
                  <c:v>2677518</c:v>
                </c:pt>
                <c:pt idx="6">
                  <c:v/>
                </c:pt>
                <c:pt idx="7">
                  <c:v/>
                </c:pt>
              </c:numCache>
            </c:numRef>
          </c:val>
        </c:ser>
        <c:marker val="0"/>
        <c:axId val="44355360"/>
        <c:axId val="9506728"/>
      </c:lineChart>
      <c:catAx>
        <c:axId val="443553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9506728"/>
        <c:crossesAt val="0"/>
        <c:auto val="1"/>
        <c:lblAlgn val="ctr"/>
        <c:lblOffset val="100"/>
      </c:catAx>
      <c:valAx>
        <c:axId val="9506728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44355360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34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sz="2160">
                <a:solidFill>
                  <a:srgbClr val="595959"/>
                </a:solidFill>
                <a:latin typeface="Calibri"/>
              </a:rPr>
              <a:t>Открытый интерес во фьючерсах на курс евро-доллар США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spPr>
            <a:solidFill>
              <a:srgbClr val="e48312"/>
            </a:solidFill>
            <a:ln w="28440">
              <a:solidFill>
                <a:srgbClr val="e48312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7"/>
              <c:dLblPos val="r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8"/>
                <c:pt idx="0">
                  <c:v>42447</c:v>
                </c:pt>
                <c:pt idx="1">
                  <c:v>42448</c:v>
                </c:pt>
                <c:pt idx="2">
                  <c:v>42449</c:v>
                </c:pt>
                <c:pt idx="3">
                  <c:v>42450</c:v>
                </c:pt>
                <c:pt idx="4">
                  <c:v>42451</c:v>
                </c:pt>
                <c:pt idx="5">
                  <c:v>42452</c:v>
                </c:pt>
                <c:pt idx="6">
                  <c:v>42453</c:v>
                </c:pt>
                <c:pt idx="7">
                  <c:v>42454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88286</c:v>
                </c:pt>
                <c:pt idx="1">
                  <c:v>91744</c:v>
                </c:pt>
                <c:pt idx="2">
                  <c:v>90748</c:v>
                </c:pt>
                <c:pt idx="3">
                  <c:v>90514</c:v>
                </c:pt>
                <c:pt idx="4">
                  <c:v>86324</c:v>
                </c:pt>
                <c:pt idx="5">
                  <c:v>89964</c:v>
                </c:pt>
                <c:pt idx="6">
                  <c:v/>
                </c:pt>
                <c:pt idx="7">
                  <c:v/>
                </c:pt>
              </c:numCache>
            </c:numRef>
          </c:val>
        </c:ser>
        <c:marker val="0"/>
        <c:axId val="58729403"/>
        <c:axId val="26592543"/>
      </c:lineChart>
      <c:catAx>
        <c:axId val="58729403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26592543"/>
        <c:crossesAt val="0"/>
        <c:auto val="1"/>
        <c:lblAlgn val="ctr"/>
        <c:lblOffset val="100"/>
      </c:catAx>
      <c:valAx>
        <c:axId val="26592543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2600">
            <a:noFill/>
          </a:ln>
        </c:spPr>
        <c:crossAx val="58729403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8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2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ru-RU" sz="8000">
                <a:solidFill>
                  <a:srgbClr val="262626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167121A-57CA-4EA5-9CD1-7882DBE9E20C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9" name="Line 10"/>
          <p:cNvSpPr/>
          <p:nvPr/>
        </p:nvSpPr>
        <p:spPr>
          <a:xfrm>
            <a:off x="1207440" y="4343400"/>
            <a:ext cx="987552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47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48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9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51" name="PlaceHolder 7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2" name="PlaceHolder 8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8F9026A-F289-42AA-BF42-C49C5AFB52A6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53" name="PlaceHolder 9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54" name="PlaceHolder 10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chart" Target="../charts/chart32.xml"/><Relationship Id="rId3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chart" Target="../charts/chart33.xml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chart" Target="../charts/chart34.xml"/><Relationship Id="rId3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hyperlink" Target="http://moex.com/ru/contract.aspx?code=BR-4.16" TargetMode="External"/><Relationship Id="rId2" Type="http://schemas.openxmlformats.org/officeDocument/2006/relationships/hyperlink" Target="http://moex.com/ru/contract.aspx?code=BR-5.16" TargetMode="External"/><Relationship Id="rId3" Type="http://schemas.openxmlformats.org/officeDocument/2006/relationships/hyperlink" Target="http://moex.com/ru/contract.aspx?code=BR-6.16" TargetMode="External"/><Relationship Id="rId4" Type="http://schemas.openxmlformats.org/officeDocument/2006/relationships/hyperlink" Target="http://moex.com/ru/contract.aspx?code=BR-7.16" TargetMode="External"/><Relationship Id="rId5" Type="http://schemas.openxmlformats.org/officeDocument/2006/relationships/hyperlink" Target="http://moex.com/ru/contract.aspx?code=BR-8.16" TargetMode="External"/><Relationship Id="rId6" Type="http://schemas.openxmlformats.org/officeDocument/2006/relationships/hyperlink" Target="http://moex.com/ru/contract.aspx?code=BR-9.16" TargetMode="External"/><Relationship Id="rId7" Type="http://schemas.openxmlformats.org/officeDocument/2006/relationships/hyperlink" Target="http://moex.com/ru/contract.aspx?code=GAZR-6.16" TargetMode="External"/><Relationship Id="rId8" Type="http://schemas.openxmlformats.org/officeDocument/2006/relationships/hyperlink" Target="http://moex.com/ru/contract.aspx?code=GAZR-9.16" TargetMode="External"/><Relationship Id="rId9" Type="http://schemas.openxmlformats.org/officeDocument/2006/relationships/hyperlink" Target="http://moex.com/ru/contract.aspx?code=GBPU-6.16" TargetMode="External"/><Relationship Id="rId10" Type="http://schemas.openxmlformats.org/officeDocument/2006/relationships/hyperlink" Target="http://moex.com/ru/contract.aspx?code=GBPU-9.16" TargetMode="External"/><Relationship Id="rId11" Type="http://schemas.openxmlformats.org/officeDocument/2006/relationships/hyperlink" Target="http://moex.com/ru/contract.aspx?code=GMKR-6.16" TargetMode="External"/><Relationship Id="rId12" Type="http://schemas.openxmlformats.org/officeDocument/2006/relationships/hyperlink" Target="http://moex.com/ru/contract.aspx?code=GOLD-12.16" TargetMode="External"/><Relationship Id="rId13" Type="http://schemas.openxmlformats.org/officeDocument/2006/relationships/hyperlink" Target="http://moex.com/ru/contract.aspx?code=GOLD-6.16" TargetMode="External"/><Relationship Id="rId14" Type="http://schemas.openxmlformats.org/officeDocument/2006/relationships/hyperlink" Target="http://moex.com/ru/contract.aspx?code=GOLD-9.16" TargetMode="External"/><Relationship Id="rId15" Type="http://schemas.openxmlformats.org/officeDocument/2006/relationships/hyperlink" Target="http://moex.com/ru/contract.aspx?code=PLD-6.16" TargetMode="External"/><Relationship Id="rId16" Type="http://schemas.openxmlformats.org/officeDocument/2006/relationships/hyperlink" Target="http://moex.com/ru/contract.aspx?code=PLD-9.16" TargetMode="External"/><Relationship Id="rId17" Type="http://schemas.openxmlformats.org/officeDocument/2006/relationships/hyperlink" Target="http://moex.com/ru/contract.aspx?code=PLT-6.16" TargetMode="External"/><Relationship Id="rId18" Type="http://schemas.openxmlformats.org/officeDocument/2006/relationships/hyperlink" Target="http://moex.com/ru/contract.aspx?code=PLT-9.16" TargetMode="External"/><Relationship Id="rId19" Type="http://schemas.openxmlformats.org/officeDocument/2006/relationships/hyperlink" Target="http://moex.com/ru/contract.aspx?code=SILV-6.16" TargetMode="External"/><Relationship Id="rId20" Type="http://schemas.openxmlformats.org/officeDocument/2006/relationships/hyperlink" Target="http://moex.com/ru/contract.aspx?code=SILV-9.16" TargetMode="External"/><Relationship Id="rId21" Type="http://schemas.openxmlformats.org/officeDocument/2006/relationships/hyperlink" Target="http://moex.com/ru/contract.aspx?code=SNGP-6.16" TargetMode="External"/><Relationship Id="rId22" Type="http://schemas.openxmlformats.org/officeDocument/2006/relationships/hyperlink" Target="http://moex.com/ru/contract.aspx?code=SNGP-9.16" TargetMode="External"/><Relationship Id="rId23" Type="http://schemas.openxmlformats.org/officeDocument/2006/relationships/hyperlink" Target="http://moex.com/ru/contract.aspx?code=SNGR-6.16" TargetMode="External"/><Relationship Id="rId24" Type="http://schemas.openxmlformats.org/officeDocument/2006/relationships/hyperlink" Target="http://moex.com/ru/contract.aspx?code=SNGR-9.16" TargetMode="External"/><Relationship Id="rId25" Type="http://schemas.openxmlformats.org/officeDocument/2006/relationships/hyperlink" Target="http://moex.com/ru/contract.aspx?code=SUGR-5.16" TargetMode="External"/><Relationship Id="rId2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hyperlink" Target="http://www.open-broker.ru/" TargetMode="External"/><Relationship Id="rId2" Type="http://schemas.openxmlformats.org/officeDocument/2006/relationships/hyperlink" Target="http://moex.com/" TargetMode="External"/><Relationship Id="rId3" Type="http://schemas.openxmlformats.org/officeDocument/2006/relationships/hyperlink" Target="http://investfunds.ru/" TargetMode="External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chart" Target="../charts/chart31.xml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ru-RU" sz="8000">
                <a:solidFill>
                  <a:srgbClr val="262626"/>
                </a:solidFill>
                <a:latin typeface="Calibri Light"/>
              </a:rPr>
              <a:t>Обзор срочного рынка</a:t>
            </a:r>
            <a:r>
              <a:rPr lang="ru-RU" sz="8000">
                <a:solidFill>
                  <a:srgbClr val="262626"/>
                </a:solidFill>
                <a:latin typeface="Calibri Light"/>
              </a:rPr>
              <a:t>
</a:t>
            </a:r>
            <a:r>
              <a:rPr lang="ru-RU" sz="8000">
                <a:solidFill>
                  <a:srgbClr val="262626"/>
                </a:solidFill>
                <a:latin typeface="Calibri Light"/>
              </a:rPr>
              <a:t>(21.03 – 27.03 2016)</a:t>
            </a: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1100160" y="4455720"/>
            <a:ext cx="10058040" cy="1142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1" name="Рисунок 2"/>
          <p:cNvPicPr/>
          <p:nvPr/>
        </p:nvPicPr>
        <p:blipFill>
          <a:blip r:embed="rId1"/>
          <a:srcRect b="1981510" l="945461" r="1001830" t="561458"/>
          <a:stretch>
            <a:fillRect/>
          </a:stretch>
        </p:blipFill>
        <p:spPr>
          <a:xfrm>
            <a:off x="1572120" y="4680"/>
            <a:ext cx="8948520" cy="742680"/>
          </a:xfrm>
          <a:prstGeom prst="rect">
            <a:avLst/>
          </a:prstGeom>
          <a:ln>
            <a:noFill/>
          </a:ln>
        </p:spPr>
      </p:pic>
      <p:pic>
        <p:nvPicPr>
          <p:cNvPr descr="" id="102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47320" y="2864160"/>
            <a:ext cx="5910120" cy="1405800"/>
          </a:xfrm>
          <a:prstGeom prst="rect">
            <a:avLst/>
          </a:prstGeom>
          <a:ln>
            <a:noFill/>
          </a:ln>
        </p:spPr>
      </p:pic>
      <p:sp>
        <p:nvSpPr>
          <p:cNvPr id="103" name="CustomShape 1"/>
          <p:cNvSpPr/>
          <p:nvPr/>
        </p:nvSpPr>
        <p:spPr>
          <a:xfrm>
            <a:off x="1636920" y="2539440"/>
            <a:ext cx="2978280" cy="395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i="1" lang="ru-RU" sz="2000">
                <a:solidFill>
                  <a:srgbClr val="000000"/>
                </a:solidFill>
                <a:latin typeface="Calibri"/>
              </a:rPr>
              <a:t>Фьючерсы</a:t>
            </a:r>
            <a:endParaRPr/>
          </a:p>
        </p:txBody>
      </p:sp>
      <p:pic>
        <p:nvPicPr>
          <p:cNvPr descr="" id="104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6464880" y="2908800"/>
            <a:ext cx="5726520" cy="1379880"/>
          </a:xfrm>
          <a:prstGeom prst="rect">
            <a:avLst/>
          </a:prstGeom>
          <a:ln>
            <a:noFill/>
          </a:ln>
        </p:spPr>
      </p:pic>
      <p:sp>
        <p:nvSpPr>
          <p:cNvPr id="105" name="CustomShape 2"/>
          <p:cNvSpPr/>
          <p:nvPr/>
        </p:nvSpPr>
        <p:spPr>
          <a:xfrm>
            <a:off x="8358120" y="2539440"/>
            <a:ext cx="32788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Опционы</a:t>
            </a:r>
            <a:endParaRPr/>
          </a:p>
        </p:txBody>
      </p:sp>
      <p:pic>
        <p:nvPicPr>
          <p:cNvPr descr="" id="106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7181640" y="4700880"/>
            <a:ext cx="4455360" cy="1522800"/>
          </a:xfrm>
          <a:prstGeom prst="rect">
            <a:avLst/>
          </a:prstGeom>
          <a:ln>
            <a:noFill/>
          </a:ln>
        </p:spPr>
      </p:pic>
      <p:pic>
        <p:nvPicPr>
          <p:cNvPr descr="" id="107" name="Рисунок 10"/>
          <p:cNvPicPr/>
          <p:nvPr/>
        </p:nvPicPr>
        <p:blipFill>
          <a:blip r:embed="rId5"/>
          <a:stretch>
            <a:fillRect/>
          </a:stretch>
        </p:blipFill>
        <p:spPr>
          <a:xfrm>
            <a:off x="114120" y="4270320"/>
            <a:ext cx="6350400" cy="2629080"/>
          </a:xfrm>
          <a:prstGeom prst="rect">
            <a:avLst/>
          </a:prstGeom>
          <a:ln>
            <a:noFill/>
          </a:ln>
        </p:spPr>
      </p:pic>
      <p:pic>
        <p:nvPicPr>
          <p:cNvPr descr="" id="108" name="Рисунок 1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511920"/>
            <a:ext cx="11637000" cy="207864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021040" y="1551600"/>
            <a:ext cx="7985160" cy="4799520"/>
          </a:xfrm>
          <a:prstGeom prst="rect">
            <a:avLst/>
          </a:prstGeom>
          <a:ln>
            <a:noFill/>
          </a:ln>
        </p:spPr>
      </p:pic>
      <p:sp>
        <p:nvSpPr>
          <p:cNvPr id="110" name="CustomShape 1"/>
          <p:cNvSpPr/>
          <p:nvPr/>
        </p:nvSpPr>
        <p:spPr>
          <a:xfrm>
            <a:off x="338760" y="294840"/>
            <a:ext cx="10566000" cy="10652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0000"/>
                </a:solidFill>
                <a:latin typeface="Calibri"/>
              </a:rPr>
              <a:t>Сравнение объемов торгов по фьючерсам и опционам на 25.02.2016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03360" y="274320"/>
            <a:ext cx="11027160" cy="5559120"/>
          </a:xfrm>
          <a:prstGeom prst="roundRect">
            <a:avLst>
              <a:gd fmla="val 16667" name="adj"/>
            </a:avLst>
          </a:prstGeom>
          <a:solidFill>
            <a:srgbClr val="e48312"/>
          </a:solidFill>
          <a:ln w="15840">
            <a:solidFill>
              <a:srgbClr val="a8600d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ffffff"/>
                </a:solidFill>
                <a:latin typeface="Calibri"/>
              </a:rPr>
              <a:t>ФЬЮЧЕРСЫ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2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27800" y="1246320"/>
            <a:ext cx="12063960" cy="4663800"/>
          </a:xfrm>
          <a:prstGeom prst="rect">
            <a:avLst/>
          </a:prstGeom>
          <a:ln>
            <a:noFill/>
          </a:ln>
        </p:spPr>
      </p:pic>
      <p:pic>
        <p:nvPicPr>
          <p:cNvPr descr="" id="11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127800" y="737280"/>
            <a:ext cx="12063960" cy="508680"/>
          </a:xfrm>
          <a:prstGeom prst="rect">
            <a:avLst/>
          </a:prstGeom>
          <a:ln>
            <a:noFill/>
          </a:ln>
        </p:spPr>
      </p:pic>
      <p:sp>
        <p:nvSpPr>
          <p:cNvPr id="114" name="CustomShape 1"/>
          <p:cNvSpPr/>
          <p:nvPr/>
        </p:nvSpPr>
        <p:spPr>
          <a:xfrm>
            <a:off x="3048120" y="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b="1" lang="ru-RU" sz="4800">
                <a:solidFill>
                  <a:srgbClr val="404040"/>
                </a:solidFill>
                <a:latin typeface="Calibri Light"/>
              </a:rPr>
              <a:t>Фьючерсы на индексы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5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5463360" y="0"/>
            <a:ext cx="6152400" cy="6857640"/>
          </a:xfrm>
          <a:prstGeom prst="rect">
            <a:avLst/>
          </a:prstGeom>
          <a:ln>
            <a:noFill/>
          </a:ln>
        </p:spPr>
      </p:pic>
      <p:sp>
        <p:nvSpPr>
          <p:cNvPr id="116" name="CustomShape 1"/>
          <p:cNvSpPr/>
          <p:nvPr/>
        </p:nvSpPr>
        <p:spPr>
          <a:xfrm>
            <a:off x="263160" y="1415520"/>
            <a:ext cx="4122000" cy="137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262626"/>
                </a:solidFill>
                <a:latin typeface="Arial"/>
              </a:rPr>
              <a:t>Текущие цены фьючерсных контрактов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17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4060440"/>
            <a:ext cx="3904920" cy="2140920"/>
          </a:xfrm>
          <a:prstGeom prst="rect">
            <a:avLst/>
          </a:prstGeom>
          <a:ln>
            <a:noFill/>
          </a:ln>
        </p:spPr>
      </p:pic>
      <p:pic>
        <p:nvPicPr>
          <p:cNvPr descr="" id="118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905280" y="4199400"/>
            <a:ext cx="4749480" cy="2186280"/>
          </a:xfrm>
          <a:prstGeom prst="rect">
            <a:avLst/>
          </a:prstGeom>
          <a:ln>
            <a:noFill/>
          </a:ln>
        </p:spPr>
      </p:pic>
      <p:graphicFrame>
        <p:nvGraphicFramePr>
          <p:cNvPr id="119" name="Table 1"/>
          <p:cNvGraphicFramePr/>
          <p:nvPr/>
        </p:nvGraphicFramePr>
        <p:xfrm>
          <a:off x="0" y="0"/>
          <a:ext cx="6570720" cy="3757320"/>
        </p:xfrm>
        <a:graphic>
          <a:graphicData uri="http://schemas.openxmlformats.org/drawingml/2006/table">
            <a:tbl>
              <a:tblPr/>
              <a:tblGrid>
                <a:gridCol w="1314000"/>
                <a:gridCol w="1314000"/>
                <a:gridCol w="1314000"/>
                <a:gridCol w="1314000"/>
                <a:gridCol w="1314720"/>
              </a:tblGrid>
              <a:tr h="562680">
                <a:tc>
                  <a:txBody>
                    <a:bodyPr bIns="15840" lIns="52920" rIns="15840" tIns="15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52920" rIns="15840" tIns="15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0000"/>
                          </a:solidFill>
                          <a:latin typeface="Calibri"/>
                        </a:rPr>
                        <a:t>Закрытие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52920" rIns="15840" tIns="15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0000"/>
                          </a:solidFill>
                          <a:latin typeface="Calibri"/>
                        </a:rPr>
                        <a:t>Открытие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52920" rIns="15840" tIns="15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0000"/>
                          </a:solidFill>
                          <a:latin typeface="Calibri"/>
                        </a:rPr>
                        <a:t>Максимум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52920" rIns="15840" tIns="158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>
                          <a:solidFill>
                            <a:srgbClr val="000000"/>
                          </a:solidFill>
                          <a:latin typeface="Calibri"/>
                        </a:rPr>
                        <a:t>Минимум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25.03.2016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862,22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859,05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868,88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859,05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24.03.2016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847,26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858,51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859,41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841,49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23.03.2016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865,40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886,88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889,45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863,83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22.03.2016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889,02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885,41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894,45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874,22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21.03.2016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883,60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878,19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887,09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866,47</a:t>
                      </a:r>
                      <a:endParaRPr/>
                    </a:p>
                  </a:txBody>
                  <a:tcPr/>
                </a:tc>
              </a:tr>
              <a:tr h="822600">
                <a:tc>
                  <a:txBody>
                    <a:bodyPr bIns="15840" lIns="63720" rIns="26280" tIns="10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18.03.2016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
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885,13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875,90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894,76</a:t>
                      </a:r>
                      <a:endParaRPr/>
                    </a:p>
                  </a:txBody>
                  <a:tcPr/>
                </a:tc>
                <a:tc>
                  <a:txBody>
                    <a:bodyPr bIns="15840" lIns="63720" rIns="26280" tIns="10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866,88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0" name="CustomShape 2"/>
          <p:cNvSpPr/>
          <p:nvPr/>
        </p:nvSpPr>
        <p:spPr>
          <a:xfrm>
            <a:off x="6719400" y="-216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4800">
                <a:solidFill>
                  <a:srgbClr val="404040"/>
                </a:solidFill>
                <a:latin typeface="Calibri Light"/>
              </a:rPr>
              <a:t>Индекс РТС (RTSI)</a:t>
            </a:r>
            <a:endParaRPr/>
          </a:p>
        </p:txBody>
      </p:sp>
      <p:pic>
        <p:nvPicPr>
          <p:cNvPr descr="" id="121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6454440" y="632520"/>
            <a:ext cx="5736960" cy="393660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237240" y="21600"/>
            <a:ext cx="4029840" cy="29628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4800">
                <a:solidFill>
                  <a:srgbClr val="404040"/>
                </a:solidFill>
                <a:latin typeface="Calibri Light"/>
              </a:rPr>
              <a:t>Фьючерс на индекс РТС</a:t>
            </a:r>
            <a:endParaRPr/>
          </a:p>
        </p:txBody>
      </p:sp>
      <p:pic>
        <p:nvPicPr>
          <p:cNvPr descr="" id="123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465720"/>
            <a:ext cx="8676360" cy="2635920"/>
          </a:xfrm>
          <a:prstGeom prst="rect">
            <a:avLst/>
          </a:prstGeom>
          <a:ln>
            <a:noFill/>
          </a:ln>
        </p:spPr>
      </p:pic>
      <p:graphicFrame>
        <p:nvGraphicFramePr>
          <p:cNvPr id="124" name="Диаграмма 6"/>
          <p:cNvGraphicFramePr/>
          <p:nvPr/>
        </p:nvGraphicFramePr>
        <p:xfrm>
          <a:off x="4104720" y="0"/>
          <a:ext cx="7527960" cy="346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5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281520" y="362520"/>
            <a:ext cx="11399760" cy="53607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Table 1"/>
          <p:cNvGraphicFramePr/>
          <p:nvPr/>
        </p:nvGraphicFramePr>
        <p:xfrm>
          <a:off x="-41400" y="0"/>
          <a:ext cx="12063960" cy="6857640"/>
        </p:xfrm>
        <a:graphic>
          <a:graphicData uri="http://schemas.openxmlformats.org/drawingml/2006/table">
            <a:tbl>
              <a:tblPr/>
              <a:tblGrid>
                <a:gridCol w="3157200"/>
                <a:gridCol w="1604880"/>
                <a:gridCol w="1604880"/>
                <a:gridCol w="1170720"/>
                <a:gridCol w="1631160"/>
                <a:gridCol w="2895120"/>
              </a:tblGrid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Компания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Последняя сделка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Изменение к закрытию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Сделки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Объем торгов(контр.)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ffffff"/>
                          </a:solidFill>
                          <a:latin typeface="Calibri"/>
                        </a:rPr>
                        <a:t>Доля компаний в объеме торгов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 «Северсталь»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64 771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-0,42%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0,0114%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 «ФСК ЕЭС»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6 350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+0,86%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0,0061%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ГМК «Норильский Никель»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87 860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-0,14%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1 123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1 531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0,1857%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«Газпром»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14 055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+2,08%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22 480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114 114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13,8410%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«РусГидро»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7 196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+0,42%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1 260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2 807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0,3405%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«НК «ЛУКОЙЛ»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26 200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+2,83%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8 910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28 432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3,4485%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Московская Биржа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9 278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+1,87%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0,0394%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«Магнит»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10 709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+3,13%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981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3 288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0,3988%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«МТС»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23 898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+0,92%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0,0154%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 «НОВАТЭК»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64 034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+1,96%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0,0059%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 «НЛМК»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7 405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+1,00%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0,0039%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 «НК «Роснефть»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28 664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+2,79%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4 900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10 246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1,2427%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«Ростелеком»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9 333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+4,21%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0,0040%</a:t>
                      </a:r>
                      <a:endParaRPr/>
                    </a:p>
                  </a:txBody>
                  <a:tcPr/>
                </a:tc>
              </a:tr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 «Сургутнефтегаз»(привил.акции)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44 637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+0,10%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  <a:endParaRPr/>
                    </a:p>
                    <a:p>
                      <a:pPr algn="r">
                        <a:lnSpc>
                          <a:spcPct val="100000"/>
                        </a:lnSpc>
                      </a:pP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0,0161%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ОАО «Сургутнефтегаз»(обыкн.)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39 807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+3,42%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939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1395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0,1692%</a:t>
                      </a:r>
                      <a:endParaRPr/>
                    </a:p>
                  </a:txBody>
                  <a:tcPr/>
                </a:tc>
              </a:tr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Привил. акции ПАО «Сбербанк России»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7 400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+1,18%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5 809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20 759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2,5179%</a:t>
                      </a:r>
                      <a:endParaRPr/>
                    </a:p>
                  </a:txBody>
                  <a:tcPr/>
                </a:tc>
              </a:tr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Обыкн. акции ПАО «Сбербанк России»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10 385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+0,69%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71 587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609 730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73,9546%</a:t>
                      </a:r>
                      <a:endParaRPr/>
                    </a:p>
                  </a:txBody>
                  <a:tcPr/>
                </a:tc>
              </a:tr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привил. акции ОАО «АК «Транснефть»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200 559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+1,04%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0,0013%</a:t>
                      </a:r>
                      <a:endParaRPr/>
                    </a:p>
                  </a:txBody>
                  <a:tcPr/>
                </a:tc>
              </a:tr>
              <a:tr h="44892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Обыкн. акции ПАО «Татнефть» им. В.Д. Шашина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32 336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+1,13%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0,0332%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ПАО «Уралкалий»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16 150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-0,55%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297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0,0360%</a:t>
                      </a:r>
                      <a:endParaRPr/>
                    </a:p>
                  </a:txBody>
                  <a:tcPr/>
                </a:tc>
              </a:tr>
              <a:tr h="2703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Банк ВТБ (ПАО)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7 357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+1,03%</a:t>
                      </a:r>
                      <a:endParaRPr/>
                    </a:p>
                  </a:txBody>
                  <a:tcPr/>
                </a:tc>
                <a:tc>
                  <a:txBody>
                    <a:bodyPr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7 898</a:t>
                      </a:r>
                      <a:endParaRPr/>
                    </a:p>
                  </a:txBody>
                  <a:tcPr/>
                </a:tc>
                <a:tc>
                  <a:txBody>
                    <a:bodyPr bIns="37800" lIns="37800" rIns="37800" tIns="378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30 738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3,7282%</a:t>
                      </a:r>
                      <a:endParaRPr/>
                    </a:p>
                  </a:txBody>
                  <a:tcPr/>
                </a:tc>
              </a:tr>
              <a:tr h="428760">
                <a:tc>
                  <a:txBody>
                    <a:bodyPr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Итого:</a:t>
                      </a:r>
                      <a:endParaRPr/>
                    </a:p>
                  </a:txBody>
                  <a:tcPr/>
                </a:tc>
                <a:tc>
                  <a:tcPr/>
                </a:tc>
                <a:tc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126535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824465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2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542960" y="0"/>
            <a:ext cx="9514080" cy="689508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585360" y="311040"/>
            <a:ext cx="11027160" cy="5559120"/>
          </a:xfrm>
          <a:prstGeom prst="roundRect">
            <a:avLst>
              <a:gd fmla="val 16667" name="adj"/>
            </a:avLst>
          </a:prstGeom>
          <a:solidFill>
            <a:srgbClr val="e48312"/>
          </a:solidFill>
          <a:ln w="15840">
            <a:solidFill>
              <a:srgbClr val="a8600d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7200">
                <a:solidFill>
                  <a:srgbClr val="ffffff"/>
                </a:solidFill>
                <a:latin typeface="Calibri"/>
              </a:rPr>
              <a:t>ОБЪЕМЫ ТОРГОВ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0" y="0"/>
            <a:ext cx="1171764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Фьючерсный контракт на обыкновенные акции ОАО «Газпром»</a:t>
            </a:r>
            <a:endParaRPr/>
          </a:p>
        </p:txBody>
      </p:sp>
      <p:pic>
        <p:nvPicPr>
          <p:cNvPr descr="" id="129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523080"/>
            <a:ext cx="12191760" cy="2804760"/>
          </a:xfrm>
          <a:prstGeom prst="rect">
            <a:avLst/>
          </a:prstGeom>
          <a:ln>
            <a:noFill/>
          </a:ln>
        </p:spPr>
      </p:pic>
      <p:sp>
        <p:nvSpPr>
          <p:cNvPr id="130" name="CustomShape 2"/>
          <p:cNvSpPr/>
          <p:nvPr/>
        </p:nvSpPr>
        <p:spPr>
          <a:xfrm>
            <a:off x="169200" y="3471840"/>
            <a:ext cx="12022200" cy="574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 bIns="12600" lIns="12600" rIns="12600" tIns="12600"/>
          <a:p>
            <a:pPr>
              <a:lnSpc>
                <a:spcPct val="100000"/>
              </a:lnSpc>
            </a:pPr>
            <a:r>
              <a:rPr b="1" lang="ru-RU">
                <a:solidFill>
                  <a:srgbClr val="006699"/>
                </a:solidFill>
                <a:latin typeface="Arial"/>
              </a:rPr>
              <a:t>Информация об открытых позициях по производным финансовым инструментам </a:t>
            </a:r>
            <a:r>
              <a:rPr b="1" lang="ru-RU">
                <a:solidFill>
                  <a:srgbClr val="262626"/>
                </a:solidFill>
                <a:latin typeface="Arial"/>
              </a:rPr>
              <a:t>Данные на 25.03.2016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31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68880" y="3759480"/>
            <a:ext cx="10854000" cy="264600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0" y="125640"/>
            <a:ext cx="13343040" cy="4561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400">
                <a:solidFill>
                  <a:srgbClr val="000000"/>
                </a:solidFill>
                <a:latin typeface="Calibri"/>
              </a:rPr>
              <a:t>Фьючерсный контракт на обыкновенные акции ПАО «Сбербанк России»</a:t>
            </a:r>
            <a:endParaRPr/>
          </a:p>
        </p:txBody>
      </p:sp>
      <p:pic>
        <p:nvPicPr>
          <p:cNvPr descr="" id="133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587160"/>
            <a:ext cx="12191760" cy="2887920"/>
          </a:xfrm>
          <a:prstGeom prst="rect">
            <a:avLst/>
          </a:prstGeom>
          <a:ln>
            <a:noFill/>
          </a:ln>
        </p:spPr>
      </p:pic>
      <p:sp>
        <p:nvSpPr>
          <p:cNvPr id="134" name="CustomShape 2"/>
          <p:cNvSpPr/>
          <p:nvPr/>
        </p:nvSpPr>
        <p:spPr>
          <a:xfrm>
            <a:off x="169200" y="3471840"/>
            <a:ext cx="12022200" cy="574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 bIns="12600" lIns="12600" rIns="12600" tIns="12600"/>
          <a:p>
            <a:pPr>
              <a:lnSpc>
                <a:spcPct val="100000"/>
              </a:lnSpc>
            </a:pPr>
            <a:r>
              <a:rPr b="1" lang="ru-RU">
                <a:solidFill>
                  <a:srgbClr val="006699"/>
                </a:solidFill>
                <a:latin typeface="Arial"/>
              </a:rPr>
              <a:t>Информация об открытых позициях по производным финансовым инструментам </a:t>
            </a:r>
            <a:r>
              <a:rPr b="1" lang="ru-RU">
                <a:solidFill>
                  <a:srgbClr val="262626"/>
                </a:solidFill>
                <a:latin typeface="Arial"/>
              </a:rPr>
              <a:t>Данные на 25.03.2016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35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69200" y="3821400"/>
            <a:ext cx="11480400" cy="256608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0" y="268920"/>
            <a:ext cx="281196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Фьючерсы на облигации</a:t>
            </a:r>
            <a:endParaRPr/>
          </a:p>
        </p:txBody>
      </p:sp>
      <p:pic>
        <p:nvPicPr>
          <p:cNvPr descr="" id="137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3228840" y="2895480"/>
            <a:ext cx="8972280" cy="1352160"/>
          </a:xfrm>
          <a:prstGeom prst="rect">
            <a:avLst/>
          </a:prstGeom>
          <a:ln>
            <a:noFill/>
          </a:ln>
        </p:spPr>
      </p:pic>
      <p:pic>
        <p:nvPicPr>
          <p:cNvPr descr="" id="138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3015720" y="4248000"/>
            <a:ext cx="9119880" cy="2045160"/>
          </a:xfrm>
          <a:prstGeom prst="rect">
            <a:avLst/>
          </a:prstGeom>
          <a:ln>
            <a:noFill/>
          </a:ln>
        </p:spPr>
      </p:pic>
      <p:pic>
        <p:nvPicPr>
          <p:cNvPr descr="" id="139" name="Рисунок 1"/>
          <p:cNvPicPr/>
          <p:nvPr/>
        </p:nvPicPr>
        <p:blipFill>
          <a:blip r:embed="rId3"/>
          <a:stretch>
            <a:fillRect/>
          </a:stretch>
        </p:blipFill>
        <p:spPr>
          <a:xfrm>
            <a:off x="3228840" y="0"/>
            <a:ext cx="8962560" cy="3123720"/>
          </a:xfrm>
          <a:prstGeom prst="rect">
            <a:avLst/>
          </a:prstGeom>
          <a:ln>
            <a:noFill/>
          </a:ln>
        </p:spPr>
      </p:pic>
      <p:sp>
        <p:nvSpPr>
          <p:cNvPr id="140" name="CustomShape 2"/>
          <p:cNvSpPr/>
          <p:nvPr/>
        </p:nvSpPr>
        <p:spPr>
          <a:xfrm>
            <a:off x="-32400" y="4540320"/>
            <a:ext cx="2981880" cy="1187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262626"/>
                </a:solidFill>
                <a:latin typeface="Arial"/>
              </a:rPr>
              <a:t>Фьючерсный контракт на "двухлетние" облигации федерального займа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1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943200" y="1034280"/>
            <a:ext cx="10906560" cy="2383200"/>
          </a:xfrm>
          <a:prstGeom prst="rect">
            <a:avLst/>
          </a:prstGeom>
          <a:ln>
            <a:noFill/>
          </a:ln>
        </p:spPr>
      </p:pic>
      <p:sp>
        <p:nvSpPr>
          <p:cNvPr id="142" name="CustomShape 1"/>
          <p:cNvSpPr/>
          <p:nvPr/>
        </p:nvSpPr>
        <p:spPr>
          <a:xfrm>
            <a:off x="152280" y="217080"/>
            <a:ext cx="5909400" cy="816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Фьючерсы на облигации</a:t>
            </a:r>
            <a:endParaRPr/>
          </a:p>
        </p:txBody>
      </p:sp>
      <p:pic>
        <p:nvPicPr>
          <p:cNvPr descr="" id="143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84840" y="3945600"/>
            <a:ext cx="10906560" cy="2387880"/>
          </a:xfrm>
          <a:prstGeom prst="rect">
            <a:avLst/>
          </a:prstGeom>
          <a:ln>
            <a:noFill/>
          </a:ln>
        </p:spPr>
      </p:pic>
      <p:sp>
        <p:nvSpPr>
          <p:cNvPr id="144" name="CustomShape 2"/>
          <p:cNvSpPr/>
          <p:nvPr/>
        </p:nvSpPr>
        <p:spPr>
          <a:xfrm>
            <a:off x="812880" y="3588840"/>
            <a:ext cx="108032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262626"/>
                </a:solidFill>
                <a:latin typeface="Arial"/>
              </a:rPr>
              <a:t>Фьючерсный контракт на "шестилетние" облигации федерального займа</a:t>
            </a:r>
            <a:endParaRPr/>
          </a:p>
        </p:txBody>
      </p:sp>
      <p:sp>
        <p:nvSpPr>
          <p:cNvPr id="145" name="CustomShape 3"/>
          <p:cNvSpPr/>
          <p:nvPr/>
        </p:nvSpPr>
        <p:spPr>
          <a:xfrm>
            <a:off x="943200" y="691560"/>
            <a:ext cx="106725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262626"/>
                </a:solidFill>
                <a:latin typeface="Arial"/>
              </a:rPr>
              <a:t>Фьючерсный контракт на "четырехлетние" облигации федерального займа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6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672480" y="1293120"/>
            <a:ext cx="11258640" cy="3511080"/>
          </a:xfrm>
          <a:prstGeom prst="rect">
            <a:avLst/>
          </a:prstGeom>
          <a:ln>
            <a:noFill/>
          </a:ln>
        </p:spPr>
      </p:pic>
      <p:sp>
        <p:nvSpPr>
          <p:cNvPr id="147" name="CustomShape 1"/>
          <p:cNvSpPr/>
          <p:nvPr/>
        </p:nvSpPr>
        <p:spPr>
          <a:xfrm>
            <a:off x="4060800" y="0"/>
            <a:ext cx="448164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3600">
                <a:solidFill>
                  <a:srgbClr val="404040"/>
                </a:solidFill>
                <a:latin typeface="Calibri Light"/>
              </a:rPr>
              <a:t>Фьючерсы на валюту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201400" y="0"/>
            <a:ext cx="8437680" cy="872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 на курс доллар США – российский рубль</a:t>
            </a:r>
            <a:endParaRPr/>
          </a:p>
        </p:txBody>
      </p:sp>
      <p:graphicFrame>
        <p:nvGraphicFramePr>
          <p:cNvPr id="149" name="Диаграмма 2"/>
          <p:cNvGraphicFramePr/>
          <p:nvPr/>
        </p:nvGraphicFramePr>
        <p:xfrm>
          <a:off x="524880" y="2777040"/>
          <a:ext cx="11345040" cy="3504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descr="" id="150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2760" y="436320"/>
            <a:ext cx="11747160" cy="242784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1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268200" y="436320"/>
            <a:ext cx="11737080" cy="2575080"/>
          </a:xfrm>
          <a:prstGeom prst="rect">
            <a:avLst/>
          </a:prstGeom>
          <a:ln>
            <a:noFill/>
          </a:ln>
        </p:spPr>
      </p:pic>
      <p:sp>
        <p:nvSpPr>
          <p:cNvPr id="152" name="CustomShape 1"/>
          <p:cNvSpPr/>
          <p:nvPr/>
        </p:nvSpPr>
        <p:spPr>
          <a:xfrm>
            <a:off x="3968640" y="0"/>
            <a:ext cx="6670440" cy="872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 на курс евро-доллар</a:t>
            </a:r>
            <a:endParaRPr/>
          </a:p>
        </p:txBody>
      </p:sp>
      <p:graphicFrame>
        <p:nvGraphicFramePr>
          <p:cNvPr id="153" name="Диаграмма 3"/>
          <p:cNvGraphicFramePr/>
          <p:nvPr/>
        </p:nvGraphicFramePr>
        <p:xfrm>
          <a:off x="929880" y="2792520"/>
          <a:ext cx="9329400" cy="346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4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3155040"/>
            <a:ext cx="12135960" cy="2974680"/>
          </a:xfrm>
          <a:prstGeom prst="rect">
            <a:avLst/>
          </a:prstGeom>
          <a:ln>
            <a:noFill/>
          </a:ln>
        </p:spPr>
      </p:pic>
      <p:sp>
        <p:nvSpPr>
          <p:cNvPr id="155" name="CustomShape 1"/>
          <p:cNvSpPr/>
          <p:nvPr/>
        </p:nvSpPr>
        <p:spPr>
          <a:xfrm>
            <a:off x="2895480" y="20016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4800">
                <a:solidFill>
                  <a:srgbClr val="404040"/>
                </a:solidFill>
                <a:latin typeface="Calibri Light"/>
              </a:rPr>
              <a:t>Процентные фьючерсы</a:t>
            </a:r>
            <a:endParaRPr/>
          </a:p>
        </p:txBody>
      </p:sp>
      <p:pic>
        <p:nvPicPr>
          <p:cNvPr descr="" id="15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248400" y="965880"/>
            <a:ext cx="8692200" cy="194256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3159000" y="16164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Фьючерсы на товарные контракты</a:t>
            </a:r>
            <a:endParaRPr/>
          </a:p>
        </p:txBody>
      </p:sp>
      <p:pic>
        <p:nvPicPr>
          <p:cNvPr descr="" id="158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523800" y="934560"/>
            <a:ext cx="11667600" cy="246024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Table 1"/>
          <p:cNvGraphicFramePr/>
          <p:nvPr/>
        </p:nvGraphicFramePr>
        <p:xfrm>
          <a:off x="186120" y="846720"/>
          <a:ext cx="11649600" cy="4971240"/>
        </p:xfrm>
        <a:graphic>
          <a:graphicData uri="http://schemas.openxmlformats.org/drawingml/2006/table">
            <a:tbl>
              <a:tblPr/>
              <a:tblGrid>
                <a:gridCol w="1058760"/>
                <a:gridCol w="1058760"/>
                <a:gridCol w="1058760"/>
                <a:gridCol w="1058760"/>
                <a:gridCol w="1058760"/>
                <a:gridCol w="1058760"/>
                <a:gridCol w="1058760"/>
                <a:gridCol w="1058760"/>
                <a:gridCol w="1058760"/>
                <a:gridCol w="1058760"/>
                <a:gridCol w="1062000"/>
              </a:tblGrid>
              <a:tr h="330120"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Код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Средне-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Минимальная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Максимальная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Изменение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Число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Объем торгов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Объем открытых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контракта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исполнения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взвешенная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последней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сделок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позиций, кол-во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сделки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руб.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контр.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"/>
                        </a:rPr>
                        <a:t>BR-4.16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01.04.2016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40,34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39,24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42,07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40,49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-2,81%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446 829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147 898 560 929,17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5 294 096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366 558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"/>
                        </a:rPr>
                        <a:t>BR-5.16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04.05.2016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40,95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39,88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41,09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-2,84%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19 028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6 469 613 480,31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228 558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302 894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3"/>
                        </a:rPr>
                        <a:t>BR-6.16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01.06.2016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40,35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-2,69%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1 184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271 182 905,1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9 452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5 838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4"/>
                        </a:rPr>
                        <a:t>BR-7.16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01.07.2016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41,94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40,78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43,49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42,19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-3,41%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12 476 692,58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734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5"/>
                        </a:rPr>
                        <a:t>BR-8.16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01.08.2016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41,94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41,47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43,29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41,47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-3,74%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878 801,47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6"/>
                        </a:rPr>
                        <a:t>BR-9.16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01.09.2016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42,82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44,6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207 185,64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7"/>
                        </a:rPr>
                        <a:t>GAZR-6.16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14985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14800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15435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14934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-3,08%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174 603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11 942 799 189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789 187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181 876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8"/>
                        </a:rPr>
                        <a:t>GAZR-9.16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14756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14602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15156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14751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-2,40%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1 165 818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780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9"/>
                        </a:rPr>
                        <a:t>GBPU-6.16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1,4065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1,4507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-2,36%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1 811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2 398 436 533,86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24 708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10 042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0"/>
                        </a:rPr>
                        <a:t>GBPU-9.16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1,4375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1,4375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1,4375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193 751,42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1"/>
                        </a:rPr>
                        <a:t>GMKR-6.16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90250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89381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94777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90688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-3,21%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6 632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1 026 718 790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11 075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7 332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2"/>
                        </a:rPr>
                        <a:t>GOLD-12.16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15.12.2016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1236,8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1236,8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1236,8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168 652,62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3"/>
                        </a:rPr>
                        <a:t>GOLD-6.16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1220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1212,6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1263,5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1220,8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-2,78%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45 022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19 311 309 023,9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228 807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246 912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4"/>
                        </a:rPr>
                        <a:t>GOLD-9.16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1219,5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1217,1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1263,4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1220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-2,97%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181 878 532,26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2 146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7 316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5"/>
                        </a:rPr>
                        <a:t>PLD-6.16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553,09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610,75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-7,63%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137 323 807,78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343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6"/>
                        </a:rPr>
                        <a:t>PLD-9.16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599,45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598,1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600,8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600,8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6 513 096,24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7"/>
                        </a:rPr>
                        <a:t>PLT-6.16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957,2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950,1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950,5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-2,65%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95 617 661,01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1 445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14 078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8"/>
                        </a:rPr>
                        <a:t>PLT-9.16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954,7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950,3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1004,5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950,3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-3,47%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4 533 022,15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19"/>
                        </a:rPr>
                        <a:t>SILV-6.16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15,27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15,19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16,08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15,26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-3,97%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4 363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1 540 451 868,33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14 433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10 208</a:t>
                      </a:r>
                      <a:endParaRPr/>
                    </a:p>
                  </a:txBody>
                  <a:tcPr/>
                </a:tc>
              </a:tr>
              <a:tr h="33012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0"/>
                        </a:rPr>
                        <a:t>SILV-9.16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15,28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15,22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16,08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15,24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-4,45%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196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103 998 888,62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976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2 222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1"/>
                        </a:rPr>
                        <a:t>SNGP-6.16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45177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44365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45362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45200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0,44%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24 670 004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4 194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2"/>
                        </a:rPr>
                        <a:t>SNGP-9.16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40718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40426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43800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41299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686 255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3"/>
                        </a:rPr>
                        <a:t>SNGR-6.16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39736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39005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40533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39681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-0,95%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3 571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170 212 799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4 289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5 452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4"/>
                        </a:rPr>
                        <a:t>SNGR-9.16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16.09.2016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39501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39501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39501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39501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39 501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</a:tr>
              <a:tr h="167040"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 u="sng">
                          <a:solidFill>
                            <a:srgbClr val="2998e3"/>
                          </a:solidFill>
                          <a:latin typeface="Calibri"/>
                          <a:hlinkClick r:id="rId25"/>
                        </a:rPr>
                        <a:t>SUGR-5.16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04.05.2016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600" rIns="3600" tIns="36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0" name="CustomShape 2"/>
          <p:cNvSpPr/>
          <p:nvPr/>
        </p:nvSpPr>
        <p:spPr>
          <a:xfrm>
            <a:off x="3159000" y="16164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85000"/>
              </a:lnSpc>
            </a:pPr>
            <a:r>
              <a:rPr lang="ru-RU" sz="2800">
                <a:solidFill>
                  <a:srgbClr val="404040"/>
                </a:solidFill>
                <a:latin typeface="Calibri Light"/>
              </a:rPr>
              <a:t>Фьючерсы на товарные контракты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2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582120" y="590040"/>
            <a:ext cx="11220120" cy="480600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4826160" y="258840"/>
            <a:ext cx="31831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2015-2016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23360" y="1460160"/>
            <a:ext cx="6095520" cy="1461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u="sng">
                <a:solidFill>
                  <a:srgbClr val="2998e3"/>
                </a:solidFill>
                <a:latin typeface="Calibri"/>
                <a:hlinkClick r:id="rId1"/>
              </a:rPr>
              <a:t>http://www.open-broker.ru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u="sng">
                <a:solidFill>
                  <a:srgbClr val="2998e3"/>
                </a:solidFill>
                <a:latin typeface="Calibri"/>
                <a:hlinkClick r:id="rId2"/>
              </a:rPr>
              <a:t>http://moex.com/</a:t>
            </a:r>
            <a:r>
              <a:rPr lang="ru-RU">
                <a:solidFill>
                  <a:srgbClr val="000000"/>
                </a:solidFill>
                <a:latin typeface="Calibri"/>
              </a:rPr>
              <a:t> - официальный сайт Московской биржи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u="sng">
                <a:solidFill>
                  <a:srgbClr val="2998e3"/>
                </a:solidFill>
                <a:latin typeface="Calibri"/>
                <a:hlinkClick r:id="rId3"/>
              </a:rPr>
              <a:t>http://investfunds.ru/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897480" y="357840"/>
            <a:ext cx="8610120" cy="12927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404040"/>
                </a:solidFill>
                <a:latin typeface="Calibri Light"/>
              </a:rPr>
              <a:t>Список литературы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4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203040" y="646560"/>
            <a:ext cx="11461320" cy="483768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4826160" y="258840"/>
            <a:ext cx="31831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alibri"/>
              </a:rPr>
              <a:t>2015-2016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6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3542760" y="458280"/>
            <a:ext cx="6582960" cy="548208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7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2435400" y="0"/>
            <a:ext cx="6505200" cy="610632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548000" y="420120"/>
            <a:ext cx="7731000" cy="5641560"/>
          </a:xfrm>
          <a:prstGeom prst="rect">
            <a:avLst/>
          </a:prstGeom>
          <a:ln>
            <a:solidFill>
              <a:srgbClr val="637052"/>
            </a:solidFill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9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358280" y="0"/>
            <a:ext cx="9752400" cy="633456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Диаграмма 1"/>
          <p:cNvGraphicFramePr/>
          <p:nvPr/>
        </p:nvGraphicFramePr>
        <p:xfrm>
          <a:off x="812880" y="702720"/>
          <a:ext cx="10803240" cy="5325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