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media/image9.png" ContentType="image/png"/>
  <Override PartName="/ppt/media/image11.png" ContentType="image/png"/>
  <Override PartName="/ppt/media/image20.png" ContentType="image/png"/>
  <Override PartName="/ppt/media/image13.png" ContentType="image/png"/>
  <Override PartName="/ppt/media/image22.png" ContentType="image/png"/>
  <Override PartName="/ppt/media/image31.png" ContentType="image/png"/>
  <Override PartName="/ppt/media/image40.png" ContentType="image/png"/>
  <Override PartName="/ppt/media/image15.png" ContentType="image/png"/>
  <Override PartName="/ppt/media/image24.png" ContentType="image/png"/>
  <Override PartName="/ppt/media/image33.png" ContentType="image/png"/>
  <Override PartName="/ppt/media/image1.jpeg" ContentType="image/jpeg"/>
  <Override PartName="/ppt/media/image42.png" ContentType="image/png"/>
  <Override PartName="/ppt/media/image17.png" ContentType="image/png"/>
  <Override PartName="/ppt/media/image51.png" ContentType="image/png"/>
  <Override PartName="/ppt/media/image26.png" ContentType="image/png"/>
  <Override PartName="/ppt/media/image35.png" ContentType="image/png"/>
  <Override PartName="/ppt/media/image44.png" ContentType="image/png"/>
  <Override PartName="/ppt/media/image19.png" ContentType="image/png"/>
  <Override PartName="/ppt/media/image28.png" ContentType="image/png"/>
  <Override PartName="/ppt/media/image37.png" ContentType="image/png"/>
  <Override PartName="/ppt/media/image46.png" ContentType="image/png"/>
  <Override PartName="/ppt/media/image2.png" ContentType="image/png"/>
  <Override PartName="/ppt/media/image39.png" ContentType="image/png"/>
  <Override PartName="/ppt/media/image48.png" ContentType="image/png"/>
  <Override PartName="/ppt/media/image4.png" ContentType="image/png"/>
  <Override PartName="/ppt/media/image6.png" ContentType="image/png"/>
  <Override PartName="/ppt/media/image8.png" ContentType="image/png"/>
  <Override PartName="/ppt/media/image10.png" ContentType="image/png"/>
  <Override PartName="/ppt/media/image12.png" ContentType="image/png"/>
  <Override PartName="/ppt/media/image21.png" ContentType="image/png"/>
  <Override PartName="/ppt/media/image30.png" ContentType="image/png"/>
  <Override PartName="/ppt/media/image14.png" ContentType="image/png"/>
  <Override PartName="/ppt/media/image23.png" ContentType="image/png"/>
  <Override PartName="/ppt/media/image32.png" ContentType="image/png"/>
  <Override PartName="/ppt/media/image41.png" ContentType="image/png"/>
  <Override PartName="/ppt/media/image16.png" ContentType="image/png"/>
  <Override PartName="/ppt/media/image50.png" ContentType="image/png"/>
  <Override PartName="/ppt/media/image25.png" ContentType="image/png"/>
  <Override PartName="/ppt/media/image34.png" ContentType="image/png"/>
  <Override PartName="/ppt/media/image43.png" ContentType="image/png"/>
  <Override PartName="/ppt/media/image18.png" ContentType="image/png"/>
  <Override PartName="/ppt/media/image27.png" ContentType="image/png"/>
  <Override PartName="/ppt/media/image36.png" ContentType="image/png"/>
  <Override PartName="/ppt/media/image45.png" ContentType="image/png"/>
  <Override PartName="/ppt/media/image29.png" ContentType="image/png"/>
  <Override PartName="/ppt/media/image38.png" ContentType="image/png"/>
  <Override PartName="/ppt/media/image47.png" ContentType="image/png"/>
  <Override PartName="/ppt/media/image3.png" ContentType="image/png"/>
  <Override PartName="/ppt/media/image49.png" ContentType="image/png"/>
  <Override PartName="/ppt/media/image5.png" ContentType="image/png"/>
  <Override PartName="/ppt/media/image7.png" ContentType="image/png"/>
  <Override PartName="/ppt/slideLayouts/slideLayout14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20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presentation.xml" ContentType="application/vnd.openxmlformats-officedocument.presentationml.presentation.main+xml"/>
  <Override PartName="/ppt/slides/_rels/slide28.xml.rels" ContentType="application/vnd.openxmlformats-package.relationships+xml"/>
  <Override PartName="/ppt/slides/_rels/slide38.xml.rels" ContentType="application/vnd.openxmlformats-package.relationships+xml"/>
  <Override PartName="/ppt/slides/_rels/slide13.xml.rels" ContentType="application/vnd.openxmlformats-package.relationships+xml"/>
  <Override PartName="/ppt/slides/_rels/slide36.xml.rels" ContentType="application/vnd.openxmlformats-package.relationships+xml"/>
  <Override PartName="/ppt/slides/_rels/slide11.xml.rels" ContentType="application/vnd.openxmlformats-package.relationships+xml"/>
  <Override PartName="/ppt/slides/_rels/slide34.xml.rels" ContentType="application/vnd.openxmlformats-package.relationships+xml"/>
  <Override PartName="/ppt/slides/_rels/slide31.xml.rels" ContentType="application/vnd.openxmlformats-package.relationships+xml"/>
  <Override PartName="/ppt/slides/_rels/slide3.xml.rels" ContentType="application/vnd.openxmlformats-package.relationships+xml"/>
  <Override PartName="/ppt/slides/_rels/slide1.xml.rels" ContentType="application/vnd.openxmlformats-package.relationships+xml"/>
  <Override PartName="/ppt/slides/_rels/slide18.xml.rels" ContentType="application/vnd.openxmlformats-package.relationships+xml"/>
  <Override PartName="/ppt/slides/_rels/slide16.xml.rels" ContentType="application/vnd.openxmlformats-package.relationships+xml"/>
  <Override PartName="/ppt/slides/_rels/slide14.xml.rels" ContentType="application/vnd.openxmlformats-package.relationships+xml"/>
  <Override PartName="/ppt/slides/_rels/slide26.xml.rels" ContentType="application/vnd.openxmlformats-package.relationships+xml"/>
  <Override PartName="/ppt/slides/_rels/slide24.xml.rels" ContentType="application/vnd.openxmlformats-package.relationships+xml"/>
  <Override PartName="/ppt/slides/_rels/slide8.xml.rels" ContentType="application/vnd.openxmlformats-package.relationships+xml"/>
  <Override PartName="/ppt/slides/_rels/slide22.xml.rels" ContentType="application/vnd.openxmlformats-package.relationships+xml"/>
  <Override PartName="/ppt/slides/_rels/slide6.xml.rels" ContentType="application/vnd.openxmlformats-package.relationships+xml"/>
  <Override PartName="/ppt/slides/_rels/slide20.xml.rels" ContentType="application/vnd.openxmlformats-package.relationships+xml"/>
  <Override PartName="/ppt/slides/_rels/slide4.xml.rels" ContentType="application/vnd.openxmlformats-package.relationships+xml"/>
  <Override PartName="/ppt/slides/_rels/slide40.xml.rels" ContentType="application/vnd.openxmlformats-package.relationships+xml"/>
  <Override PartName="/ppt/slides/_rels/slide29.xml.rels" ContentType="application/vnd.openxmlformats-package.relationships+xml"/>
  <Override PartName="/ppt/slides/_rels/slide27.xml.rels" ContentType="application/vnd.openxmlformats-package.relationships+xml"/>
  <Override PartName="/ppt/slides/_rels/slide39.xml.rels" ContentType="application/vnd.openxmlformats-package.relationships+xml"/>
  <Override PartName="/ppt/slides/_rels/slide37.xml.rels" ContentType="application/vnd.openxmlformats-package.relationships+xml"/>
  <Override PartName="/ppt/slides/_rels/slide12.xml.rels" ContentType="application/vnd.openxmlformats-package.relationships+xml"/>
  <Override PartName="/ppt/slides/_rels/slide35.xml.rels" ContentType="application/vnd.openxmlformats-package.relationships+xml"/>
  <Override PartName="/ppt/slides/_rels/slide10.xml.rels" ContentType="application/vnd.openxmlformats-package.relationships+xml"/>
  <Override PartName="/ppt/slides/_rels/slide33.xml.rels" ContentType="application/vnd.openxmlformats-package.relationships+xml"/>
  <Override PartName="/ppt/slides/_rels/slide32.xml.rels" ContentType="application/vnd.openxmlformats-package.relationships+xml"/>
  <Override PartName="/ppt/slides/_rels/slide30.xml.rels" ContentType="application/vnd.openxmlformats-package.relationships+xml"/>
  <Override PartName="/ppt/slides/_rels/slide2.xml.rels" ContentType="application/vnd.openxmlformats-package.relationships+xml"/>
  <Override PartName="/ppt/slides/_rels/slide19.xml.rels" ContentType="application/vnd.openxmlformats-package.relationships+xml"/>
  <Override PartName="/ppt/slides/_rels/slide17.xml.rels" ContentType="application/vnd.openxmlformats-package.relationships+xml"/>
  <Override PartName="/ppt/slides/_rels/slide15.xml.rels" ContentType="application/vnd.openxmlformats-package.relationships+xml"/>
  <Override PartName="/ppt/slides/_rels/slide25.xml.rels" ContentType="application/vnd.openxmlformats-package.relationships+xml"/>
  <Override PartName="/ppt/slides/_rels/slide9.xml.rels" ContentType="application/vnd.openxmlformats-package.relationships+xml"/>
  <Override PartName="/ppt/slides/_rels/slide23.xml.rels" ContentType="application/vnd.openxmlformats-package.relationships+xml"/>
  <Override PartName="/ppt/slides/_rels/slide7.xml.rels" ContentType="application/vnd.openxmlformats-package.relationships+xml"/>
  <Override PartName="/ppt/slides/_rels/slide21.xml.rels" ContentType="application/vnd.openxmlformats-package.relationships+xml"/>
  <Override PartName="/ppt/slides/_rels/slide5.xml.rels" ContentType="application/vnd.openxmlformats-package.relationships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4.xml" ContentType="application/vnd.openxmlformats-officedocument.presentationml.slide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0.xml" ContentType="application/vnd.openxmlformats-officedocument.presentationml.slide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8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7.xml" ContentType="application/vnd.openxmlformats-officedocument.presentationml.slide+xml"/>
  <Override PartName="/ppt/slides/slide39.xml" ContentType="application/vnd.openxmlformats-officedocument.presentationml.slide+xml"/>
  <Override PartName="/ppt/slides/slide10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14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9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theme/theme1.xml" ContentType="application/vnd.openxmlformats-officedocument.them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slide" Target="slides/slide20.xml"/><Relationship Id="rId24" Type="http://schemas.openxmlformats.org/officeDocument/2006/relationships/slide" Target="slides/slide21.xml"/><Relationship Id="rId25" Type="http://schemas.openxmlformats.org/officeDocument/2006/relationships/slide" Target="slides/slide22.xml"/><Relationship Id="rId26" Type="http://schemas.openxmlformats.org/officeDocument/2006/relationships/slide" Target="slides/slide23.xml"/><Relationship Id="rId27" Type="http://schemas.openxmlformats.org/officeDocument/2006/relationships/slide" Target="slides/slide24.xml"/><Relationship Id="rId28" Type="http://schemas.openxmlformats.org/officeDocument/2006/relationships/slide" Target="slides/slide25.xml"/><Relationship Id="rId29" Type="http://schemas.openxmlformats.org/officeDocument/2006/relationships/slide" Target="slides/slide26.xml"/><Relationship Id="rId30" Type="http://schemas.openxmlformats.org/officeDocument/2006/relationships/slide" Target="slides/slide27.xml"/><Relationship Id="rId31" Type="http://schemas.openxmlformats.org/officeDocument/2006/relationships/slide" Target="slides/slide28.xml"/><Relationship Id="rId32" Type="http://schemas.openxmlformats.org/officeDocument/2006/relationships/slide" Target="slides/slide29.xml"/><Relationship Id="rId33" Type="http://schemas.openxmlformats.org/officeDocument/2006/relationships/slide" Target="slides/slide30.xml"/><Relationship Id="rId34" Type="http://schemas.openxmlformats.org/officeDocument/2006/relationships/slide" Target="slides/slide31.xml"/><Relationship Id="rId35" Type="http://schemas.openxmlformats.org/officeDocument/2006/relationships/slide" Target="slides/slide32.xml"/><Relationship Id="rId36" Type="http://schemas.openxmlformats.org/officeDocument/2006/relationships/slide" Target="slides/slide33.xml"/><Relationship Id="rId37" Type="http://schemas.openxmlformats.org/officeDocument/2006/relationships/slide" Target="slides/slide34.xml"/><Relationship Id="rId38" Type="http://schemas.openxmlformats.org/officeDocument/2006/relationships/slide" Target="slides/slide35.xml"/><Relationship Id="rId39" Type="http://schemas.openxmlformats.org/officeDocument/2006/relationships/slide" Target="slides/slide36.xml"/><Relationship Id="rId40" Type="http://schemas.openxmlformats.org/officeDocument/2006/relationships/slide" Target="slides/slide37.xml"/><Relationship Id="rId41" Type="http://schemas.openxmlformats.org/officeDocument/2006/relationships/slide" Target="slides/slide38.xml"/><Relationship Id="rId42" Type="http://schemas.openxmlformats.org/officeDocument/2006/relationships/slide" Target="slides/slide39.xml"/><Relationship Id="rId43" Type="http://schemas.openxmlformats.org/officeDocument/2006/relationships/slide" Target="slides/slide40.xml"/>
</Relationships>
</file>

<file path=ppt/charts/chart4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 sz="2128">
                <a:solidFill>
                  <a:srgbClr val="595959"/>
                </a:solidFill>
                <a:latin typeface="Perpetua"/>
              </a:rPr>
              <a:t>Изменение цен за 04.04-08.04.2016</a:t>
            </a:r>
          </a:p>
        </c:rich>
      </c:tx>
      <c:layout/>
    </c:title>
    <c:view3D>
      <c:rotX val="10"/>
      <c:rotY val="25"/>
      <c:rAngAx val="0"/>
      <c:perspective val="40"/>
    </c:view3D>
    <c:floor>
      <c:spPr>
        <a:solidFill>
          <a:srgbClr val="d9d9d9"/>
        </a:solidFill>
        <a:ln>
          <a:noFill/>
        </a:ln>
      </c:spPr>
    </c:floor>
    <c:backWall>
      <c:spPr>
        <a:noFill/>
        <a:ln>
          <a:noFill/>
        </a:ln>
      </c:spPr>
    </c:backWall>
    <c:plotArea>
      <c:layout/>
      <c:pie3DChart>
        <c:varyColors val="1"/>
        <c:ser>
          <c:idx val="0"/>
          <c:order val="0"/>
          <c:spPr>
            <a:solidFill>
              <a:srgbClr val="ff0000"/>
            </a:solidFill>
            <a:ln>
              <a:noFill/>
            </a:ln>
          </c:spPr>
          <c:explosion val="0"/>
          <c:dPt>
            <c:idx val="0"/>
            <c:spPr>
              <a:solidFill>
                <a:srgbClr val="006600"/>
              </a:solidFill>
              <a:ln>
                <a:noFill/>
              </a:ln>
            </c:spPr>
          </c:dPt>
          <c:dPt>
            <c:idx val="1"/>
            <c:spPr>
              <a:solidFill>
                <a:srgbClr val="ff0000"/>
              </a:solidFill>
              <a:ln>
                <a:noFill/>
              </a:ln>
            </c:spPr>
          </c:dPt>
          <c:dPt>
            <c:idx val="2"/>
            <c:spPr>
              <a:solidFill>
                <a:srgbClr val="92d050"/>
              </a:solidFill>
              <a:ln>
                <a:noFill/>
              </a:ln>
            </c:spPr>
          </c:dPt>
          <c:dPt>
            <c:idx val="3"/>
            <c:spPr>
              <a:solidFill>
                <a:srgbClr val="ffcccc"/>
              </a:solidFill>
              <a:ln>
                <a:noFill/>
              </a:ln>
            </c:spPr>
          </c:dPt>
          <c:dPt>
            <c:idx val="4"/>
            <c:spPr>
              <a:solidFill>
                <a:srgbClr val="005bd3"/>
              </a:solidFill>
              <a:ln>
                <a:noFill/>
              </a:ln>
            </c:spPr>
          </c:dPt>
          <c:dPt>
            <c:idx val="5"/>
            <c:spPr>
              <a:solidFill>
                <a:srgbClr val="00349e"/>
              </a:solidFill>
              <a:ln>
                <a:noFill/>
              </a:ln>
            </c:spPr>
          </c:dPt>
          <c:dPt>
            <c:idx val="6"/>
            <c:spPr>
              <a:solidFill>
                <a:srgbClr val="990000"/>
              </a:solidFill>
              <a:ln>
                <a:noFill/>
              </a:ln>
            </c:spPr>
          </c:dPt>
          <c:dPt>
            <c:idx val="7"/>
            <c:spPr>
              <a:solidFill>
                <a:srgbClr val="ccff66"/>
              </a:solidFill>
              <a:ln>
                <a:noFill/>
              </a:ln>
            </c:spPr>
          </c:dPt>
          <c:dPt>
            <c:idx val="8"/>
            <c:spPr>
              <a:solidFill>
                <a:srgbClr val="4c99ff"/>
              </a:solidFill>
              <a:ln>
                <a:noFill/>
              </a:ln>
            </c:spPr>
          </c:dPt>
          <c:dPt>
            <c:idx val="9"/>
            <c:spPr>
              <a:solidFill>
                <a:srgbClr val="3e004c"/>
              </a:solidFill>
              <a:ln>
                <a:noFill/>
              </a:ln>
            </c:spPr>
          </c:dPt>
          <c:dPt>
            <c:idx val="10"/>
            <c:spPr>
              <a:solidFill>
                <a:srgbClr val="00377f"/>
              </a:solidFill>
              <a:ln>
                <a:noFill/>
              </a:ln>
            </c:spPr>
          </c:dPt>
          <c:dPt>
            <c:idx val="11"/>
            <c:spPr>
              <a:solidFill>
                <a:srgbClr val="ff6666"/>
              </a:solidFill>
              <a:ln>
                <a:solidFill>
                  <a:srgbClr val="ff9999"/>
                </a:solidFill>
              </a:ln>
            </c:spPr>
          </c:dPt>
          <c:dPt>
            <c:idx val="12"/>
            <c:spPr>
              <a:solidFill>
                <a:srgbClr val="00ff00"/>
              </a:solidFill>
              <a:ln>
                <a:noFill/>
              </a:ln>
            </c:spPr>
          </c:dPt>
          <c:dPt>
            <c:idx val="13"/>
            <c:spPr>
              <a:solidFill>
                <a:srgbClr val="ff3333"/>
              </a:solidFill>
              <a:ln>
                <a:noFill/>
              </a:ln>
            </c:spPr>
          </c:dPt>
          <c:dPt>
            <c:idx val="14"/>
            <c:spPr>
              <a:solidFill>
                <a:srgbClr val="66ccff"/>
              </a:solidFill>
              <a:ln>
                <a:solidFill>
                  <a:srgbClr val="3333cc"/>
                </a:solidFill>
              </a:ln>
            </c:spPr>
          </c:dPt>
          <c:dLbls>
            <c:dLbl>
              <c:idx val="0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2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3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4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5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6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7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8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9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0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1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2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3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4"/>
              <c:dLblPos val="outEnd"/>
              <c:showLegendKey val="0"/>
              <c:showVal val="0"/>
              <c:showCatName val="1"/>
              <c:showSerName val="0"/>
              <c:showPercent val="1"/>
              <c:separator>; </c:separator>
            </c:dLbl>
          </c:dLbls>
          <c:cat>
            <c:strRef>
              <c:f>categories</c:f>
              <c:strCache>
                <c:ptCount val="15"/>
                <c:pt idx="0">
                  <c:v>Сбербанк</c:v>
                </c:pt>
                <c:pt idx="1">
                  <c:v>ГАЗПРОМ ао</c:v>
                </c:pt>
                <c:pt idx="2">
                  <c:v>ЛУКОЙЛ</c:v>
                </c:pt>
                <c:pt idx="3">
                  <c:v>ВТБ ао</c:v>
                </c:pt>
                <c:pt idx="4">
                  <c:v>Роснефть</c:v>
                </c:pt>
                <c:pt idx="5">
                  <c:v>МосБиржа</c:v>
                </c:pt>
                <c:pt idx="6">
                  <c:v>Сургнфгз</c:v>
                </c:pt>
                <c:pt idx="7">
                  <c:v>АЛРОСА ао</c:v>
                </c:pt>
                <c:pt idx="8">
                  <c:v>МТС-ао</c:v>
                </c:pt>
                <c:pt idx="9">
                  <c:v>Аэрофлот</c:v>
                </c:pt>
                <c:pt idx="10">
                  <c:v>Россети ао</c:v>
                </c:pt>
                <c:pt idx="11">
                  <c:v>Система ао</c:v>
                </c:pt>
                <c:pt idx="12">
                  <c:v>GTL ао</c:v>
                </c:pt>
                <c:pt idx="13">
                  <c:v>ИнтерРАОао</c:v>
                </c:pt>
                <c:pt idx="14">
                  <c:v>Распадская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15"/>
                <c:pt idx="0">
                  <c:v>0.0436229205175601</c:v>
                </c:pt>
                <c:pt idx="1">
                  <c:v>-0.00464544336658018</c:v>
                </c:pt>
                <c:pt idx="2">
                  <c:v>0.0317607726597325</c:v>
                </c:pt>
                <c:pt idx="3">
                  <c:v>-0.011912640635341</c:v>
                </c:pt>
                <c:pt idx="4">
                  <c:v>0.0226171243941842</c:v>
                </c:pt>
                <c:pt idx="5">
                  <c:v>0.00656877897990733</c:v>
                </c:pt>
                <c:pt idx="6">
                  <c:v>-0.0487033523086653</c:v>
                </c:pt>
                <c:pt idx="7">
                  <c:v>0.024074074074074</c:v>
                </c:pt>
                <c:pt idx="8">
                  <c:v>0.00697821949672238</c:v>
                </c:pt>
                <c:pt idx="9">
                  <c:v>0.0582719356999329</c:v>
                </c:pt>
                <c:pt idx="10">
                  <c:v>0.0487394957983194</c:v>
                </c:pt>
                <c:pt idx="11">
                  <c:v>-0.014367816091954</c:v>
                </c:pt>
                <c:pt idx="12">
                  <c:v>0.0589223568942757</c:v>
                </c:pt>
                <c:pt idx="13">
                  <c:v>-0.0305196590596646</c:v>
                </c:pt>
                <c:pt idx="14">
                  <c:v>0.00544388609715254</c:v>
                </c:pt>
              </c:numCache>
            </c:numRef>
          </c:val>
        </c:ser>
        <c:firstSliceAng val="0"/>
      </c:pie3DChart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charts/chart5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>
                <a:solidFill>
                  <a:srgbClr val="404040"/>
                </a:solidFill>
                <a:latin typeface="Perpetua"/>
              </a:rPr>
              <a:t>Изменение объема торгов за 04.04-08.04.2016</a:t>
            </a:r>
          </a:p>
        </c:rich>
      </c:tx>
      <c:layout/>
    </c:title>
    <c:view3D>
      <c:rotX val="10"/>
      <c:rotY val="25"/>
      <c:rAngAx val="0"/>
      <c:perspective val="40"/>
    </c:view3D>
    <c:floor>
      <c:spPr>
        <a:solidFill>
          <a:srgbClr val="d9d9d9"/>
        </a:solidFill>
        <a:ln>
          <a:noFill/>
        </a:ln>
      </c:spPr>
    </c:floor>
    <c:backWall>
      <c:spPr>
        <a:noFill/>
        <a:ln>
          <a:noFill/>
        </a:ln>
      </c:spPr>
    </c:backWall>
    <c:plotArea>
      <c:layout/>
      <c:pie3DChart>
        <c:varyColors val="1"/>
        <c:ser>
          <c:idx val="0"/>
          <c:order val="0"/>
          <c:spPr>
            <a:solidFill>
              <a:srgbClr val="ff0000"/>
            </a:solidFill>
            <a:ln>
              <a:noFill/>
            </a:ln>
          </c:spPr>
          <c:explosion val="0"/>
          <c:dPt>
            <c:idx val="0"/>
            <c:spPr>
              <a:solidFill>
                <a:srgbClr val="00ff00"/>
              </a:solidFill>
              <a:ln>
                <a:noFill/>
              </a:ln>
            </c:spPr>
          </c:dPt>
          <c:dPt>
            <c:idx val="1"/>
            <c:spPr>
              <a:solidFill>
                <a:srgbClr val="ff0000"/>
              </a:solidFill>
              <a:ln>
                <a:noFill/>
              </a:ln>
            </c:spPr>
          </c:dPt>
          <c:dPt>
            <c:idx val="2"/>
            <c:spPr>
              <a:solidFill>
                <a:srgbClr val="9c007f"/>
              </a:solidFill>
              <a:ln>
                <a:noFill/>
              </a:ln>
            </c:spPr>
          </c:dPt>
          <c:dPt>
            <c:idx val="3"/>
            <c:spPr>
              <a:solidFill>
                <a:srgbClr val="68007f"/>
              </a:solidFill>
              <a:ln>
                <a:noFill/>
              </a:ln>
            </c:spPr>
          </c:dPt>
          <c:dPt>
            <c:idx val="4"/>
            <c:spPr>
              <a:solidFill>
                <a:srgbClr val="005bd3"/>
              </a:solidFill>
              <a:ln>
                <a:noFill/>
              </a:ln>
            </c:spPr>
          </c:dPt>
          <c:dPt>
            <c:idx val="5"/>
            <c:spPr>
              <a:solidFill>
                <a:srgbClr val="00349e"/>
              </a:solidFill>
              <a:ln>
                <a:noFill/>
              </a:ln>
            </c:spPr>
          </c:dPt>
          <c:dPt>
            <c:idx val="6"/>
            <c:spPr>
              <a:solidFill>
                <a:srgbClr val="990000"/>
              </a:solidFill>
              <a:ln>
                <a:noFill/>
              </a:ln>
            </c:spPr>
          </c:dPt>
          <c:dPt>
            <c:idx val="7"/>
            <c:spPr>
              <a:solidFill>
                <a:srgbClr val="990000"/>
              </a:solidFill>
              <a:ln>
                <a:noFill/>
              </a:ln>
            </c:spPr>
          </c:dPt>
          <c:dPt>
            <c:idx val="8"/>
            <c:spPr>
              <a:solidFill>
                <a:srgbClr val="5e004c"/>
              </a:solidFill>
              <a:ln>
                <a:noFill/>
              </a:ln>
            </c:spPr>
          </c:dPt>
          <c:dPt>
            <c:idx val="9"/>
            <c:spPr>
              <a:solidFill>
                <a:srgbClr val="3e004c"/>
              </a:solidFill>
              <a:ln>
                <a:noFill/>
              </a:ln>
            </c:spPr>
          </c:dPt>
          <c:dPt>
            <c:idx val="10"/>
            <c:spPr>
              <a:solidFill>
                <a:srgbClr val="00377f"/>
              </a:solidFill>
              <a:ln>
                <a:noFill/>
              </a:ln>
            </c:spPr>
          </c:dPt>
          <c:dPt>
            <c:idx val="11"/>
            <c:spPr>
              <a:solidFill>
                <a:srgbClr val="001f5f"/>
              </a:solidFill>
              <a:ln>
                <a:noFill/>
              </a:ln>
            </c:spPr>
          </c:dPt>
          <c:dPt>
            <c:idx val="12"/>
            <c:spPr>
              <a:solidFill>
                <a:srgbClr val="92d050"/>
              </a:solidFill>
              <a:ln>
                <a:noFill/>
              </a:ln>
            </c:spPr>
          </c:dPt>
          <c:dPt>
            <c:idx val="13"/>
            <c:spPr>
              <a:solidFill>
                <a:srgbClr val="00b050"/>
              </a:solidFill>
              <a:ln>
                <a:noFill/>
              </a:ln>
            </c:spPr>
          </c:dPt>
          <c:dPt>
            <c:idx val="14"/>
            <c:spPr>
              <a:solidFill>
                <a:srgbClr val="e300b9"/>
              </a:solidFill>
              <a:ln>
                <a:noFill/>
              </a:ln>
            </c:spPr>
          </c:dPt>
          <c:dLbls>
            <c:dLbl>
              <c:idx val="0"/>
              <c:dLblPos val="l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2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3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4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5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6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7"/>
              <c:dLblPos val="r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8"/>
              <c:dLblPos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9"/>
              <c:dLblPos val="bestFi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0"/>
              <c:dLblPos val="l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1"/>
              <c:dLblPos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2"/>
              <c:dLblPos val="t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3"/>
              <c:dLblPos val="r"/>
              <c:showLegendKey val="0"/>
              <c:showVal val="0"/>
              <c:showCatName val="1"/>
              <c:showSerName val="0"/>
              <c:showPercent val="1"/>
              <c:separator>; </c:separator>
            </c:dLbl>
            <c:dLbl>
              <c:idx val="14"/>
              <c:dLblPos/>
              <c:showLegendKey val="0"/>
              <c:showVal val="0"/>
              <c:showCatName val="1"/>
              <c:showSerName val="0"/>
              <c:showPercent val="1"/>
              <c:separator>; </c:separator>
            </c:dLbl>
          </c:dLbls>
          <c:cat>
            <c:strRef>
              <c:f>categories</c:f>
              <c:strCache>
                <c:ptCount val="15"/>
                <c:pt idx="0">
                  <c:v>Сбербанк</c:v>
                </c:pt>
                <c:pt idx="1">
                  <c:v>ГАЗПРОМ ао</c:v>
                </c:pt>
                <c:pt idx="2">
                  <c:v>ЛУКОЙЛ</c:v>
                </c:pt>
                <c:pt idx="3">
                  <c:v>ВТБ ао</c:v>
                </c:pt>
                <c:pt idx="4">
                  <c:v>Роснефть</c:v>
                </c:pt>
                <c:pt idx="5">
                  <c:v>МосБиржа</c:v>
                </c:pt>
                <c:pt idx="6">
                  <c:v>ГМКНорНик</c:v>
                </c:pt>
                <c:pt idx="7">
                  <c:v>Сбербанк-п</c:v>
                </c:pt>
                <c:pt idx="8">
                  <c:v>Сургнфгз</c:v>
                </c:pt>
                <c:pt idx="9">
                  <c:v>ФСК ЕЭС ао</c:v>
                </c:pt>
                <c:pt idx="10">
                  <c:v>АЛРОСА ао</c:v>
                </c:pt>
                <c:pt idx="11">
                  <c:v>МТС-ао</c:v>
                </c:pt>
                <c:pt idx="12">
                  <c:v>Аэрофлот</c:v>
                </c:pt>
                <c:pt idx="13">
                  <c:v>Россети ао</c:v>
                </c:pt>
                <c:pt idx="14">
                  <c:v>НЛМК ао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15"/>
                <c:pt idx="0">
                  <c:v>0.477203702693364</c:v>
                </c:pt>
                <c:pt idx="1">
                  <c:v>-0.148154571943943</c:v>
                </c:pt>
                <c:pt idx="2">
                  <c:v>-0.0815126924677486</c:v>
                </c:pt>
                <c:pt idx="3">
                  <c:v>-0.0886802295252999</c:v>
                </c:pt>
                <c:pt idx="4">
                  <c:v>-0.203020222820635</c:v>
                </c:pt>
                <c:pt idx="5">
                  <c:v>-0.105622009569378</c:v>
                </c:pt>
                <c:pt idx="6">
                  <c:v>-0.430728205128205</c:v>
                </c:pt>
                <c:pt idx="7">
                  <c:v>-0.635210827101874</c:v>
                </c:pt>
                <c:pt idx="8">
                  <c:v>-0.774619455507666</c:v>
                </c:pt>
                <c:pt idx="9">
                  <c:v>-0.329774353329664</c:v>
                </c:pt>
                <c:pt idx="10">
                  <c:v>1.2772439173993</c:v>
                </c:pt>
                <c:pt idx="11">
                  <c:v>0.863856502242152</c:v>
                </c:pt>
                <c:pt idx="12">
                  <c:v>1.54550292708888</c:v>
                </c:pt>
                <c:pt idx="13">
                  <c:v>0.486418590045533</c:v>
                </c:pt>
                <c:pt idx="14">
                  <c:v>-0.416648772457233</c:v>
                </c:pt>
              </c:numCache>
            </c:numRef>
          </c:val>
        </c:ser>
        <c:firstSliceAng val="0"/>
      </c:pie3DChart>
      <c:spPr>
        <a:noFill/>
        <a:ln>
          <a:noFill/>
        </a:ln>
      </c:spPr>
    </c:plotArea>
    <c:plotVisOnly val="1"/>
  </c:chart>
  <c:spPr>
    <a:ln w="9360">
      <a:solidFill>
        <a:srgbClr val="bfbfbf"/>
      </a:solidFill>
      <a:round/>
    </a:ln>
  </c:spPr>
</c:chartSpace>
</file>

<file path=ppt/charts/chart6.xml><?xml version="1.0" encoding="utf-8"?>
<c:chartSpace xmlns:a="http://schemas.openxmlformats.org/drawingml/2006/main" xmlns:c="http://schemas.openxmlformats.org/drawingml/2006/chart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b="1" sz="2400">
                <a:solidFill>
                  <a:srgbClr val="595959"/>
                </a:solidFill>
                <a:latin typeface="Perpetua"/>
              </a:rPr>
              <a:t>Цена за баррель, долл.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label 1</c:f>
              <c:strCache>
                <c:ptCount val="1"/>
                <c:pt idx="0">
                  <c:v>Цена за баррель, долл.</c:v>
                </c:pt>
              </c:strCache>
            </c:strRef>
          </c:tx>
          <c:spPr>
            <a:solidFill>
              <a:srgbClr val="ff0000"/>
            </a:solidFill>
            <a:ln w="28440">
              <a:solidFill>
                <a:srgbClr val="ff0000"/>
              </a:solidFill>
              <a:round/>
            </a:ln>
          </c:spPr>
          <c:marker>
            <c:symbol val="none"/>
          </c:marker>
          <c:dLbls>
            <c:dLbl>
              <c:idx val="0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1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2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3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  <c:dLbl>
              <c:idx val="4"/>
              <c:dLblPos val="r"/>
              <c:showLegendKey val="0"/>
              <c:showVal val="0"/>
              <c:showCatName val="0"/>
              <c:showSerName val="0"/>
              <c:showPercent val="0"/>
              <c:separator>; </c:separator>
            </c:dLbl>
          </c:dLbls>
          <c:cat>
            <c:strRef>
              <c:f>categories</c:f>
              <c:strCache>
                <c:ptCount val="5"/>
                <c:pt idx="0">
                  <c:v>42464</c:v>
                </c:pt>
                <c:pt idx="1">
                  <c:v>42465</c:v>
                </c:pt>
                <c:pt idx="2">
                  <c:v>42466</c:v>
                </c:pt>
                <c:pt idx="3">
                  <c:v>42467</c:v>
                </c:pt>
                <c:pt idx="4">
                  <c:v>42468</c:v>
                </c:pt>
              </c:strCache>
            </c:strRef>
          </c:cat>
          <c:val>
            <c:numRef>
              <c:f>0</c:f>
              <c:numCache>
                <c:formatCode>General</c:formatCode>
                <c:ptCount val="5"/>
                <c:pt idx="0">
                  <c:v>37.69</c:v>
                </c:pt>
                <c:pt idx="1">
                  <c:v>37.87</c:v>
                </c:pt>
                <c:pt idx="2">
                  <c:v>39.84</c:v>
                </c:pt>
                <c:pt idx="3">
                  <c:v>39.43</c:v>
                </c:pt>
                <c:pt idx="4">
                  <c:v/>
                </c:pt>
              </c:numCache>
            </c:numRef>
          </c:val>
        </c:ser>
        <c:marker val="0"/>
        <c:axId val="65159965"/>
        <c:axId val="3394730"/>
      </c:lineChart>
      <c:catAx>
        <c:axId val="65159965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ln w="9360">
            <a:solidFill>
              <a:srgbClr val="d9d9d9"/>
            </a:solidFill>
            <a:round/>
          </a:ln>
        </c:spPr>
        <c:crossAx val="3394730"/>
        <c:crossesAt val="0"/>
        <c:auto val="1"/>
        <c:lblAlgn val="ctr"/>
        <c:lblOffset val="100"/>
      </c:catAx>
      <c:valAx>
        <c:axId val="3394730"/>
        <c:scaling>
          <c:orientation val="minMax"/>
        </c:scaling>
        <c:delete val="0"/>
        <c:axPos val="l"/>
        <c:majorGridlines>
          <c:spPr>
            <a:ln w="9360">
              <a:solidFill>
                <a:srgbClr val="d9d9d9"/>
              </a:solidFill>
              <a:round/>
            </a:ln>
          </c:spPr>
        </c:majorGridlines>
        <c:majorTickMark val="none"/>
        <c:minorTickMark val="none"/>
        <c:tickLblPos val="nextTo"/>
        <c:spPr>
          <a:ln w="9360">
            <a:noFill/>
          </a:ln>
        </c:spPr>
        <c:crossAx val="65159965"/>
        <c:crossesAt val="0"/>
      </c:valAx>
      <c:spPr>
        <a:noFill/>
        <a:ln>
          <a:noFill/>
        </a:ln>
      </c:spPr>
    </c:plotArea>
    <c:plotVisOnly val="1"/>
  </c:chart>
  <c:spPr>
    <a:noFill/>
    <a:ln>
      <a:noFill/>
    </a:ln>
  </c:spPr>
</c:chartSpace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4.png"/><Relationship Id="rId3" Type="http://schemas.openxmlformats.org/officeDocument/2006/relationships/image" Target="../media/image5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4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subTitle"/>
          </p:nvPr>
        </p:nvSpPr>
        <p:spPr>
          <a:xfrm>
            <a:off x="457200" y="1505880"/>
            <a:ext cx="8229240" cy="407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6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92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85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492520" y="3681360"/>
            <a:ext cx="2377440" cy="1896840"/>
          </a:xfrm>
          <a:prstGeom prst="rect">
            <a:avLst/>
          </a:prstGeom>
          <a:ln>
            <a:noFill/>
          </a:ln>
        </p:spPr>
      </p:pic>
      <p:pic>
        <p:nvPicPr>
          <p:cNvPr descr="" id="86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1276200" y="3681360"/>
            <a:ext cx="2377440" cy="189684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457200" y="1505880"/>
            <a:ext cx="8229240" cy="407592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5720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397728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673520" y="36817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88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604520"/>
            <a:ext cx="401544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681720"/>
            <a:ext cx="8228520" cy="189684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tile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</p:sp>
      <p:sp>
        <p:nvSpPr>
          <p:cNvPr id="1" name="CustomShape 2"/>
          <p:cNvSpPr/>
          <p:nvPr/>
        </p:nvSpPr>
        <p:spPr>
          <a:xfrm>
            <a:off x="64080" y="69840"/>
            <a:ext cx="9012960" cy="6693120"/>
          </a:xfrm>
          <a:prstGeom prst="roundRect">
            <a:avLst>
              <a:gd fmla="val 4929" name="adj"/>
            </a:avLst>
          </a:prstGeom>
          <a:solidFill>
            <a:srgbClr val="ffffff"/>
          </a:solidFill>
          <a:ln w="6480">
            <a:solidFill>
              <a:srgbClr val="000000"/>
            </a:solidFill>
            <a:round/>
          </a:ln>
        </p:spPr>
      </p:sp>
      <p:sp>
        <p:nvSpPr>
          <p:cNvPr id="2" name="CustomShape 3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</p:sp>
      <p:sp>
        <p:nvSpPr>
          <p:cNvPr id="3" name="CustomShape 4"/>
          <p:cNvSpPr/>
          <p:nvPr/>
        </p:nvSpPr>
        <p:spPr>
          <a:xfrm>
            <a:off x="65160" y="69840"/>
            <a:ext cx="9012960" cy="6691680"/>
          </a:xfrm>
          <a:prstGeom prst="roundRect">
            <a:avLst>
              <a:gd fmla="val 4929" name="adj"/>
            </a:avLst>
          </a:prstGeom>
          <a:solidFill>
            <a:srgbClr val="ffffff"/>
          </a:solidFill>
          <a:ln w="6480">
            <a:solidFill>
              <a:srgbClr val="000000"/>
            </a:solidFill>
            <a:round/>
          </a:ln>
        </p:spPr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6172200" y="6191280"/>
            <a:ext cx="2476080" cy="475920"/>
          </a:xfrm>
          <a:prstGeom prst="rect">
            <a:avLst/>
          </a:prstGeom>
        </p:spPr>
        <p:txBody>
          <a:bodyPr anchor="ctr" bIns="45000" lIns="90000" rIns="90000" tIns="45000"/>
          <a:p>
            <a:pPr algn="r">
              <a:lnSpc>
                <a:spcPct val="100000"/>
              </a:lnSpc>
            </a:pPr>
            <a:r>
              <a:rPr lang="ru-RU" sz="1400">
                <a:solidFill>
                  <a:srgbClr val="666666"/>
                </a:solidFill>
                <a:latin typeface="Perpetua"/>
              </a:rPr>
              <a:t>15.2.19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914400" y="6172200"/>
            <a:ext cx="3962160" cy="456840"/>
          </a:xfrm>
          <a:prstGeom prst="rect">
            <a:avLst/>
          </a:prstGeom>
        </p:spPr>
        <p:txBody>
          <a:bodyPr anchor="ctr" bIns="45000" lIns="90000" rIns="90000" tIns="45000"/>
          <a:p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146160" y="6210360"/>
            <a:ext cx="456840" cy="456840"/>
          </a:xfrm>
          <a:prstGeom prst="rect">
            <a:avLst/>
          </a:prstGeom>
        </p:spPr>
        <p:txBody>
          <a:bodyPr anchor="ctr" anchorCtr="1" bIns="0" lIns="0" rIns="0" tIns="0"/>
          <a:p>
            <a:pPr>
              <a:lnSpc>
                <a:spcPct val="100000"/>
              </a:lnSpc>
            </a:pPr>
            <a:fld id="{0F2D27A8-D79B-44D0-A164-9CEA687FD221}" type="slidenum">
              <a:rPr lang="ru-RU" sz="1400">
                <a:solidFill>
                  <a:srgbClr val="ffffff"/>
                </a:solidFill>
                <a:latin typeface="Franklin Gothic Book"/>
              </a:rPr>
              <a:t>&lt;номер&gt;</a:t>
            </a:fld>
            <a:endParaRPr/>
          </a:p>
        </p:txBody>
      </p:sp>
      <p:sp>
        <p:nvSpPr>
          <p:cNvPr id="7" name="CustomShape 8"/>
          <p:cNvSpPr/>
          <p:nvPr/>
        </p:nvSpPr>
        <p:spPr>
          <a:xfrm>
            <a:off x="63000" y="1449360"/>
            <a:ext cx="9021240" cy="1527120"/>
          </a:xfrm>
          <a:prstGeom prst="rect">
            <a:avLst/>
          </a:prstGeom>
          <a:solidFill>
            <a:srgbClr val="ff0000"/>
          </a:solidFill>
          <a:ln w="19080">
            <a:noFill/>
          </a:ln>
        </p:spPr>
      </p:sp>
      <p:sp>
        <p:nvSpPr>
          <p:cNvPr id="8" name="CustomShape 9"/>
          <p:cNvSpPr/>
          <p:nvPr/>
        </p:nvSpPr>
        <p:spPr>
          <a:xfrm>
            <a:off x="63000" y="1396800"/>
            <a:ext cx="9021240" cy="120240"/>
          </a:xfrm>
          <a:prstGeom prst="rect">
            <a:avLst/>
          </a:prstGeom>
          <a:solidFill>
            <a:srgbClr val="ffabab"/>
          </a:solidFill>
          <a:ln w="19080">
            <a:noFill/>
          </a:ln>
        </p:spPr>
      </p:sp>
      <p:sp>
        <p:nvSpPr>
          <p:cNvPr id="9" name="CustomShape 10"/>
          <p:cNvSpPr/>
          <p:nvPr/>
        </p:nvSpPr>
        <p:spPr>
          <a:xfrm>
            <a:off x="63000" y="2976480"/>
            <a:ext cx="9021240" cy="110160"/>
          </a:xfrm>
          <a:prstGeom prst="rect">
            <a:avLst/>
          </a:prstGeom>
          <a:solidFill>
            <a:srgbClr val="005bd3"/>
          </a:solidFill>
          <a:ln w="19080">
            <a:noFill/>
          </a:ln>
        </p:spPr>
      </p:sp>
      <p:sp>
        <p:nvSpPr>
          <p:cNvPr id="10" name="PlaceHolder 11"/>
          <p:cNvSpPr>
            <a:spLocks noGrp="1"/>
          </p:cNvSpPr>
          <p:nvPr>
            <p:ph type="title"/>
          </p:nvPr>
        </p:nvSpPr>
        <p:spPr>
          <a:xfrm>
            <a:off x="457200" y="1505880"/>
            <a:ext cx="8229240" cy="1469520"/>
          </a:xfrm>
          <a:prstGeom prst="rect">
            <a:avLst/>
          </a:prstGeom>
        </p:spPr>
        <p:txBody>
          <a:bodyPr anchor="ctr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ffffff"/>
                </a:solidFill>
                <a:latin typeface="Franklin Gothic Book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11" name="PlaceHolder 1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CustomShape 1"/>
          <p:cNvSpPr/>
          <p:nvPr/>
        </p:nvSpPr>
        <p:spPr>
          <a:xfrm>
            <a:off x="0" y="0"/>
            <a:ext cx="9143640" cy="6857640"/>
          </a:xfrm>
          <a:prstGeom prst="rect">
            <a:avLst/>
          </a:prstGeom>
          <a:solidFill>
            <a:srgbClr val="ffffff"/>
          </a:solidFill>
          <a:ln w="12600">
            <a:noFill/>
          </a:ln>
        </p:spPr>
      </p:sp>
      <p:sp>
        <p:nvSpPr>
          <p:cNvPr id="47" name="CustomShape 2"/>
          <p:cNvSpPr/>
          <p:nvPr/>
        </p:nvSpPr>
        <p:spPr>
          <a:xfrm>
            <a:off x="64080" y="69840"/>
            <a:ext cx="9012960" cy="6693120"/>
          </a:xfrm>
          <a:prstGeom prst="roundRect">
            <a:avLst>
              <a:gd fmla="val 4929" name="adj"/>
            </a:avLst>
          </a:prstGeom>
          <a:solidFill>
            <a:srgbClr val="ffffff"/>
          </a:solidFill>
          <a:ln w="6480">
            <a:solidFill>
              <a:srgbClr val="000000"/>
            </a:solidFill>
            <a:round/>
          </a:ln>
        </p:spPr>
      </p:sp>
      <p:sp>
        <p:nvSpPr>
          <p:cNvPr id="48" name="PlaceHolder 3"/>
          <p:cNvSpPr>
            <a:spLocks noGrp="1"/>
          </p:cNvSpPr>
          <p:nvPr>
            <p:ph type="title"/>
          </p:nvPr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lang="ru-RU" sz="4000">
                <a:solidFill>
                  <a:srgbClr val="666666"/>
                </a:solidFill>
                <a:latin typeface="Franklin Gothic Book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9" name="PlaceHolder 4"/>
          <p:cNvSpPr>
            <a:spLocks noGrp="1"/>
          </p:cNvSpPr>
          <p:nvPr>
            <p:ph type="dt"/>
          </p:nvPr>
        </p:nvSpPr>
        <p:spPr>
          <a:xfrm>
            <a:off x="6172200" y="6191280"/>
            <a:ext cx="2476080" cy="475920"/>
          </a:xfrm>
          <a:prstGeom prst="rect">
            <a:avLst/>
          </a:prstGeom>
        </p:spPr>
        <p:txBody>
          <a:bodyPr anchor="ctr" bIns="45000" lIns="90000" rIns="90000" tIns="45000"/>
          <a:p>
            <a:pPr algn="r">
              <a:lnSpc>
                <a:spcPct val="100000"/>
              </a:lnSpc>
            </a:pPr>
            <a:r>
              <a:rPr lang="ru-RU" sz="1400">
                <a:solidFill>
                  <a:srgbClr val="666666"/>
                </a:solidFill>
                <a:latin typeface="Perpetua"/>
              </a:rPr>
              <a:t>15.2.19</a:t>
            </a:r>
            <a:endParaRPr/>
          </a:p>
        </p:txBody>
      </p:sp>
      <p:sp>
        <p:nvSpPr>
          <p:cNvPr id="50" name="PlaceHolder 5"/>
          <p:cNvSpPr>
            <a:spLocks noGrp="1"/>
          </p:cNvSpPr>
          <p:nvPr>
            <p:ph type="ftr"/>
          </p:nvPr>
        </p:nvSpPr>
        <p:spPr>
          <a:xfrm>
            <a:off x="914400" y="6172200"/>
            <a:ext cx="3962160" cy="456840"/>
          </a:xfrm>
          <a:prstGeom prst="rect">
            <a:avLst/>
          </a:prstGeom>
        </p:spPr>
        <p:txBody>
          <a:bodyPr anchor="ctr" bIns="45000" lIns="90000" rIns="90000" tIns="45000"/>
          <a:p>
            <a:endParaRPr/>
          </a:p>
        </p:txBody>
      </p:sp>
      <p:sp>
        <p:nvSpPr>
          <p:cNvPr id="51" name="PlaceHolder 6"/>
          <p:cNvSpPr>
            <a:spLocks noGrp="1"/>
          </p:cNvSpPr>
          <p:nvPr>
            <p:ph type="sldNum"/>
          </p:nvPr>
        </p:nvSpPr>
        <p:spPr>
          <a:xfrm>
            <a:off x="146160" y="6210360"/>
            <a:ext cx="456840" cy="456840"/>
          </a:xfrm>
          <a:prstGeom prst="rect">
            <a:avLst/>
          </a:prstGeom>
        </p:spPr>
        <p:txBody>
          <a:bodyPr anchor="ctr" anchorCtr="1" bIns="0" lIns="0" rIns="0" tIns="0"/>
          <a:p>
            <a:pPr algn="ctr">
              <a:lnSpc>
                <a:spcPct val="100000"/>
              </a:lnSpc>
            </a:pPr>
            <a:fld id="{672C83C3-F1E4-4197-9319-FFB7D71384B7}" type="slidenum">
              <a:rPr lang="ru-RU" sz="1400">
                <a:solidFill>
                  <a:srgbClr val="ffffff"/>
                </a:solidFill>
                <a:latin typeface="Franklin Gothic Book"/>
              </a:rPr>
              <a:t>&lt;номер&gt;</a:t>
            </a:fld>
            <a:endParaRPr/>
          </a:p>
        </p:txBody>
      </p:sp>
      <p:sp>
        <p:nvSpPr>
          <p:cNvPr id="52" name="PlaceHolder 7"/>
          <p:cNvSpPr>
            <a:spLocks noGrp="1"/>
          </p:cNvSpPr>
          <p:nvPr>
            <p:ph type="body"/>
          </p:nvPr>
        </p:nvSpPr>
        <p:spPr>
          <a:xfrm>
            <a:off x="914400" y="1447920"/>
            <a:ext cx="7772040" cy="457164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25000"/>
              <a:buFont typeface="StarSymbol"/>
              <a:buChar char=""/>
            </a:pPr>
            <a:r>
              <a:rPr lang="ru-RU" sz="2600">
                <a:solidFill>
                  <a:srgbClr val="000000"/>
                </a:solidFill>
                <a:latin typeface="Perpetua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2600">
                <a:solidFill>
                  <a:srgbClr val="000000"/>
                </a:solidFill>
                <a:latin typeface="Perpetua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2600">
                <a:solidFill>
                  <a:srgbClr val="000000"/>
                </a:solidFill>
                <a:latin typeface="Perpetua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2600">
                <a:solidFill>
                  <a:srgbClr val="000000"/>
                </a:solidFill>
                <a:latin typeface="Perpetua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2600">
                <a:solidFill>
                  <a:srgbClr val="000000"/>
                </a:solidFill>
                <a:latin typeface="Perpetua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2600">
                <a:solidFill>
                  <a:srgbClr val="000000"/>
                </a:solidFill>
                <a:latin typeface="Perpetua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ru-RU" sz="2600">
                <a:solidFill>
                  <a:srgbClr val="000000"/>
                </a:solidFill>
                <a:latin typeface="Perpetua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ru-RU" sz="2400">
                <a:solidFill>
                  <a:srgbClr val="000000"/>
                </a:solidFill>
                <a:latin typeface="Perpetua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ru-RU" sz="2000">
                <a:solidFill>
                  <a:srgbClr val="000000"/>
                </a:solidFill>
                <a:latin typeface="Perpetua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25000"/>
              <a:buFont charset="2" typeface="Wingdings 2"/>
              <a:buChar char=""/>
            </a:pPr>
            <a:r>
              <a:rPr lang="ru-RU" sz="2000">
                <a:solidFill>
                  <a:srgbClr val="000000"/>
                </a:solidFill>
                <a:latin typeface="Perpetua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Font typeface="StarSymbol"/>
              <a:buChar char="o"/>
            </a:pPr>
            <a:r>
              <a:rPr lang="ru-RU" sz="2000">
                <a:solidFill>
                  <a:srgbClr val="000000"/>
                </a:solidFill>
                <a:latin typeface="Perpetua"/>
              </a:rPr>
              <a:t>Пятый уровень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7.png"/><Relationship Id="rId2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1.png"/><Relationship Id="rId2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slideLayout" Target="../slideLayouts/slideLayout13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23.png"/><Relationship Id="rId2" Type="http://schemas.openxmlformats.org/officeDocument/2006/relationships/slideLayout" Target="../slideLayouts/slideLayout13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image" Target="../media/image25.png"/><Relationship Id="rId3" Type="http://schemas.openxmlformats.org/officeDocument/2006/relationships/slideLayout" Target="../slideLayouts/slideLayout13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26.png"/><Relationship Id="rId2" Type="http://schemas.openxmlformats.org/officeDocument/2006/relationships/image" Target="../media/image27.png"/><Relationship Id="rId3" Type="http://schemas.openxmlformats.org/officeDocument/2006/relationships/slideLayout" Target="../slideLayouts/slideLayout13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8.png"/><Relationship Id="rId2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slideLayout" Target="../slideLayouts/slideLayout13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9.png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slideLayout" Target="../slideLayouts/slideLayout13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33.png"/><Relationship Id="rId2" Type="http://schemas.openxmlformats.org/officeDocument/2006/relationships/slideLayout" Target="../slideLayouts/slideLayout13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34.png"/><Relationship Id="rId2" Type="http://schemas.openxmlformats.org/officeDocument/2006/relationships/slideLayout" Target="../slideLayouts/slideLayout13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slideLayout" Target="../slideLayouts/slideLayout13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36.png"/><Relationship Id="rId2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38.png"/><Relationship Id="rId2" Type="http://schemas.openxmlformats.org/officeDocument/2006/relationships/slideLayout" Target="../slideLayouts/slideLayout13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40.png"/><Relationship Id="rId2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image" Target="../media/image42.png"/><Relationship Id="rId3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chart" Target="../charts/chart4.xml"/><Relationship Id="rId2" Type="http://schemas.openxmlformats.org/officeDocument/2006/relationships/slideLayout" Target="../slideLayouts/slideLayout1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43.png"/><Relationship Id="rId2" Type="http://schemas.openxmlformats.org/officeDocument/2006/relationships/slideLayout" Target="../slideLayouts/slideLayout13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44.png"/><Relationship Id="rId2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45.png"/><Relationship Id="rId2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slideLayout" Target="../slideLayouts/slideLayout1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47.png"/><Relationship Id="rId2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48.png"/><Relationship Id="rId2" Type="http://schemas.openxmlformats.org/officeDocument/2006/relationships/slideLayout" Target="../slideLayouts/slideLayout13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50.png"/><Relationship Id="rId2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chart" Target="../charts/chart6.xml"/><Relationship Id="rId2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51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chart" Target="../charts/chart5.xml"/><Relationship Id="rId2" Type="http://schemas.openxmlformats.org/officeDocument/2006/relationships/slideLayout" Target="../slideLayouts/slideLayout13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1.pn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image" Target="../media/image14.png"/><Relationship Id="rId3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1259640" y="4221000"/>
            <a:ext cx="6400440" cy="15998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endParaRPr/>
          </a:p>
        </p:txBody>
      </p:sp>
      <p:sp>
        <p:nvSpPr>
          <p:cNvPr id="88" name="TextShape 2"/>
          <p:cNvSpPr txBox="1"/>
          <p:nvPr/>
        </p:nvSpPr>
        <p:spPr>
          <a:xfrm>
            <a:off x="457200" y="1505880"/>
            <a:ext cx="8229240" cy="1469520"/>
          </a:xfrm>
          <a:prstGeom prst="rect">
            <a:avLst/>
          </a:prstGeom>
        </p:spPr>
        <p:txBody>
          <a:bodyPr anchor="ctr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ffffff"/>
                </a:solidFill>
                <a:latin typeface="Franklin Gothic Book"/>
              </a:rPr>
              <a:t>Обзор рынка акций за 4-8 апреля 2016 г.</a:t>
            </a:r>
            <a:endParaRPr/>
          </a:p>
        </p:txBody>
      </p:sp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Голубые фишки</a:t>
            </a:r>
            <a:endParaRPr/>
          </a:p>
        </p:txBody>
      </p:sp>
      <p:pic>
        <p:nvPicPr>
          <p:cNvPr descr="" id="113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908640"/>
            <a:ext cx="8424720" cy="5558400"/>
          </a:xfrm>
          <a:prstGeom prst="rect">
            <a:avLst/>
          </a:prstGeom>
          <a:ln>
            <a:noFill/>
          </a:ln>
        </p:spPr>
      </p:pic>
    </p:spTree>
  </p:cSld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Голубых фишек</a:t>
            </a:r>
            <a:endParaRPr/>
          </a:p>
        </p:txBody>
      </p:sp>
      <p:sp>
        <p:nvSpPr>
          <p:cNvPr id="115" name="CustomShape 2"/>
          <p:cNvSpPr/>
          <p:nvPr/>
        </p:nvSpPr>
        <p:spPr>
          <a:xfrm>
            <a:off x="467640" y="6237360"/>
            <a:ext cx="552600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Perpetua"/>
              </a:rPr>
              <a:t>http://stocks.investfunds.ru/indicators/view/1580/#beginf</a:t>
            </a:r>
            <a:endParaRPr/>
          </a:p>
        </p:txBody>
      </p:sp>
      <p:pic>
        <p:nvPicPr>
          <p:cNvPr descr="" id="116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980640"/>
            <a:ext cx="8784720" cy="5040360"/>
          </a:xfrm>
          <a:prstGeom prst="rect">
            <a:avLst/>
          </a:prstGeom>
          <a:ln>
            <a:noFill/>
          </a:ln>
        </p:spPr>
      </p:pic>
    </p:spTree>
  </p:cSld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Ключевые мировые индексы на 08 апреля</a:t>
            </a:r>
            <a:endParaRPr/>
          </a:p>
        </p:txBody>
      </p:sp>
      <p:pic>
        <p:nvPicPr>
          <p:cNvPr descr="" id="118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253080" y="1141920"/>
            <a:ext cx="8637480" cy="5100120"/>
          </a:xfrm>
          <a:prstGeom prst="rect">
            <a:avLst/>
          </a:prstGeom>
          <a:ln>
            <a:noFill/>
          </a:ln>
        </p:spPr>
      </p:pic>
    </p:spTree>
  </p:cSld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3600">
                <a:solidFill>
                  <a:srgbClr val="000000"/>
                </a:solidFill>
                <a:latin typeface="Franklin Gothic Book"/>
              </a:rPr>
              <a:t>Ключевые российские индексы на 08 апреля</a:t>
            </a:r>
            <a:endParaRPr/>
          </a:p>
        </p:txBody>
      </p:sp>
      <p:pic>
        <p:nvPicPr>
          <p:cNvPr descr="" id="120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323640" y="1052640"/>
            <a:ext cx="8352720" cy="5616360"/>
          </a:xfrm>
          <a:prstGeom prst="rect">
            <a:avLst/>
          </a:prstGeom>
          <a:ln>
            <a:noFill/>
          </a:ln>
        </p:spPr>
      </p:pic>
    </p:spTree>
  </p:cSld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TextShape 1"/>
          <p:cNvSpPr txBox="1"/>
          <p:nvPr/>
        </p:nvSpPr>
        <p:spPr>
          <a:xfrm>
            <a:off x="0" y="18864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Индексы Московской Биржи</a:t>
            </a:r>
            <a:r>
              <a:rPr lang="ru-RU" sz="4000">
                <a:solidFill>
                  <a:srgbClr val="000000"/>
                </a:solidFill>
                <a:latin typeface="Franklin Gothic Book"/>
              </a:rPr>
              <a:t>
</a:t>
            </a:r>
            <a:endParaRPr/>
          </a:p>
        </p:txBody>
      </p:sp>
      <p:sp>
        <p:nvSpPr>
          <p:cNvPr id="122" name="CustomShape 2"/>
          <p:cNvSpPr/>
          <p:nvPr/>
        </p:nvSpPr>
        <p:spPr>
          <a:xfrm>
            <a:off x="478080" y="6237360"/>
            <a:ext cx="26956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Perpetua"/>
              </a:rPr>
              <a:t>http://moex.com/ru/indices</a:t>
            </a:r>
            <a:endParaRPr/>
          </a:p>
        </p:txBody>
      </p:sp>
      <p:pic>
        <p:nvPicPr>
          <p:cNvPr descr="" id="123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209880" y="836640"/>
            <a:ext cx="8723880" cy="5184360"/>
          </a:xfrm>
          <a:prstGeom prst="rect">
            <a:avLst/>
          </a:prstGeom>
          <a:ln>
            <a:noFill/>
          </a:ln>
        </p:spPr>
      </p:pic>
    </p:spTree>
  </p:cSld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ММВБ с начала 2016 года</a:t>
            </a:r>
            <a:endParaRPr/>
          </a:p>
        </p:txBody>
      </p:sp>
      <p:sp>
        <p:nvSpPr>
          <p:cNvPr id="125" name="CustomShape 2"/>
          <p:cNvSpPr/>
          <p:nvPr/>
        </p:nvSpPr>
        <p:spPr>
          <a:xfrm>
            <a:off x="395640" y="6237360"/>
            <a:ext cx="531000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Perpetua"/>
              </a:rPr>
              <a:t>http://stocks.investfunds.ru/indicators/view/216/#beginf</a:t>
            </a:r>
            <a:endParaRPr/>
          </a:p>
        </p:txBody>
      </p:sp>
      <p:pic>
        <p:nvPicPr>
          <p:cNvPr descr="" id="126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417600" y="980640"/>
            <a:ext cx="8515800" cy="4462920"/>
          </a:xfrm>
          <a:prstGeom prst="rect">
            <a:avLst/>
          </a:prstGeom>
          <a:ln>
            <a:noFill/>
          </a:ln>
        </p:spPr>
      </p:pic>
    </p:spTree>
  </p:cSld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ММВБ</a:t>
            </a:r>
            <a:endParaRPr/>
          </a:p>
        </p:txBody>
      </p:sp>
      <p:sp>
        <p:nvSpPr>
          <p:cNvPr id="128" name="CustomShape 2"/>
          <p:cNvSpPr/>
          <p:nvPr/>
        </p:nvSpPr>
        <p:spPr>
          <a:xfrm>
            <a:off x="395640" y="6237360"/>
            <a:ext cx="531000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Perpetua"/>
              </a:rPr>
              <a:t>http://stocks.investfunds.ru/indicators/view/216/#beginf</a:t>
            </a:r>
            <a:endParaRPr/>
          </a:p>
        </p:txBody>
      </p:sp>
      <p:pic>
        <p:nvPicPr>
          <p:cNvPr descr="" id="129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683640" y="1052640"/>
            <a:ext cx="7181640" cy="5184360"/>
          </a:xfrm>
          <a:prstGeom prst="rect">
            <a:avLst/>
          </a:prstGeom>
          <a:ln>
            <a:noFill/>
          </a:ln>
        </p:spPr>
      </p:pic>
    </p:spTree>
  </p:cSld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TextShape 1"/>
          <p:cNvSpPr txBox="1"/>
          <p:nvPr/>
        </p:nvSpPr>
        <p:spPr>
          <a:xfrm>
            <a:off x="0" y="188640"/>
            <a:ext cx="9143640" cy="575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Franklin Gothic Book"/>
              </a:rPr>
              <a:t>Состав и структура индекса ММВБ на 11 марта</a:t>
            </a:r>
            <a:endParaRPr/>
          </a:p>
        </p:txBody>
      </p:sp>
      <p:pic>
        <p:nvPicPr>
          <p:cNvPr descr="" id="131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333360" y="764640"/>
            <a:ext cx="4238280" cy="5324040"/>
          </a:xfrm>
          <a:prstGeom prst="rect">
            <a:avLst/>
          </a:prstGeom>
          <a:ln>
            <a:noFill/>
          </a:ln>
        </p:spPr>
      </p:pic>
      <p:pic>
        <p:nvPicPr>
          <p:cNvPr descr="" id="132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0" y="980640"/>
            <a:ext cx="4228920" cy="5333760"/>
          </a:xfrm>
          <a:prstGeom prst="rect">
            <a:avLst/>
          </a:prstGeom>
          <a:ln>
            <a:noFill/>
          </a:ln>
        </p:spPr>
      </p:pic>
    </p:spTree>
  </p:cSld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extShape 1"/>
          <p:cNvSpPr txBox="1"/>
          <p:nvPr/>
        </p:nvSpPr>
        <p:spPr>
          <a:xfrm>
            <a:off x="0" y="-99360"/>
            <a:ext cx="9143640" cy="112428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ММВБ – нефть и газ</a:t>
            </a:r>
            <a:endParaRPr/>
          </a:p>
        </p:txBody>
      </p:sp>
      <p:pic>
        <p:nvPicPr>
          <p:cNvPr descr="" id="134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245160" y="1196640"/>
            <a:ext cx="4304880" cy="3362040"/>
          </a:xfrm>
          <a:prstGeom prst="rect">
            <a:avLst/>
          </a:prstGeom>
          <a:ln>
            <a:noFill/>
          </a:ln>
        </p:spPr>
      </p:pic>
      <p:pic>
        <p:nvPicPr>
          <p:cNvPr descr="" id="135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595760" y="3861000"/>
            <a:ext cx="4105080" cy="2695320"/>
          </a:xfrm>
          <a:prstGeom prst="rect">
            <a:avLst/>
          </a:prstGeom>
          <a:ln>
            <a:noFill/>
          </a:ln>
        </p:spPr>
      </p:pic>
    </p:spTree>
  </p:cSld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ММВБ - финансы</a:t>
            </a:r>
            <a:endParaRPr/>
          </a:p>
        </p:txBody>
      </p:sp>
      <p:pic>
        <p:nvPicPr>
          <p:cNvPr descr="" id="137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827640" y="1143000"/>
            <a:ext cx="7776360" cy="5525280"/>
          </a:xfrm>
          <a:prstGeom prst="rect">
            <a:avLst/>
          </a:prstGeom>
          <a:ln>
            <a:noFill/>
          </a:ln>
        </p:spPr>
      </p:pic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0" y="-24336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3800">
                <a:solidFill>
                  <a:srgbClr val="000000"/>
                </a:solidFill>
                <a:latin typeface="Franklin Gothic Book"/>
              </a:rPr>
              <a:t>Капитализация и оборот основного рынка</a:t>
            </a:r>
            <a:endParaRPr/>
          </a:p>
        </p:txBody>
      </p:sp>
      <p:sp>
        <p:nvSpPr>
          <p:cNvPr id="90" name="CustomShape 2"/>
          <p:cNvSpPr/>
          <p:nvPr/>
        </p:nvSpPr>
        <p:spPr>
          <a:xfrm>
            <a:off x="0" y="6309360"/>
            <a:ext cx="502200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Perpetua"/>
              </a:rPr>
              <a:t>stocks.investfunds.ru/indicators/capitalization/1/</a:t>
            </a:r>
            <a:endParaRPr/>
          </a:p>
        </p:txBody>
      </p:sp>
      <p:sp>
        <p:nvSpPr>
          <p:cNvPr id="91" name="CustomShape 3"/>
          <p:cNvSpPr/>
          <p:nvPr/>
        </p:nvSpPr>
        <p:spPr>
          <a:xfrm>
            <a:off x="4428000" y="6309360"/>
            <a:ext cx="523800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Perpetua"/>
              </a:rPr>
              <a:t>stocks.investfunds.ru/indicators/capitalization/10/</a:t>
            </a:r>
            <a:endParaRPr/>
          </a:p>
        </p:txBody>
      </p:sp>
      <p:pic>
        <p:nvPicPr>
          <p:cNvPr descr="" id="92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79640" y="709920"/>
            <a:ext cx="4176000" cy="4230720"/>
          </a:xfrm>
          <a:prstGeom prst="rect">
            <a:avLst/>
          </a:prstGeom>
          <a:ln>
            <a:noFill/>
          </a:ln>
        </p:spPr>
      </p:pic>
      <p:pic>
        <p:nvPicPr>
          <p:cNvPr descr="" id="93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737640" y="4941000"/>
            <a:ext cx="2952360" cy="1523520"/>
          </a:xfrm>
          <a:prstGeom prst="rect">
            <a:avLst/>
          </a:prstGeom>
          <a:ln>
            <a:noFill/>
          </a:ln>
        </p:spPr>
      </p:pic>
      <p:pic>
        <p:nvPicPr>
          <p:cNvPr descr="" id="94" name="Рисунок 6"/>
          <p:cNvPicPr/>
          <p:nvPr/>
        </p:nvPicPr>
        <p:blipFill>
          <a:blip r:embed="rId3"/>
          <a:stretch>
            <a:fillRect/>
          </a:stretch>
        </p:blipFill>
        <p:spPr>
          <a:xfrm>
            <a:off x="4428000" y="709920"/>
            <a:ext cx="4500000" cy="4188240"/>
          </a:xfrm>
          <a:prstGeom prst="rect">
            <a:avLst/>
          </a:prstGeom>
          <a:ln>
            <a:noFill/>
          </a:ln>
        </p:spPr>
      </p:pic>
      <p:pic>
        <p:nvPicPr>
          <p:cNvPr descr="" id="95" name="Рисунок 9"/>
          <p:cNvPicPr/>
          <p:nvPr/>
        </p:nvPicPr>
        <p:blipFill>
          <a:blip r:embed="rId4"/>
          <a:stretch>
            <a:fillRect/>
          </a:stretch>
        </p:blipFill>
        <p:spPr>
          <a:xfrm>
            <a:off x="4972680" y="4898880"/>
            <a:ext cx="3085920" cy="1514160"/>
          </a:xfrm>
          <a:prstGeom prst="rect">
            <a:avLst/>
          </a:prstGeom>
          <a:ln>
            <a:noFill/>
          </a:ln>
        </p:spPr>
      </p:pic>
    </p:spTree>
  </p:cSld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extShape 1"/>
          <p:cNvSpPr txBox="1"/>
          <p:nvPr/>
        </p:nvSpPr>
        <p:spPr>
          <a:xfrm>
            <a:off x="0" y="-38736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ММВБ - электроэнергетика</a:t>
            </a:r>
            <a:endParaRPr/>
          </a:p>
        </p:txBody>
      </p:sp>
      <p:pic>
        <p:nvPicPr>
          <p:cNvPr descr="" id="139" name="Рисунок 8"/>
          <p:cNvPicPr/>
          <p:nvPr/>
        </p:nvPicPr>
        <p:blipFill>
          <a:blip r:embed="rId1"/>
          <a:stretch>
            <a:fillRect/>
          </a:stretch>
        </p:blipFill>
        <p:spPr>
          <a:xfrm>
            <a:off x="304920" y="1484640"/>
            <a:ext cx="4266720" cy="3314520"/>
          </a:xfrm>
          <a:prstGeom prst="rect">
            <a:avLst/>
          </a:prstGeom>
          <a:ln>
            <a:noFill/>
          </a:ln>
        </p:spPr>
      </p:pic>
      <p:pic>
        <p:nvPicPr>
          <p:cNvPr descr="" id="140" name="Рисунок 9"/>
          <p:cNvPicPr/>
          <p:nvPr/>
        </p:nvPicPr>
        <p:blipFill>
          <a:blip r:embed="rId2"/>
          <a:stretch>
            <a:fillRect/>
          </a:stretch>
        </p:blipFill>
        <p:spPr>
          <a:xfrm>
            <a:off x="467640" y="631080"/>
            <a:ext cx="7895880" cy="676080"/>
          </a:xfrm>
          <a:prstGeom prst="rect">
            <a:avLst/>
          </a:prstGeom>
          <a:ln>
            <a:noFill/>
          </a:ln>
        </p:spPr>
      </p:pic>
      <p:pic>
        <p:nvPicPr>
          <p:cNvPr descr="" id="141" name="Рисунок 10"/>
          <p:cNvPicPr/>
          <p:nvPr/>
        </p:nvPicPr>
        <p:blipFill>
          <a:blip r:embed="rId3"/>
          <a:stretch>
            <a:fillRect/>
          </a:stretch>
        </p:blipFill>
        <p:spPr>
          <a:xfrm>
            <a:off x="827640" y="4988880"/>
            <a:ext cx="3504960" cy="1657080"/>
          </a:xfrm>
          <a:prstGeom prst="rect">
            <a:avLst/>
          </a:prstGeom>
          <a:ln>
            <a:noFill/>
          </a:ln>
        </p:spPr>
      </p:pic>
      <p:pic>
        <p:nvPicPr>
          <p:cNvPr descr="" id="142" name="Рисунок 11"/>
          <p:cNvPicPr/>
          <p:nvPr/>
        </p:nvPicPr>
        <p:blipFill>
          <a:blip r:embed="rId4"/>
          <a:stretch>
            <a:fillRect/>
          </a:stretch>
        </p:blipFill>
        <p:spPr>
          <a:xfrm>
            <a:off x="4541760" y="1397160"/>
            <a:ext cx="4066920" cy="5283720"/>
          </a:xfrm>
          <a:prstGeom prst="rect">
            <a:avLst/>
          </a:prstGeom>
          <a:ln>
            <a:noFill/>
          </a:ln>
        </p:spPr>
      </p:pic>
    </p:spTree>
  </p:cSld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TextShape 1"/>
          <p:cNvSpPr txBox="1"/>
          <p:nvPr/>
        </p:nvSpPr>
        <p:spPr>
          <a:xfrm>
            <a:off x="0" y="-31536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ММВБ - металлургия и горнодобыча</a:t>
            </a:r>
            <a:endParaRPr/>
          </a:p>
        </p:txBody>
      </p:sp>
      <p:pic>
        <p:nvPicPr>
          <p:cNvPr descr="" id="144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395640" y="692640"/>
            <a:ext cx="8136720" cy="5931000"/>
          </a:xfrm>
          <a:prstGeom prst="rect">
            <a:avLst/>
          </a:prstGeom>
          <a:ln>
            <a:noFill/>
          </a:ln>
        </p:spPr>
      </p:pic>
    </p:spTree>
  </p:cSld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TextShape 1"/>
          <p:cNvSpPr txBox="1"/>
          <p:nvPr/>
        </p:nvSpPr>
        <p:spPr>
          <a:xfrm>
            <a:off x="0" y="-9936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ММВБ - машиностроение</a:t>
            </a:r>
            <a:endParaRPr/>
          </a:p>
        </p:txBody>
      </p:sp>
      <p:pic>
        <p:nvPicPr>
          <p:cNvPr descr="" id="146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467640" y="836640"/>
            <a:ext cx="8057880" cy="5688360"/>
          </a:xfrm>
          <a:prstGeom prst="rect">
            <a:avLst/>
          </a:prstGeom>
          <a:ln>
            <a:noFill/>
          </a:ln>
        </p:spPr>
      </p:pic>
    </p:spTree>
  </p:cSld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0" y="-24336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3300">
                <a:solidFill>
                  <a:srgbClr val="000000"/>
                </a:solidFill>
                <a:latin typeface="Franklin Gothic Book"/>
              </a:rPr>
              <a:t>Индекс ММВБ – потребительские товары и услуги</a:t>
            </a:r>
            <a:endParaRPr/>
          </a:p>
        </p:txBody>
      </p:sp>
      <p:pic>
        <p:nvPicPr>
          <p:cNvPr descr="" id="148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467640" y="764640"/>
            <a:ext cx="7972200" cy="5982840"/>
          </a:xfrm>
          <a:prstGeom prst="rect">
            <a:avLst/>
          </a:prstGeom>
          <a:ln>
            <a:noFill/>
          </a:ln>
        </p:spPr>
      </p:pic>
    </p:spTree>
  </p:cSld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extShape 1"/>
          <p:cNvSpPr txBox="1"/>
          <p:nvPr/>
        </p:nvSpPr>
        <p:spPr>
          <a:xfrm>
            <a:off x="0" y="-24336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ММВБ – химия и нефтехимия</a:t>
            </a:r>
            <a:endParaRPr/>
          </a:p>
        </p:txBody>
      </p:sp>
      <p:pic>
        <p:nvPicPr>
          <p:cNvPr descr="" id="150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395640" y="764640"/>
            <a:ext cx="7924320" cy="5952600"/>
          </a:xfrm>
          <a:prstGeom prst="rect">
            <a:avLst/>
          </a:prstGeom>
          <a:ln>
            <a:noFill/>
          </a:ln>
        </p:spPr>
      </p:pic>
    </p:spTree>
  </p:cSld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TextShape 1"/>
          <p:cNvSpPr txBox="1"/>
          <p:nvPr/>
        </p:nvSpPr>
        <p:spPr>
          <a:xfrm>
            <a:off x="0" y="-17136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ММВБ - транспорт </a:t>
            </a:r>
            <a:endParaRPr/>
          </a:p>
        </p:txBody>
      </p:sp>
      <p:pic>
        <p:nvPicPr>
          <p:cNvPr descr="" id="152" name="Рисунок 3"/>
          <p:cNvPicPr/>
          <p:nvPr/>
        </p:nvPicPr>
        <p:blipFill>
          <a:blip r:embed="rId1"/>
          <a:stretch>
            <a:fillRect/>
          </a:stretch>
        </p:blipFill>
        <p:spPr>
          <a:xfrm>
            <a:off x="467640" y="1052640"/>
            <a:ext cx="7914960" cy="4320000"/>
          </a:xfrm>
          <a:prstGeom prst="rect">
            <a:avLst/>
          </a:prstGeom>
          <a:ln>
            <a:noFill/>
          </a:ln>
        </p:spPr>
      </p:pic>
    </p:spTree>
  </p:cSld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РТС</a:t>
            </a:r>
            <a:endParaRPr/>
          </a:p>
        </p:txBody>
      </p:sp>
      <p:pic>
        <p:nvPicPr>
          <p:cNvPr descr="" id="154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395640" y="1143000"/>
            <a:ext cx="8307000" cy="5094000"/>
          </a:xfrm>
          <a:prstGeom prst="rect">
            <a:avLst/>
          </a:prstGeom>
          <a:ln>
            <a:noFill/>
          </a:ln>
        </p:spPr>
      </p:pic>
    </p:spTree>
  </p:cSld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Dow Jones</a:t>
            </a:r>
            <a:endParaRPr/>
          </a:p>
        </p:txBody>
      </p:sp>
      <p:pic>
        <p:nvPicPr>
          <p:cNvPr descr="" id="156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467640" y="1143000"/>
            <a:ext cx="7896240" cy="4968360"/>
          </a:xfrm>
          <a:prstGeom prst="rect">
            <a:avLst/>
          </a:prstGeom>
          <a:ln>
            <a:noFill/>
          </a:ln>
        </p:spPr>
      </p:pic>
    </p:spTree>
  </p:cSld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Индекс NASDAQ Composite</a:t>
            </a:r>
            <a:endParaRPr/>
          </a:p>
        </p:txBody>
      </p:sp>
      <p:pic>
        <p:nvPicPr>
          <p:cNvPr descr="" id="158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683640" y="1340640"/>
            <a:ext cx="8193960" cy="4824000"/>
          </a:xfrm>
          <a:prstGeom prst="rect">
            <a:avLst/>
          </a:prstGeom>
          <a:ln>
            <a:noFill/>
          </a:ln>
        </p:spPr>
      </p:pic>
    </p:spTree>
  </p:cSld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b="1" lang="ru-RU" sz="4000">
                <a:solidFill>
                  <a:srgbClr val="000000"/>
                </a:solidFill>
                <a:latin typeface="Franklin Gothic Book"/>
              </a:rPr>
              <a:t>S&amp;P 500</a:t>
            </a:r>
            <a:endParaRPr/>
          </a:p>
        </p:txBody>
      </p:sp>
      <p:pic>
        <p:nvPicPr>
          <p:cNvPr descr="" id="160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646560" y="1556640"/>
            <a:ext cx="4153680" cy="3168000"/>
          </a:xfrm>
          <a:prstGeom prst="rect">
            <a:avLst/>
          </a:prstGeom>
          <a:ln>
            <a:noFill/>
          </a:ln>
        </p:spPr>
      </p:pic>
      <p:pic>
        <p:nvPicPr>
          <p:cNvPr descr="" id="161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4860000" y="4869000"/>
            <a:ext cx="3990600" cy="1657080"/>
          </a:xfrm>
          <a:prstGeom prst="rect">
            <a:avLst/>
          </a:prstGeom>
          <a:ln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Общая карта рынка по изменению цены</a:t>
            </a:r>
            <a:endParaRPr/>
          </a:p>
        </p:txBody>
      </p:sp>
      <p:sp>
        <p:nvSpPr>
          <p:cNvPr id="97" name="CustomShape 2"/>
          <p:cNvSpPr/>
          <p:nvPr/>
        </p:nvSpPr>
        <p:spPr>
          <a:xfrm>
            <a:off x="412560" y="6309360"/>
            <a:ext cx="383868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 wrap="none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Perpetua"/>
              </a:rPr>
              <a:t>http://stocks.investfunds.ru/market_map/</a:t>
            </a:r>
            <a:endParaRPr/>
          </a:p>
        </p:txBody>
      </p:sp>
      <p:graphicFrame>
        <p:nvGraphicFramePr>
          <p:cNvPr id="98" name="Диаграмма 7"/>
          <p:cNvGraphicFramePr/>
          <p:nvPr/>
        </p:nvGraphicFramePr>
        <p:xfrm>
          <a:off x="683640" y="1340640"/>
          <a:ext cx="7776360" cy="47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TextShape 1"/>
          <p:cNvSpPr txBox="1"/>
          <p:nvPr/>
        </p:nvSpPr>
        <p:spPr>
          <a:xfrm>
            <a:off x="0" y="-38736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Лидера оборота</a:t>
            </a:r>
            <a:endParaRPr/>
          </a:p>
        </p:txBody>
      </p:sp>
      <p:pic>
        <p:nvPicPr>
          <p:cNvPr descr="" id="163" name="Picture 2"/>
          <p:cNvPicPr/>
          <p:nvPr/>
        </p:nvPicPr>
        <p:blipFill>
          <a:blip r:embed="rId1"/>
          <a:srcRect b="856759" l="1006718" r="1006614" t="332314"/>
          <a:stretch>
            <a:fillRect/>
          </a:stretch>
        </p:blipFill>
        <p:spPr>
          <a:xfrm>
            <a:off x="1979640" y="548640"/>
            <a:ext cx="5544360" cy="61653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Лидеры роста</a:t>
            </a:r>
            <a:endParaRPr/>
          </a:p>
        </p:txBody>
      </p:sp>
      <p:sp>
        <p:nvSpPr>
          <p:cNvPr id="165" name="CustomShape 2"/>
          <p:cNvSpPr/>
          <p:nvPr/>
        </p:nvSpPr>
        <p:spPr>
          <a:xfrm>
            <a:off x="395640" y="6309360"/>
            <a:ext cx="475200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Perpetua"/>
              </a:rPr>
              <a:t>http://www.finam.ru/analysis/leaders/default.asp#</a:t>
            </a:r>
            <a:endParaRPr/>
          </a:p>
        </p:txBody>
      </p:sp>
      <p:pic>
        <p:nvPicPr>
          <p:cNvPr descr="" id="166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99800" y="980640"/>
            <a:ext cx="8744400" cy="4662000"/>
          </a:xfrm>
          <a:prstGeom prst="rect">
            <a:avLst/>
          </a:prstGeom>
          <a:ln>
            <a:noFill/>
          </a:ln>
        </p:spPr>
      </p:pic>
    </p:spTree>
  </p:cSld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endParaRPr/>
          </a:p>
        </p:txBody>
      </p:sp>
      <p:pic>
        <p:nvPicPr>
          <p:cNvPr descr="" id="168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912600" y="1417680"/>
            <a:ext cx="7505280" cy="4739760"/>
          </a:xfrm>
          <a:prstGeom prst="rect">
            <a:avLst/>
          </a:prstGeom>
          <a:ln>
            <a:noFill/>
          </a:ln>
        </p:spPr>
      </p:pic>
    </p:spTree>
  </p:cSld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endParaRPr/>
          </a:p>
        </p:txBody>
      </p:sp>
      <p:pic>
        <p:nvPicPr>
          <p:cNvPr descr="" id="170" name="Объект 5"/>
          <p:cNvPicPr/>
          <p:nvPr/>
        </p:nvPicPr>
        <p:blipFill>
          <a:blip r:embed="rId1"/>
          <a:stretch>
            <a:fillRect/>
          </a:stretch>
        </p:blipFill>
        <p:spPr>
          <a:xfrm>
            <a:off x="872280" y="1124640"/>
            <a:ext cx="7812360" cy="4824000"/>
          </a:xfrm>
          <a:prstGeom prst="rect">
            <a:avLst/>
          </a:prstGeom>
          <a:ln>
            <a:noFill/>
          </a:ln>
        </p:spPr>
      </p:pic>
    </p:spTree>
  </p:cSld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endParaRPr/>
          </a:p>
        </p:txBody>
      </p:sp>
      <p:pic>
        <p:nvPicPr>
          <p:cNvPr descr="" id="172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914400" y="1417680"/>
            <a:ext cx="7438680" cy="4891320"/>
          </a:xfrm>
          <a:prstGeom prst="rect">
            <a:avLst/>
          </a:prstGeom>
          <a:ln>
            <a:noFill/>
          </a:ln>
        </p:spPr>
      </p:pic>
    </p:spTree>
  </p:cSld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endParaRPr/>
          </a:p>
        </p:txBody>
      </p:sp>
      <p:pic>
        <p:nvPicPr>
          <p:cNvPr descr="" id="174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047600" y="1556640"/>
            <a:ext cx="7505280" cy="4392000"/>
          </a:xfrm>
          <a:prstGeom prst="rect">
            <a:avLst/>
          </a:prstGeom>
          <a:ln>
            <a:noFill/>
          </a:ln>
        </p:spPr>
      </p:pic>
    </p:spTree>
  </p:cSld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endParaRPr/>
          </a:p>
        </p:txBody>
      </p:sp>
      <p:pic>
        <p:nvPicPr>
          <p:cNvPr descr="" id="176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755640" y="404640"/>
            <a:ext cx="7776360" cy="5904360"/>
          </a:xfrm>
          <a:prstGeom prst="rect">
            <a:avLst/>
          </a:prstGeom>
          <a:ln>
            <a:noFill/>
          </a:ln>
        </p:spPr>
      </p:pic>
    </p:spTree>
  </p:cSld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Лидеры падения</a:t>
            </a:r>
            <a:endParaRPr/>
          </a:p>
        </p:txBody>
      </p:sp>
      <p:sp>
        <p:nvSpPr>
          <p:cNvPr id="178" name="CustomShape 2"/>
          <p:cNvSpPr/>
          <p:nvPr/>
        </p:nvSpPr>
        <p:spPr>
          <a:xfrm>
            <a:off x="323640" y="6237360"/>
            <a:ext cx="5112360" cy="364680"/>
          </a:xfrm>
          <a:prstGeom prst="rect">
            <a:avLst/>
          </a:prstGeom>
          <a:noFill/>
          <a:ln>
            <a:noFill/>
          </a:ln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>
                <a:solidFill>
                  <a:srgbClr val="000000"/>
                </a:solidFill>
                <a:latin typeface="Perpetua"/>
              </a:rPr>
              <a:t>http://www.finam.ru/analysis/leaders/default.asp#</a:t>
            </a:r>
            <a:endParaRPr/>
          </a:p>
        </p:txBody>
      </p:sp>
      <p:pic>
        <p:nvPicPr>
          <p:cNvPr descr="" id="179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07640" y="1340640"/>
            <a:ext cx="8712720" cy="4176000"/>
          </a:xfrm>
          <a:prstGeom prst="rect">
            <a:avLst/>
          </a:prstGeom>
          <a:ln>
            <a:noFill/>
          </a:ln>
        </p:spPr>
      </p:pic>
    </p:spTree>
  </p:cSld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lang="ru-RU" sz="4000">
                <a:solidFill>
                  <a:srgbClr val="666666"/>
                </a:solidFill>
                <a:latin typeface="Franklin Gothic Book"/>
              </a:rPr>
              <a:t>Нефть</a:t>
            </a:r>
            <a:endParaRPr/>
          </a:p>
        </p:txBody>
      </p:sp>
      <p:graphicFrame>
        <p:nvGraphicFramePr>
          <p:cNvPr id="181" name="Объект 3"/>
          <p:cNvGraphicFramePr/>
          <p:nvPr/>
        </p:nvGraphicFramePr>
        <p:xfrm>
          <a:off x="914400" y="1447920"/>
          <a:ext cx="7772040" cy="4571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extShape 1"/>
          <p:cNvSpPr txBox="1"/>
          <p:nvPr/>
        </p:nvSpPr>
        <p:spPr>
          <a:xfrm>
            <a:off x="914400" y="274680"/>
            <a:ext cx="7772040" cy="1142640"/>
          </a:xfrm>
          <a:prstGeom prst="rect">
            <a:avLst/>
          </a:prstGeom>
        </p:spPr>
        <p:txBody>
          <a:bodyPr anchor="b" bIns="91440" lIns="90000" rIns="90000" tIns="45000"/>
          <a:p>
            <a:pPr>
              <a:lnSpc>
                <a:spcPct val="100000"/>
              </a:lnSpc>
            </a:pPr>
            <a:r>
              <a:rPr lang="ru-RU" sz="4000">
                <a:solidFill>
                  <a:srgbClr val="666666"/>
                </a:solidFill>
                <a:latin typeface="Franklin Gothic Book"/>
              </a:rPr>
              <a:t>Золото, руб. за грамм</a:t>
            </a:r>
            <a:endParaRPr/>
          </a:p>
        </p:txBody>
      </p:sp>
      <p:pic>
        <p:nvPicPr>
          <p:cNvPr descr="" id="183" name="Объект 3"/>
          <p:cNvPicPr/>
          <p:nvPr/>
        </p:nvPicPr>
        <p:blipFill>
          <a:blip r:embed="rId1"/>
          <a:stretch>
            <a:fillRect/>
          </a:stretch>
        </p:blipFill>
        <p:spPr>
          <a:xfrm>
            <a:off x="1259640" y="2061000"/>
            <a:ext cx="5657040" cy="4097160"/>
          </a:xfrm>
          <a:prstGeom prst="rect">
            <a:avLst/>
          </a:prstGeom>
          <a:ln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Общая карта рынка по объёму торгов</a:t>
            </a:r>
            <a:endParaRPr/>
          </a:p>
        </p:txBody>
      </p:sp>
      <p:graphicFrame>
        <p:nvGraphicFramePr>
          <p:cNvPr id="100" name="Диаграмма 4"/>
          <p:cNvGraphicFramePr/>
          <p:nvPr/>
        </p:nvGraphicFramePr>
        <p:xfrm>
          <a:off x="539640" y="1153440"/>
          <a:ext cx="7920360" cy="508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"/>
          </a:graphicData>
        </a:graphic>
      </p:graphicFrame>
    </p:spTree>
  </p:cSld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TextShape 1"/>
          <p:cNvSpPr txBox="1"/>
          <p:nvPr/>
        </p:nvSpPr>
        <p:spPr>
          <a:xfrm>
            <a:off x="1295280" y="3200400"/>
            <a:ext cx="6400440" cy="1599840"/>
          </a:xfrm>
          <a:prstGeom prst="rect">
            <a:avLst/>
          </a:prstGeom>
        </p:spPr>
        <p:txBody>
          <a:bodyPr bIns="45000" lIns="90000" rIns="90000" tIns="45000"/>
          <a:p>
            <a:pPr algn="ctr"/>
            <a:endParaRPr/>
          </a:p>
        </p:txBody>
      </p:sp>
      <p:sp>
        <p:nvSpPr>
          <p:cNvPr id="185" name="TextShape 2"/>
          <p:cNvSpPr txBox="1"/>
          <p:nvPr/>
        </p:nvSpPr>
        <p:spPr>
          <a:xfrm>
            <a:off x="457200" y="1505880"/>
            <a:ext cx="8229240" cy="1469520"/>
          </a:xfrm>
          <a:prstGeom prst="rect">
            <a:avLst/>
          </a:prstGeom>
        </p:spPr>
        <p:txBody>
          <a:bodyPr anchor="ctr" bIns="91440" lIns="90000" rIns="90000" tIns="45000"/>
          <a:p>
            <a:pPr algn="ctr">
              <a:lnSpc>
                <a:spcPct val="100000"/>
              </a:lnSpc>
            </a:pPr>
            <a:r>
              <a:rPr lang="ru-RU" sz="6000">
                <a:solidFill>
                  <a:srgbClr val="ffffff"/>
                </a:solidFill>
                <a:latin typeface="Franklin Gothic Book"/>
              </a:rPr>
              <a:t>Спасибо за внимание!</a:t>
            </a:r>
            <a:endParaRPr/>
          </a:p>
        </p:txBody>
      </p:sp>
    </p:spTree>
  </p:cSld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Карта рынка по отраслям</a:t>
            </a:r>
            <a:endParaRPr/>
          </a:p>
        </p:txBody>
      </p:sp>
      <p:pic>
        <p:nvPicPr>
          <p:cNvPr descr="" id="102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1268640"/>
            <a:ext cx="8337240" cy="5110920"/>
          </a:xfrm>
          <a:prstGeom prst="rect">
            <a:avLst/>
          </a:prstGeom>
          <a:ln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" id="103" name="Рисунок 1"/>
          <p:cNvPicPr/>
          <p:nvPr/>
        </p:nvPicPr>
        <p:blipFill>
          <a:blip r:embed="rId1"/>
          <a:stretch>
            <a:fillRect/>
          </a:stretch>
        </p:blipFill>
        <p:spPr>
          <a:xfrm>
            <a:off x="179640" y="692640"/>
            <a:ext cx="8784720" cy="5544360"/>
          </a:xfrm>
          <a:prstGeom prst="rect">
            <a:avLst/>
          </a:prstGeom>
          <a:ln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extShape 1"/>
          <p:cNvSpPr txBox="1"/>
          <p:nvPr/>
        </p:nvSpPr>
        <p:spPr>
          <a:xfrm>
            <a:off x="0" y="18864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400">
                <a:solidFill>
                  <a:srgbClr val="000000"/>
                </a:solidFill>
                <a:latin typeface="Franklin Gothic Book"/>
              </a:rPr>
              <a:t>ТОП-10 компаний по капитализации</a:t>
            </a:r>
            <a:endParaRPr/>
          </a:p>
        </p:txBody>
      </p:sp>
      <p:pic>
        <p:nvPicPr>
          <p:cNvPr descr="" id="105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150840" y="1331640"/>
            <a:ext cx="8841960" cy="4113360"/>
          </a:xfrm>
          <a:prstGeom prst="rect">
            <a:avLst/>
          </a:prstGeom>
          <a:ln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Акции ПАО «ГАЗПРОМ»</a:t>
            </a:r>
            <a:endParaRPr/>
          </a:p>
        </p:txBody>
      </p:sp>
      <p:pic>
        <p:nvPicPr>
          <p:cNvPr descr="" id="107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251640" y="908640"/>
            <a:ext cx="3744000" cy="3096360"/>
          </a:xfrm>
          <a:prstGeom prst="rect">
            <a:avLst/>
          </a:prstGeom>
          <a:ln>
            <a:noFill/>
          </a:ln>
        </p:spPr>
      </p:pic>
      <p:pic>
        <p:nvPicPr>
          <p:cNvPr descr="" id="108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716000" y="3717000"/>
            <a:ext cx="4189320" cy="2873520"/>
          </a:xfrm>
          <a:prstGeom prst="rect">
            <a:avLst/>
          </a:prstGeom>
          <a:ln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TextShape 1"/>
          <p:cNvSpPr txBox="1"/>
          <p:nvPr/>
        </p:nvSpPr>
        <p:spPr>
          <a:xfrm>
            <a:off x="0" y="0"/>
            <a:ext cx="9143640" cy="1142640"/>
          </a:xfrm>
          <a:prstGeom prst="rect">
            <a:avLst/>
          </a:prstGeom>
        </p:spPr>
        <p:txBody>
          <a:bodyPr anchor="b" bIns="91440" lIns="90000" rIns="90000" tIns="45000"/>
          <a:p>
            <a:pPr algn="ctr">
              <a:lnSpc>
                <a:spcPct val="100000"/>
              </a:lnSpc>
            </a:pPr>
            <a:r>
              <a:rPr lang="ru-RU" sz="4000">
                <a:solidFill>
                  <a:srgbClr val="000000"/>
                </a:solidFill>
                <a:latin typeface="Franklin Gothic Book"/>
              </a:rPr>
              <a:t>Акции ВТБ</a:t>
            </a:r>
            <a:endParaRPr/>
          </a:p>
        </p:txBody>
      </p:sp>
      <p:pic>
        <p:nvPicPr>
          <p:cNvPr descr="" id="110" name="Рисунок 2"/>
          <p:cNvPicPr/>
          <p:nvPr/>
        </p:nvPicPr>
        <p:blipFill>
          <a:blip r:embed="rId1"/>
          <a:stretch>
            <a:fillRect/>
          </a:stretch>
        </p:blipFill>
        <p:spPr>
          <a:xfrm>
            <a:off x="539640" y="1143000"/>
            <a:ext cx="4181040" cy="2781000"/>
          </a:xfrm>
          <a:prstGeom prst="rect">
            <a:avLst/>
          </a:prstGeom>
          <a:ln>
            <a:noFill/>
          </a:ln>
        </p:spPr>
      </p:pic>
      <p:pic>
        <p:nvPicPr>
          <p:cNvPr descr="" id="111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4428000" y="4221000"/>
            <a:ext cx="4228920" cy="2095200"/>
          </a:xfrm>
          <a:prstGeom prst="rect">
            <a:avLst/>
          </a:prstGeom>
          <a:ln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