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9.png" ContentType="image/png"/>
  <Override PartName="/ppt/media/image11.png" ContentType="image/png"/>
  <Override PartName="/ppt/media/image20.png" ContentType="image/png"/>
  <Override PartName="/ppt/media/image13.png" ContentType="image/png"/>
  <Override PartName="/ppt/media/image22.png" ContentType="image/png"/>
  <Override PartName="/ppt/media/image31.png" ContentType="image/png"/>
  <Override PartName="/ppt/media/image15.png" ContentType="image/png"/>
  <Override PartName="/ppt/media/image24.png" ContentType="image/png"/>
  <Override PartName="/ppt/media/image33.png" ContentType="image/png"/>
  <Override PartName="/ppt/media/image17.png" ContentType="image/png"/>
  <Override PartName="/ppt/media/image26.png" ContentType="image/png"/>
  <Override PartName="/ppt/media/image35.png" ContentType="image/png"/>
  <Override PartName="/ppt/media/image19.png" ContentType="image/png"/>
  <Override PartName="/ppt/media/image28.png" ContentType="image/png"/>
  <Override PartName="/ppt/media/image37.png" ContentType="image/png"/>
  <Override PartName="/ppt/media/image2.png" ContentType="image/png"/>
  <Override PartName="/ppt/media/image39.png" ContentType="image/png"/>
  <Override PartName="/ppt/media/image4.png" ContentType="image/png"/>
  <Override PartName="/ppt/media/image6.png" ContentType="image/png"/>
  <Override PartName="/ppt/media/image8.png" ContentType="image/png"/>
  <Override PartName="/ppt/media/image10.png" ContentType="image/png"/>
  <Override PartName="/ppt/media/image12.png" ContentType="image/png"/>
  <Override PartName="/ppt/media/image21.png" ContentType="image/png"/>
  <Override PartName="/ppt/media/image30.png" ContentType="image/png"/>
  <Override PartName="/ppt/media/image14.png" ContentType="image/png"/>
  <Override PartName="/ppt/media/image23.png" ContentType="image/png"/>
  <Override PartName="/ppt/media/image32.png" ContentType="image/png"/>
  <Override PartName="/ppt/media/image16.png" ContentType="image/png"/>
  <Override PartName="/ppt/media/image25.png" ContentType="image/png"/>
  <Override PartName="/ppt/media/image34.png" ContentType="image/png"/>
  <Override PartName="/ppt/media/image18.png" ContentType="image/png"/>
  <Override PartName="/ppt/media/image27.png" ContentType="image/png"/>
  <Override PartName="/ppt/media/image36.png" ContentType="image/png"/>
  <Override PartName="/ppt/media/image1.png" ContentType="image/png"/>
  <Override PartName="/ppt/media/image29.png" ContentType="image/png"/>
  <Override PartName="/ppt/media/image38.png" ContentType="image/png"/>
  <Override PartName="/ppt/media/image3.png" ContentType="image/png"/>
  <Override PartName="/ppt/media/image5.png" ContentType="image/png"/>
  <Override PartName="/ppt/media/image7.png" ContentType="image/png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0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_rels/slide28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31.xml.rels" ContentType="application/vnd.openxmlformats-package.relationships+xml"/>
  <Override PartName="/ppt/slides/_rels/slide3.xml.rels" ContentType="application/vnd.openxmlformats-package.relationships+xml"/>
  <Override PartName="/ppt/slides/_rels/slide1.xml.rels" ContentType="application/vnd.openxmlformats-package.relationships+xml"/>
  <Override PartName="/ppt/slides/_rels/slide18.xml.rels" ContentType="application/vnd.openxmlformats-package.relationships+xml"/>
  <Override PartName="/ppt/slides/_rels/slide16.xml.rels" ContentType="application/vnd.openxmlformats-package.relationships+xml"/>
  <Override PartName="/ppt/slides/_rels/slide14.xml.rels" ContentType="application/vnd.openxmlformats-package.relationships+xml"/>
  <Override PartName="/ppt/slides/_rels/slide26.xml.rels" ContentType="application/vnd.openxmlformats-package.relationships+xml"/>
  <Override PartName="/ppt/slides/_rels/slide24.xml.rels" ContentType="application/vnd.openxmlformats-package.relationships+xml"/>
  <Override PartName="/ppt/slides/_rels/slide8.xml.rels" ContentType="application/vnd.openxmlformats-package.relationships+xml"/>
  <Override PartName="/ppt/slides/_rels/slide22.xml.rels" ContentType="application/vnd.openxmlformats-package.relationships+xml"/>
  <Override PartName="/ppt/slides/_rels/slide6.xml.rels" ContentType="application/vnd.openxmlformats-package.relationships+xml"/>
  <Override PartName="/ppt/slides/_rels/slide20.xml.rels" ContentType="application/vnd.openxmlformats-package.relationships+xml"/>
  <Override PartName="/ppt/slides/_rels/slide4.xml.rels" ContentType="application/vnd.openxmlformats-package.relationships+xml"/>
  <Override PartName="/ppt/slides/_rels/slide29.xml.rels" ContentType="application/vnd.openxmlformats-package.relationships+xml"/>
  <Override PartName="/ppt/slides/_rels/slide27.xml.rels" ContentType="application/vnd.openxmlformats-package.relationships+xml"/>
  <Override PartName="/ppt/slides/_rels/slide37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30.xml.rels" ContentType="application/vnd.openxmlformats-package.relationships+xml"/>
  <Override PartName="/ppt/slides/_rels/slide2.xml.rels" ContentType="application/vnd.openxmlformats-package.relationships+xml"/>
  <Override PartName="/ppt/slides/_rels/slide19.xml.rels" ContentType="application/vnd.openxmlformats-package.relationships+xml"/>
  <Override PartName="/ppt/slides/_rels/slide17.xml.rels" ContentType="application/vnd.openxmlformats-package.relationships+xml"/>
  <Override PartName="/ppt/slides/_rels/slide15.xml.rels" ContentType="application/vnd.openxmlformats-package.relationships+xml"/>
  <Override PartName="/ppt/slides/_rels/slide25.xml.rels" ContentType="application/vnd.openxmlformats-package.relationships+xml"/>
  <Override PartName="/ppt/slides/_rels/slide9.xml.rels" ContentType="application/vnd.openxmlformats-package.relationships+xml"/>
  <Override PartName="/ppt/slides/_rels/slide23.xml.rels" ContentType="application/vnd.openxmlformats-package.relationships+xml"/>
  <Override PartName="/ppt/slides/_rels/slide7.xml.rels" ContentType="application/vnd.openxmlformats-package.relationships+xml"/>
  <Override PartName="/ppt/slides/_rels/slide21.xml.rels" ContentType="application/vnd.openxmlformats-package.relationships+xml"/>
  <Override PartName="/ppt/slides/_rels/slide5.xml.rels" ContentType="application/vnd.openxmlformats-package.relationships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4.xml" ContentType="application/vnd.openxmlformats-officedocument.presentationml.slide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14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1005804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1097280" y="3946680"/>
            <a:ext cx="1005804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6250680" y="184572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250680" y="394668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1097280" y="394668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6250680" y="184572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43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7502040" y="3946320"/>
            <a:ext cx="2404440" cy="1918440"/>
          </a:xfrm>
          <a:prstGeom prst="rect">
            <a:avLst/>
          </a:prstGeom>
          <a:ln>
            <a:noFill/>
          </a:ln>
        </p:spPr>
      </p:pic>
      <p:pic>
        <p:nvPicPr>
          <p:cNvPr descr="" id="44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2348640" y="3946320"/>
            <a:ext cx="2404440" cy="1918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subTitle"/>
          </p:nvPr>
        </p:nvSpPr>
        <p:spPr>
          <a:xfrm>
            <a:off x="1097280" y="1845720"/>
            <a:ext cx="10058040" cy="40233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1005804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490788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50680" y="1845720"/>
            <a:ext cx="490788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subTitle"/>
          </p:nvPr>
        </p:nvSpPr>
        <p:spPr>
          <a:xfrm>
            <a:off x="1097280" y="286560"/>
            <a:ext cx="10058040" cy="558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1097280" y="394668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6250680" y="1845720"/>
            <a:ext cx="490788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1097280" y="1845720"/>
            <a:ext cx="10058040" cy="40233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490788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250680" y="184572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6250680" y="394668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50680" y="184572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1097280" y="3946680"/>
            <a:ext cx="1005732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1005804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1097280" y="3946680"/>
            <a:ext cx="1005804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6250680" y="184572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250680" y="394668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1097280" y="394668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6250680" y="184572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85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7502040" y="3946320"/>
            <a:ext cx="2404440" cy="1918440"/>
          </a:xfrm>
          <a:prstGeom prst="rect">
            <a:avLst/>
          </a:prstGeom>
          <a:ln>
            <a:noFill/>
          </a:ln>
        </p:spPr>
      </p:pic>
      <p:pic>
        <p:nvPicPr>
          <p:cNvPr descr="" id="86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2348640" y="3946320"/>
            <a:ext cx="2404440" cy="1918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1005804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490788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50680" y="1845720"/>
            <a:ext cx="490788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subTitle"/>
          </p:nvPr>
        </p:nvSpPr>
        <p:spPr>
          <a:xfrm>
            <a:off x="1097280" y="286560"/>
            <a:ext cx="10058040" cy="558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1097280" y="394668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250680" y="1845720"/>
            <a:ext cx="490788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4907880" cy="4023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250680" y="184572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6250680" y="394668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8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1097280" y="184572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50680" y="1845720"/>
            <a:ext cx="490788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1097280" y="3946680"/>
            <a:ext cx="10057320" cy="1918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6400800"/>
            <a:ext cx="12191760" cy="456840"/>
          </a:xfrm>
          <a:prstGeom prst="rect">
            <a:avLst/>
          </a:prstGeom>
          <a:solidFill>
            <a:srgbClr val="bd582c"/>
          </a:solidFill>
          <a:ln w="15840">
            <a:noFill/>
          </a:ln>
        </p:spPr>
      </p:sp>
      <p:sp>
        <p:nvSpPr>
          <p:cNvPr id="1" name="CustomShape 2"/>
          <p:cNvSpPr/>
          <p:nvPr/>
        </p:nvSpPr>
        <p:spPr>
          <a:xfrm>
            <a:off x="0" y="6334200"/>
            <a:ext cx="12191760" cy="65520"/>
          </a:xfrm>
          <a:prstGeom prst="rect">
            <a:avLst/>
          </a:prstGeom>
          <a:solidFill>
            <a:srgbClr val="e48312"/>
          </a:solidFill>
          <a:ln w="15840">
            <a:noFill/>
          </a:ln>
        </p:spPr>
      </p:sp>
      <p:sp>
        <p:nvSpPr>
          <p:cNvPr id="2" name="Line 3"/>
          <p:cNvSpPr/>
          <p:nvPr/>
        </p:nvSpPr>
        <p:spPr>
          <a:xfrm>
            <a:off x="1193400" y="1737720"/>
            <a:ext cx="9966960" cy="0"/>
          </a:xfrm>
          <a:prstGeom prst="line">
            <a:avLst/>
          </a:prstGeom>
          <a:ln w="6480">
            <a:solidFill>
              <a:srgbClr val="808080"/>
            </a:solidFill>
            <a:round/>
          </a:ln>
        </p:spPr>
      </p:sp>
      <p:sp>
        <p:nvSpPr>
          <p:cNvPr id="3" name="CustomShape 4"/>
          <p:cNvSpPr/>
          <p:nvPr/>
        </p:nvSpPr>
        <p:spPr>
          <a:xfrm>
            <a:off x="3240" y="6400800"/>
            <a:ext cx="12188520" cy="456840"/>
          </a:xfrm>
          <a:prstGeom prst="rect">
            <a:avLst/>
          </a:prstGeom>
          <a:solidFill>
            <a:srgbClr val="bd582c"/>
          </a:solidFill>
          <a:ln w="15840">
            <a:noFill/>
          </a:ln>
        </p:spPr>
      </p:sp>
      <p:sp>
        <p:nvSpPr>
          <p:cNvPr id="4" name="CustomShape 5"/>
          <p:cNvSpPr/>
          <p:nvPr/>
        </p:nvSpPr>
        <p:spPr>
          <a:xfrm>
            <a:off x="0" y="6334200"/>
            <a:ext cx="12188520" cy="63720"/>
          </a:xfrm>
          <a:prstGeom prst="rect">
            <a:avLst/>
          </a:prstGeom>
          <a:solidFill>
            <a:srgbClr val="e48312"/>
          </a:solidFill>
          <a:ln w="15840">
            <a:noFill/>
          </a:ln>
        </p:spPr>
      </p:sp>
      <p:sp>
        <p:nvSpPr>
          <p:cNvPr id="5" name="PlaceHolder 6"/>
          <p:cNvSpPr>
            <a:spLocks noGrp="1"/>
          </p:cNvSpPr>
          <p:nvPr>
            <p:ph type="title"/>
          </p:nvPr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anchor="b"/>
          <a:p>
            <a:pPr>
              <a:lnSpc>
                <a:spcPct val="85000"/>
              </a:lnSpc>
            </a:pPr>
            <a:r>
              <a:rPr lang="ru-RU" sz="8000">
                <a:solidFill>
                  <a:srgbClr val="262626"/>
                </a:solidFill>
                <a:latin typeface="Calibri Light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dt"/>
          </p:nvPr>
        </p:nvSpPr>
        <p:spPr>
          <a:xfrm>
            <a:off x="1097280" y="6459840"/>
            <a:ext cx="24717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900">
                <a:solidFill>
                  <a:srgbClr val="ffffff"/>
                </a:solidFill>
                <a:latin typeface="Calibri"/>
              </a:rPr>
              <a:t>15.2.19</a:t>
            </a:r>
            <a:endParaRPr/>
          </a:p>
        </p:txBody>
      </p:sp>
      <p:sp>
        <p:nvSpPr>
          <p:cNvPr id="7" name="PlaceHolder 8"/>
          <p:cNvSpPr>
            <a:spLocks noGrp="1"/>
          </p:cNvSpPr>
          <p:nvPr>
            <p:ph type="ftr"/>
          </p:nvPr>
        </p:nvSpPr>
        <p:spPr>
          <a:xfrm>
            <a:off x="3686040" y="6459840"/>
            <a:ext cx="482256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8" name="PlaceHolder 9"/>
          <p:cNvSpPr>
            <a:spLocks noGrp="1"/>
          </p:cNvSpPr>
          <p:nvPr>
            <p:ph type="sldNum"/>
          </p:nvPr>
        </p:nvSpPr>
        <p:spPr>
          <a:xfrm>
            <a:off x="9900360" y="6459840"/>
            <a:ext cx="131184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B81E9E3C-8458-44FB-8A6A-76B08104ED87}" type="slidenum">
              <a:rPr lang="ru-RU" sz="1050">
                <a:solidFill>
                  <a:srgbClr val="ffffff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9" name="Line 10"/>
          <p:cNvSpPr/>
          <p:nvPr/>
        </p:nvSpPr>
        <p:spPr>
          <a:xfrm>
            <a:off x="1207440" y="4343400"/>
            <a:ext cx="9875520" cy="0"/>
          </a:xfrm>
          <a:prstGeom prst="line">
            <a:avLst/>
          </a:prstGeom>
          <a:ln w="6480">
            <a:solidFill>
              <a:srgbClr val="808080"/>
            </a:solidFill>
            <a:round/>
          </a:ln>
        </p:spPr>
      </p:sp>
      <p:sp>
        <p:nvSpPr>
          <p:cNvPr id="10" name="PlaceHolder 11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0" y="6400800"/>
            <a:ext cx="12191760" cy="456840"/>
          </a:xfrm>
          <a:prstGeom prst="rect">
            <a:avLst/>
          </a:prstGeom>
          <a:solidFill>
            <a:srgbClr val="bd582c"/>
          </a:solidFill>
          <a:ln w="15840">
            <a:noFill/>
          </a:ln>
        </p:spPr>
      </p:sp>
      <p:sp>
        <p:nvSpPr>
          <p:cNvPr id="46" name="CustomShape 2"/>
          <p:cNvSpPr/>
          <p:nvPr/>
        </p:nvSpPr>
        <p:spPr>
          <a:xfrm>
            <a:off x="0" y="6334200"/>
            <a:ext cx="12191760" cy="65520"/>
          </a:xfrm>
          <a:prstGeom prst="rect">
            <a:avLst/>
          </a:prstGeom>
          <a:solidFill>
            <a:srgbClr val="e48312"/>
          </a:solidFill>
          <a:ln w="15840">
            <a:noFill/>
          </a:ln>
        </p:spPr>
      </p:sp>
      <p:sp>
        <p:nvSpPr>
          <p:cNvPr id="47" name="Line 3"/>
          <p:cNvSpPr/>
          <p:nvPr/>
        </p:nvSpPr>
        <p:spPr>
          <a:xfrm>
            <a:off x="1193400" y="1737720"/>
            <a:ext cx="9966960" cy="0"/>
          </a:xfrm>
          <a:prstGeom prst="line">
            <a:avLst/>
          </a:prstGeom>
          <a:ln w="6480">
            <a:solidFill>
              <a:srgbClr val="808080"/>
            </a:solidFill>
            <a:round/>
          </a:ln>
        </p:spPr>
      </p:sp>
      <p:sp>
        <p:nvSpPr>
          <p:cNvPr id="48" name="PlaceHolder 4"/>
          <p:cNvSpPr>
            <a:spLocks noGrp="1"/>
          </p:cNvSpPr>
          <p:nvPr>
            <p:ph type="title"/>
          </p:nvPr>
        </p:nvSpPr>
        <p:spPr>
          <a:xfrm>
            <a:off x="1097280" y="286560"/>
            <a:ext cx="10058040" cy="145044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lang="ru-RU" sz="4800">
                <a:solidFill>
                  <a:srgbClr val="404040"/>
                </a:solidFill>
                <a:latin typeface="Calibri Light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49" name="PlaceHolder 5"/>
          <p:cNvSpPr>
            <a:spLocks noGrp="1"/>
          </p:cNvSpPr>
          <p:nvPr>
            <p:ph type="body"/>
          </p:nvPr>
        </p:nvSpPr>
        <p:spPr>
          <a:xfrm>
            <a:off x="1097280" y="1845720"/>
            <a:ext cx="10058040" cy="4023000"/>
          </a:xfrm>
          <a:prstGeom prst="rect">
            <a:avLst/>
          </a:prstGeom>
        </p:spPr>
        <p:txBody>
          <a:bodyPr lIns="0" rIns="0"/>
          <a:p>
            <a:pPr>
              <a:buSzPct val="25000"/>
              <a:buFont typeface="StarSymbol"/>
              <a:buChar char=""/>
            </a:pPr>
            <a:r>
              <a:rPr lang="ru-RU" sz="2000">
                <a:solidFill>
                  <a:srgbClr val="404040"/>
                </a:solidFill>
                <a:latin typeface="Calibri"/>
              </a:rPr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 sz="2000">
                <a:solidFill>
                  <a:srgbClr val="404040"/>
                </a:solidFill>
                <a:latin typeface="Calibri"/>
              </a:rPr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 sz="2000">
                <a:solidFill>
                  <a:srgbClr val="404040"/>
                </a:solidFill>
                <a:latin typeface="Calibri"/>
              </a:rPr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 sz="2000">
                <a:solidFill>
                  <a:srgbClr val="404040"/>
                </a:solidFill>
                <a:latin typeface="Calibri"/>
              </a:rPr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 sz="2000">
                <a:solidFill>
                  <a:srgbClr val="404040"/>
                </a:solidFill>
                <a:latin typeface="Calibri"/>
              </a:rPr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 sz="2000">
                <a:solidFill>
                  <a:srgbClr val="404040"/>
                </a:solidFill>
                <a:latin typeface="Calibri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Font typeface="Calibri"/>
              <a:buChar char=" "/>
            </a:pPr>
            <a:r>
              <a:rPr lang="ru-RU" sz="2000">
                <a:solidFill>
                  <a:srgbClr val="404040"/>
                </a:solidFill>
                <a:latin typeface="Calibri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Font typeface="Calibri"/>
              <a:buChar char="◦"/>
            </a:pPr>
            <a:r>
              <a:rPr lang="ru-RU">
                <a:solidFill>
                  <a:srgbClr val="404040"/>
                </a:solidFill>
                <a:latin typeface="Calibri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Font typeface="Calibri"/>
              <a:buChar char="◦"/>
            </a:pPr>
            <a:r>
              <a:rPr lang="ru-RU" sz="1400">
                <a:solidFill>
                  <a:srgbClr val="404040"/>
                </a:solidFill>
                <a:latin typeface="Calibri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Font typeface="Calibri"/>
              <a:buChar char="◦"/>
            </a:pPr>
            <a:r>
              <a:rPr lang="ru-RU" sz="1400">
                <a:solidFill>
                  <a:srgbClr val="404040"/>
                </a:solidFill>
                <a:latin typeface="Calibri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Font typeface="Calibri"/>
              <a:buChar char="◦"/>
            </a:pPr>
            <a:r>
              <a:rPr lang="ru-RU" sz="1400">
                <a:solidFill>
                  <a:srgbClr val="404040"/>
                </a:solidFill>
                <a:latin typeface="Calibri"/>
              </a:rPr>
              <a:t>Пятый уровень</a:t>
            </a:r>
            <a:endParaRPr/>
          </a:p>
        </p:txBody>
      </p:sp>
      <p:sp>
        <p:nvSpPr>
          <p:cNvPr id="50" name="PlaceHolder 6"/>
          <p:cNvSpPr>
            <a:spLocks noGrp="1"/>
          </p:cNvSpPr>
          <p:nvPr>
            <p:ph type="dt"/>
          </p:nvPr>
        </p:nvSpPr>
        <p:spPr>
          <a:xfrm>
            <a:off x="1097280" y="6459840"/>
            <a:ext cx="24717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900">
                <a:solidFill>
                  <a:srgbClr val="ffffff"/>
                </a:solidFill>
                <a:latin typeface="Calibri"/>
              </a:rPr>
              <a:t>15.2.19</a:t>
            </a:r>
            <a:endParaRPr/>
          </a:p>
        </p:txBody>
      </p:sp>
      <p:sp>
        <p:nvSpPr>
          <p:cNvPr id="51" name="PlaceHolder 7"/>
          <p:cNvSpPr>
            <a:spLocks noGrp="1"/>
          </p:cNvSpPr>
          <p:nvPr>
            <p:ph type="ftr"/>
          </p:nvPr>
        </p:nvSpPr>
        <p:spPr>
          <a:xfrm>
            <a:off x="3686040" y="6459840"/>
            <a:ext cx="482256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52" name="PlaceHolder 8"/>
          <p:cNvSpPr>
            <a:spLocks noGrp="1"/>
          </p:cNvSpPr>
          <p:nvPr>
            <p:ph type="sldNum"/>
          </p:nvPr>
        </p:nvSpPr>
        <p:spPr>
          <a:xfrm>
            <a:off x="9900360" y="6459840"/>
            <a:ext cx="131184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82241FB2-11CA-4D3F-ACA8-00BA2644FFFB}" type="slidenum">
              <a:rPr lang="ru-RU" sz="1050">
                <a:solidFill>
                  <a:srgbClr val="ffffff"/>
                </a:solidFill>
                <a:latin typeface="Calibri"/>
              </a:rPr>
              <a:t>&lt;номер&gt;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4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image" Target="../media/image30.png"/><Relationship Id="rId3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31.png"/><Relationship Id="rId2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33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34.png"/><Relationship Id="rId2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35.png"/><Relationship Id="rId2" Type="http://schemas.openxmlformats.org/officeDocument/2006/relationships/hyperlink" Target="http://www.cbr.ru/analytics/bank_system/obs_1604.pdf" TargetMode="External"/><Relationship Id="rId3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6.png"/><Relationship Id="rId2" Type="http://schemas.openxmlformats.org/officeDocument/2006/relationships/hyperlink" Target="http://www.cbr.ru/analytics/bank_system/obs_1604.pdf" TargetMode="External"/><Relationship Id="rId3" Type="http://schemas.openxmlformats.org/officeDocument/2006/relationships/slideLayout" Target="../slideLayouts/slideLayout1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37.png"/><Relationship Id="rId2" Type="http://schemas.openxmlformats.org/officeDocument/2006/relationships/hyperlink" Target="http://cbr.ru/analytics/bank_system/obs_1603.pdf" TargetMode="External"/><Relationship Id="rId3" Type="http://schemas.openxmlformats.org/officeDocument/2006/relationships/hyperlink" Target="http://cbr.ru/analytics/bank_system/obs_1603.pdf" TargetMode="External"/><Relationship Id="rId4" Type="http://schemas.openxmlformats.org/officeDocument/2006/relationships/hyperlink" Target="http://cbr.ru/analytics/bank_system/obs_1603.pdf" TargetMode="External"/><Relationship Id="rId5" Type="http://schemas.openxmlformats.org/officeDocument/2006/relationships/hyperlink" Target="http://cbr.ru/analytics/bank_system/obs_1603.pdf" TargetMode="External"/><Relationship Id="rId6" Type="http://schemas.openxmlformats.org/officeDocument/2006/relationships/slideLayout" Target="../slideLayouts/slideLayout1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38.png"/><Relationship Id="rId2" Type="http://schemas.openxmlformats.org/officeDocument/2006/relationships/slideLayout" Target="../slideLayouts/slideLayout1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39.png"/><Relationship Id="rId2" Type="http://schemas.openxmlformats.org/officeDocument/2006/relationships/slideLayout" Target="../slideLayouts/slideLayout1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hyperlink" Target="http://www.cbr.ru/" TargetMode="External"/><Relationship Id="rId2" Type="http://schemas.openxmlformats.org/officeDocument/2006/relationships/hyperlink" Target="http://www.cbr.ru/" TargetMode="External"/><Relationship Id="rId3" Type="http://schemas.openxmlformats.org/officeDocument/2006/relationships/hyperlink" Target="http://auver.ru/" TargetMode="External"/><Relationship Id="rId4" Type="http://schemas.openxmlformats.org/officeDocument/2006/relationships/hyperlink" Target="http://auver.ru/" TargetMode="External"/><Relationship Id="rId5" Type="http://schemas.openxmlformats.org/officeDocument/2006/relationships/hyperlink" Target="http://www.bills.ru/" TargetMode="External"/><Relationship Id="rId6" Type="http://schemas.openxmlformats.org/officeDocument/2006/relationships/hyperlink" Target="http://www.bills.ru/" TargetMode="External"/><Relationship Id="rId7" Type="http://schemas.openxmlformats.org/officeDocument/2006/relationships/hyperlink" Target="http://veles-capital.ru/" TargetMode="External"/><Relationship Id="rId8" Type="http://schemas.openxmlformats.org/officeDocument/2006/relationships/hyperlink" Target="http://veles-capital.ru/" TargetMode="External"/><Relationship Id="rId9" Type="http://schemas.openxmlformats.org/officeDocument/2006/relationships/slideLayout" Target="../slideLayouts/slideLayout1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1097280" y="758880"/>
            <a:ext cx="10058040" cy="3565800"/>
          </a:xfrm>
          <a:prstGeom prst="rect">
            <a:avLst/>
          </a:prstGeom>
        </p:spPr>
        <p:txBody>
          <a:bodyPr anchor="b"/>
          <a:p>
            <a:pPr>
              <a:lnSpc>
                <a:spcPct val="85000"/>
              </a:lnSpc>
            </a:pPr>
            <a:r>
              <a:rPr b="1" lang="ru-RU" sz="7200">
                <a:solidFill>
                  <a:srgbClr val="262626"/>
                </a:solidFill>
                <a:latin typeface="Calibri Light"/>
              </a:rPr>
              <a:t>Обзор рынка неэмиссионных ценных бумаг</a:t>
            </a:r>
            <a:r>
              <a:rPr b="1" lang="ru-RU" sz="7200">
                <a:solidFill>
                  <a:srgbClr val="262626"/>
                </a:solidFill>
                <a:latin typeface="Calibri Light"/>
              </a:rPr>
              <a:t>
</a:t>
            </a:r>
            <a:r>
              <a:rPr b="1" lang="ru-RU" sz="7200">
                <a:solidFill>
                  <a:srgbClr val="262626"/>
                </a:solidFill>
                <a:latin typeface="Calibri Light"/>
              </a:rPr>
              <a:t>04.04.-08.04.16</a:t>
            </a:r>
            <a:endParaRPr/>
          </a:p>
        </p:txBody>
      </p:sp>
      <p:sp>
        <p:nvSpPr>
          <p:cNvPr id="88" name="TextShape 2"/>
          <p:cNvSpPr txBox="1"/>
          <p:nvPr/>
        </p:nvSpPr>
        <p:spPr>
          <a:xfrm>
            <a:off x="1100160" y="4455720"/>
            <a:ext cx="10058040" cy="1142640"/>
          </a:xfrm>
          <a:prstGeom prst="rect">
            <a:avLst/>
          </a:prstGeom>
        </p:spPr>
        <p:txBody>
          <a:bodyPr/>
          <a:p>
            <a:pPr algn="ctr"/>
            <a:endParaRPr/>
          </a:p>
        </p:txBody>
      </p:sp>
      <p:pic>
        <p:nvPicPr>
          <p:cNvPr descr="" id="89" name="Рисунок 3"/>
          <p:cNvPicPr/>
          <p:nvPr/>
        </p:nvPicPr>
        <p:blipFill>
          <a:blip r:embed="rId1"/>
          <a:srcRect b="0" l="0" r="71686" t="-1551"/>
          <a:stretch>
            <a:fillRect/>
          </a:stretch>
        </p:blipFill>
        <p:spPr>
          <a:xfrm>
            <a:off x="9380160" y="1171800"/>
            <a:ext cx="2558160" cy="25624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1097280" y="28656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4800">
                <a:solidFill>
                  <a:srgbClr val="000000"/>
                </a:solidFill>
                <a:latin typeface="Calibri Light"/>
              </a:rPr>
              <a:t>Средневзвешенные доходности предложения векселей в рублях на 10.04.16</a:t>
            </a:r>
            <a:endParaRPr/>
          </a:p>
        </p:txBody>
      </p:sp>
      <p:sp>
        <p:nvSpPr>
          <p:cNvPr id="115" name="TextShape 2"/>
          <p:cNvSpPr txBox="1"/>
          <p:nvPr/>
        </p:nvSpPr>
        <p:spPr>
          <a:xfrm>
            <a:off x="1097280" y="1845720"/>
            <a:ext cx="10058040" cy="4023000"/>
          </a:xfrm>
          <a:prstGeom prst="rect">
            <a:avLst/>
          </a:prstGeom>
        </p:spPr>
        <p:txBody>
          <a:bodyPr lIns="0" rIns="0"/>
          <a:p>
            <a:pPr>
              <a:lnSpc>
                <a:spcPct val="100000"/>
              </a:lnSpc>
              <a:buFont charset="2" typeface="Wingdings"/>
              <a:buChar char="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сроком до 1 мес. 11,47% годовых;</a:t>
            </a:r>
            <a:endParaRPr/>
          </a:p>
          <a:p>
            <a:pPr>
              <a:lnSpc>
                <a:spcPct val="100000"/>
              </a:lnSpc>
              <a:buFont charset="2" typeface="Wingdings"/>
              <a:buChar char="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сроком от 1 до 3 мес. 10,99% годовых;</a:t>
            </a:r>
            <a:endParaRPr/>
          </a:p>
          <a:p>
            <a:pPr>
              <a:lnSpc>
                <a:spcPct val="100000"/>
              </a:lnSpc>
              <a:buFont charset="2" typeface="Wingdings"/>
              <a:buChar char="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сроком от 3 до 6 мес. 11,66% годовых;</a:t>
            </a:r>
            <a:endParaRPr/>
          </a:p>
          <a:p>
            <a:pPr>
              <a:lnSpc>
                <a:spcPct val="100000"/>
              </a:lnSpc>
              <a:buFont charset="2" typeface="Wingdings"/>
              <a:buChar char="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сроком от 6 мес. до 1 года 11,53% годовых;</a:t>
            </a:r>
            <a:endParaRPr/>
          </a:p>
          <a:p>
            <a:pPr>
              <a:lnSpc>
                <a:spcPct val="100000"/>
              </a:lnSpc>
              <a:buFont charset="2" typeface="Wingdings"/>
              <a:buChar char=""/>
            </a:pPr>
            <a:r>
              <a:rPr lang="ru-RU" sz="2400">
                <a:solidFill>
                  <a:srgbClr val="000000"/>
                </a:solidFill>
                <a:latin typeface="Calibri"/>
              </a:rPr>
              <a:t>сроком свыше 1 года не объявлялись.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1097280" y="-55944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5400">
                <a:solidFill>
                  <a:srgbClr val="404040"/>
                </a:solidFill>
                <a:latin typeface="Calibri Light"/>
              </a:rPr>
              <a:t>Котировки векселей </a:t>
            </a:r>
            <a:endParaRPr/>
          </a:p>
        </p:txBody>
      </p:sp>
      <p:graphicFrame>
        <p:nvGraphicFramePr>
          <p:cNvPr id="117" name="Table 2"/>
          <p:cNvGraphicFramePr/>
          <p:nvPr/>
        </p:nvGraphicFramePr>
        <p:xfrm>
          <a:off x="255240" y="891360"/>
          <a:ext cx="11644920" cy="5372640"/>
        </p:xfrm>
        <a:graphic>
          <a:graphicData uri="http://schemas.openxmlformats.org/drawingml/2006/table">
            <a:tbl>
              <a:tblPr/>
              <a:tblGrid>
                <a:gridCol w="5221800"/>
                <a:gridCol w="1034640"/>
                <a:gridCol w="1336320"/>
                <a:gridCol w="1336320"/>
                <a:gridCol w="1034640"/>
                <a:gridCol w="1681200"/>
              </a:tblGrid>
              <a:tr h="451440">
                <a:tc>
                  <a:txBody>
                    <a:bodyPr anchor="ctr" bIns="0" lIns="9000" rIns="9000" tIns="90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Векселедатель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9000" rIns="9000" tIns="90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Цена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9000" rIns="9000" tIns="90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Доходность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9000" rIns="9000" tIns="90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Дата погашения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9000" rIns="9000" tIns="900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Объем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230400"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АКБ Авангард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97,37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11,35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08.07.2016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50 000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230400"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АКБ АК Барс (г. Казань)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11,50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08.07.2016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200 000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230400"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АКБ АК Барс (г. Казань)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11,50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16.05.2016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100 000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230400"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АКБ НОВИКОВБАНК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97,07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11,7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07.07.2016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100 000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230400"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АКБ Транскапиталбанк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10,95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08.07.2016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100 000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230400"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АКБ Транскапиталбанк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11,20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10.10.2016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100 000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230400"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Внешторгбанк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99,41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1,50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04.07.2016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10 000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тыс. долл. США</a:t>
                      </a:r>
                      <a:endParaRPr/>
                    </a:p>
                  </a:txBody>
                  <a:tcPr/>
                </a:tc>
              </a:tr>
              <a:tr h="346320"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Внешторгбанк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97,94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10,25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23.06.2016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100 000</a:t>
                      </a:r>
                      <a:endParaRPr/>
                    </a:p>
                  </a:txBody>
                  <a:tcPr/>
                </a:tc>
                <a:tc>
                  <a:tcPr/>
                </a:tc>
              </a:tr>
              <a:tr h="230400"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Внешторгбанк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97,94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10,50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07.07.2016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100 000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230400"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Возрождение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11,00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08.07.2016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50 000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230400"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Возрождение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11,15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07.10.2016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100 000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346320"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Глобэкс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11,75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11.07.2016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200 000</a:t>
                      </a:r>
                      <a:endParaRPr/>
                    </a:p>
                  </a:txBody>
                  <a:tcPr/>
                </a:tc>
                <a:tc>
                  <a:tcPr/>
                </a:tc>
              </a:tr>
              <a:tr h="230400"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Глобэкс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4,00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21.12.2016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7 000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тыс. долл. США</a:t>
                      </a:r>
                      <a:endParaRPr/>
                    </a:p>
                  </a:txBody>
                  <a:tcPr/>
                </a:tc>
              </a:tr>
              <a:tr h="230400"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Глобэкс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12,00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08.08.2016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200 000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230400"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Межтопэнергобанк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97,28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11,75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07.07.2016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50 000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230400"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Межтопэнергобанк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12,00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10.10.2016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100 000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230400"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Металлинвестбанк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96,86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10,90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08.06.2016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25 000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346320"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Металлинвестбанк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10,90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08.07.2016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100 000</a:t>
                      </a:r>
                      <a:endParaRPr/>
                    </a:p>
                  </a:txBody>
                  <a:tcPr/>
                </a:tc>
                <a:tc>
                  <a:tcPr/>
                </a:tc>
              </a:tr>
              <a:tr h="346320"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Металлинвестбанк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11,05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10.10.2016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100 000</a:t>
                      </a:r>
                      <a:endParaRPr/>
                    </a:p>
                  </a:txBody>
                  <a:tcPr/>
                </a:tc>
                <a:tc>
                  <a:tcPr/>
                </a:tc>
              </a:tr>
              <a:tr h="451440">
                <a:tc>
                  <a:txBody>
                    <a:bodyPr anchor="b" bIns="0" lIns="9000" rIns="9000" tIns="900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МИА БАНК (КБ Московское ипотечное агентство ОАО)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96,07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11,25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12.07.2016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000" rIns="9000" tIns="900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 sz="1500">
                          <a:solidFill>
                            <a:srgbClr val="000000"/>
                          </a:solidFill>
                          <a:latin typeface="Calibri"/>
                        </a:rPr>
                        <a:t>100 000</a:t>
                      </a:r>
                      <a:endParaRPr/>
                    </a:p>
                  </a:txBody>
                  <a:tcPr/>
                </a:tc>
                <a:tc>
                  <a:tcPr/>
                </a:tc>
              </a:tr>
            </a:tbl>
          </a:graphicData>
        </a:graphic>
      </p:graphicFrame>
      <p:sp>
        <p:nvSpPr>
          <p:cNvPr id="118" name="CustomShape 3"/>
          <p:cNvSpPr/>
          <p:nvPr/>
        </p:nvSpPr>
        <p:spPr>
          <a:xfrm>
            <a:off x="3148200" y="6488640"/>
            <a:ext cx="623160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>
                <a:solidFill>
                  <a:srgbClr val="ffffff"/>
                </a:solidFill>
                <a:latin typeface="Calibri"/>
              </a:rPr>
              <a:t>http://veles-capital.ru/ru/Analytics/BillsQuotes 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1096920" y="-47772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6000">
                <a:solidFill>
                  <a:srgbClr val="404040"/>
                </a:solidFill>
                <a:latin typeface="Calibri Light"/>
              </a:rPr>
              <a:t>Котировки векселей</a:t>
            </a:r>
            <a:endParaRPr/>
          </a:p>
        </p:txBody>
      </p:sp>
      <p:graphicFrame>
        <p:nvGraphicFramePr>
          <p:cNvPr id="120" name="Table 2"/>
          <p:cNvGraphicFramePr/>
          <p:nvPr/>
        </p:nvGraphicFramePr>
        <p:xfrm>
          <a:off x="281520" y="873360"/>
          <a:ext cx="11755440" cy="4681080"/>
        </p:xfrm>
        <a:graphic>
          <a:graphicData uri="http://schemas.openxmlformats.org/drawingml/2006/table">
            <a:tbl>
              <a:tblPr/>
              <a:tblGrid>
                <a:gridCol w="5271120"/>
                <a:gridCol w="1044360"/>
                <a:gridCol w="1348920"/>
                <a:gridCol w="1348920"/>
                <a:gridCol w="1044360"/>
                <a:gridCol w="1697760"/>
              </a:tblGrid>
              <a:tr h="805680">
                <a:tc>
                  <a:txBody>
                    <a:bodyPr anchor="ctr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Векселедатель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Цена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Доходность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Дата погашения</a:t>
                      </a:r>
                      <a:endParaRPr/>
                    </a:p>
                  </a:txBody>
                  <a:tcPr/>
                </a:tc>
                <a:tc>
                  <a:txBody>
                    <a:bodyPr anchor="ctr" bIns="0" lIns="9360" rIns="9360" tIns="9360" wrap="none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Объем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540360"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МИА БАНК (КБ Московское ипотечное агентство)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96,07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11,95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11.10.2016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100 000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275040"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ОАО БИНБАНК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96,94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12,0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11.07.2016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200 000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540360"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ОАО БИНБАНК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99,74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4,5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27.04.2016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2 000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тыс. долл. США</a:t>
                      </a:r>
                      <a:endParaRPr/>
                    </a:p>
                  </a:txBody>
                  <a:tcPr/>
                </a:tc>
              </a:tr>
              <a:tr h="275040"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ОАО БИНБАНК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98,85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11,75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12.05.2016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100 000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275040"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Промсвязьбанк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97,83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10,90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01.06.2016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100 000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346680"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Связь - Банк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11,25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08.07.2016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100 000</a:t>
                      </a:r>
                      <a:endParaRPr/>
                    </a:p>
                  </a:txBody>
                  <a:tcPr/>
                </a:tc>
                <a:tc>
                  <a:tcPr/>
                </a:tc>
              </a:tr>
              <a:tr h="275040"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Татфондбанк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99,23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12,25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05.05.2016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50 000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275040"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Татфондбанк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98,42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12,75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06.06.2016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50 000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540360"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Татфондбанк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99,04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4,00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08.07.2016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1 000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тыс. долл. США</a:t>
                      </a:r>
                      <a:endParaRPr/>
                    </a:p>
                  </a:txBody>
                  <a:tcPr/>
                </a:tc>
              </a:tr>
              <a:tr h="275040"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Татфондбанк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96,94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12,75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08.07.2016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50 000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  <a:tr h="540360"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Татфондбанк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98,32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4,40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12.09.2016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1 000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тыс. долл. США</a:t>
                      </a:r>
                      <a:endParaRPr/>
                    </a:p>
                  </a:txBody>
                  <a:tcPr/>
                </a:tc>
              </a:tr>
              <a:tr h="275040"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Татфондбанк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94,88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13,00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10.10.2016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50 000</a:t>
                      </a:r>
                      <a:endParaRPr/>
                    </a:p>
                  </a:txBody>
                  <a:tcPr/>
                </a:tc>
                <a:tc>
                  <a:txBody>
                    <a:bodyPr anchor="b" bIns="0" lIns="9360" rIns="9360" tIns="9360" wrap="none"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1" name="CustomShape 3"/>
          <p:cNvSpPr/>
          <p:nvPr/>
        </p:nvSpPr>
        <p:spPr>
          <a:xfrm>
            <a:off x="3010320" y="6335280"/>
            <a:ext cx="623160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>
                <a:solidFill>
                  <a:srgbClr val="ffffff"/>
                </a:solidFill>
                <a:latin typeface="Calibri"/>
              </a:rPr>
              <a:t>http://veles-capital.ru/ru/Analytics/BillsQuotes 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1042560" y="-55944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4000">
                <a:solidFill>
                  <a:srgbClr val="000000"/>
                </a:solidFill>
                <a:latin typeface="Calibri Light"/>
              </a:rPr>
              <a:t>Крупнейшие банки-векселедатели на 01.03.16</a:t>
            </a:r>
            <a:endParaRPr/>
          </a:p>
        </p:txBody>
      </p:sp>
      <p:pic>
        <p:nvPicPr>
          <p:cNvPr descr="" id="123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2275200" y="891360"/>
            <a:ext cx="7592760" cy="5643000"/>
          </a:xfrm>
          <a:prstGeom prst="rect">
            <a:avLst/>
          </a:prstGeom>
          <a:ln>
            <a:noFill/>
          </a:ln>
        </p:spPr>
      </p:pic>
      <p:sp>
        <p:nvSpPr>
          <p:cNvPr id="124" name="CustomShape 2"/>
          <p:cNvSpPr/>
          <p:nvPr/>
        </p:nvSpPr>
        <p:spPr>
          <a:xfrm>
            <a:off x="2948040" y="6488640"/>
            <a:ext cx="7860600" cy="6382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>
                <a:solidFill>
                  <a:srgbClr val="ffffff"/>
                </a:solidFill>
                <a:latin typeface="Calibri"/>
              </a:rPr>
              <a:t>http://auver.ru/usersdata/Krupneyshie_banki___vekseledateli.pdf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1097280" y="28656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3600">
                <a:solidFill>
                  <a:srgbClr val="000000"/>
                </a:solidFill>
                <a:latin typeface="Calibri Light"/>
              </a:rPr>
              <a:t>Крупнейшие банки по сумме учтённых векселей предприятий промышленности и торговли на 01.03.16</a:t>
            </a:r>
            <a:endParaRPr/>
          </a:p>
        </p:txBody>
      </p:sp>
      <p:pic>
        <p:nvPicPr>
          <p:cNvPr descr="" id="126" name="Объект 4"/>
          <p:cNvPicPr/>
          <p:nvPr/>
        </p:nvPicPr>
        <p:blipFill>
          <a:blip r:embed="rId1"/>
          <a:stretch>
            <a:fillRect/>
          </a:stretch>
        </p:blipFill>
        <p:spPr>
          <a:xfrm>
            <a:off x="2460600" y="1603080"/>
            <a:ext cx="7331400" cy="4752720"/>
          </a:xfrm>
          <a:prstGeom prst="rect">
            <a:avLst/>
          </a:prstGeom>
          <a:ln>
            <a:noFill/>
          </a:ln>
        </p:spPr>
      </p:pic>
      <p:sp>
        <p:nvSpPr>
          <p:cNvPr id="127" name="CustomShape 2"/>
          <p:cNvSpPr/>
          <p:nvPr/>
        </p:nvSpPr>
        <p:spPr>
          <a:xfrm>
            <a:off x="2115720" y="6356160"/>
            <a:ext cx="802080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>
                <a:solidFill>
                  <a:srgbClr val="ffffff"/>
                </a:solidFill>
                <a:latin typeface="Calibri"/>
              </a:rPr>
              <a:t>http://auver.ru/usersdata/Krupneyshie_utchyotnye_banki.pdf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1097280" y="-53748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3600">
                <a:solidFill>
                  <a:srgbClr val="000000"/>
                </a:solidFill>
                <a:latin typeface="Calibri Light"/>
              </a:rPr>
              <a:t>Привлеченные средства банков в рублях и инвалюте</a:t>
            </a:r>
            <a:endParaRPr/>
          </a:p>
        </p:txBody>
      </p:sp>
      <p:pic>
        <p:nvPicPr>
          <p:cNvPr descr="" id="129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1775520" y="1003320"/>
            <a:ext cx="8701560" cy="5011200"/>
          </a:xfrm>
          <a:prstGeom prst="rect">
            <a:avLst/>
          </a:prstGeom>
          <a:ln>
            <a:noFill/>
          </a:ln>
        </p:spPr>
      </p:pic>
      <p:sp>
        <p:nvSpPr>
          <p:cNvPr id="130" name="CustomShape 2"/>
          <p:cNvSpPr/>
          <p:nvPr/>
        </p:nvSpPr>
        <p:spPr>
          <a:xfrm>
            <a:off x="2183760" y="6373800"/>
            <a:ext cx="788508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>
                <a:solidFill>
                  <a:srgbClr val="ffffff"/>
                </a:solidFill>
                <a:latin typeface="Calibri"/>
              </a:rPr>
              <a:t>http://auver.ru/?document&amp;document=1321#.VvAWaeKLTIX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1097280" y="28656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3600">
                <a:solidFill>
                  <a:srgbClr val="000000"/>
                </a:solidFill>
                <a:latin typeface="Calibri Light"/>
              </a:rPr>
              <a:t>Изменение доли выпущенных кредитными организациями векселей</a:t>
            </a:r>
            <a:r>
              <a:rPr b="1" lang="ru-RU" sz="3600">
                <a:solidFill>
                  <a:srgbClr val="000000"/>
                </a:solidFill>
                <a:latin typeface="Calibri Light"/>
              </a:rPr>
              <a:t>
</a:t>
            </a:r>
            <a:r>
              <a:rPr b="1" lang="ru-RU" sz="3600">
                <a:solidFill>
                  <a:srgbClr val="000000"/>
                </a:solidFill>
                <a:latin typeface="Calibri Light"/>
              </a:rPr>
              <a:t>в структуре привлеченных ими средств</a:t>
            </a:r>
            <a:endParaRPr/>
          </a:p>
        </p:txBody>
      </p:sp>
      <p:pic>
        <p:nvPicPr>
          <p:cNvPr descr="" id="132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1937880" y="1737360"/>
            <a:ext cx="8040960" cy="4534560"/>
          </a:xfrm>
          <a:prstGeom prst="rect">
            <a:avLst/>
          </a:prstGeom>
          <a:ln>
            <a:noFill/>
          </a:ln>
        </p:spPr>
      </p:pic>
      <p:sp>
        <p:nvSpPr>
          <p:cNvPr id="133" name="CustomShape 2"/>
          <p:cNvSpPr/>
          <p:nvPr/>
        </p:nvSpPr>
        <p:spPr>
          <a:xfrm>
            <a:off x="2341800" y="6428520"/>
            <a:ext cx="780588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>
                <a:solidFill>
                  <a:srgbClr val="ffffff"/>
                </a:solidFill>
                <a:latin typeface="Calibri"/>
              </a:rPr>
              <a:t>http://auver.ru/?document&amp;document=1321#.VvAkLuKLTIX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1096920" y="-30024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4800">
                <a:solidFill>
                  <a:srgbClr val="404040"/>
                </a:solidFill>
                <a:latin typeface="Calibri Light"/>
              </a:rPr>
              <a:t>Векселя, выданные банками</a:t>
            </a:r>
            <a:endParaRPr/>
          </a:p>
        </p:txBody>
      </p:sp>
      <p:pic>
        <p:nvPicPr>
          <p:cNvPr descr="" id="135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1940040" y="995760"/>
            <a:ext cx="8372160" cy="5036400"/>
          </a:xfrm>
          <a:prstGeom prst="rect">
            <a:avLst/>
          </a:prstGeom>
          <a:ln>
            <a:noFill/>
          </a:ln>
        </p:spPr>
      </p:pic>
      <p:sp>
        <p:nvSpPr>
          <p:cNvPr id="136" name="CustomShape 2"/>
          <p:cNvSpPr/>
          <p:nvPr/>
        </p:nvSpPr>
        <p:spPr>
          <a:xfrm>
            <a:off x="2655720" y="6356160"/>
            <a:ext cx="780588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>
                <a:solidFill>
                  <a:srgbClr val="ffffff"/>
                </a:solidFill>
                <a:latin typeface="Calibri"/>
              </a:rPr>
              <a:t>http://auver.ru/?document&amp;document=1321#.VvAkLuKLTIX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1097280" y="28656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4800">
                <a:solidFill>
                  <a:srgbClr val="000000"/>
                </a:solidFill>
                <a:latin typeface="Calibri Light"/>
              </a:rPr>
              <a:t>Изменение срочной структуры банковского вексельного долга</a:t>
            </a:r>
            <a:endParaRPr/>
          </a:p>
        </p:txBody>
      </p:sp>
      <p:pic>
        <p:nvPicPr>
          <p:cNvPr descr="" id="138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2189520" y="1545840"/>
            <a:ext cx="7700040" cy="4677120"/>
          </a:xfrm>
          <a:prstGeom prst="rect">
            <a:avLst/>
          </a:prstGeom>
          <a:ln>
            <a:noFill/>
          </a:ln>
        </p:spPr>
      </p:pic>
      <p:sp>
        <p:nvSpPr>
          <p:cNvPr id="139" name="CustomShape 2"/>
          <p:cNvSpPr/>
          <p:nvPr/>
        </p:nvSpPr>
        <p:spPr>
          <a:xfrm>
            <a:off x="2466000" y="6369840"/>
            <a:ext cx="780588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>
                <a:solidFill>
                  <a:srgbClr val="ffffff"/>
                </a:solidFill>
                <a:latin typeface="Calibri"/>
              </a:rPr>
              <a:t>http://auver.ru/?document&amp;document=1321#.VvAkLuKLTIX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1056240" y="-62784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4800">
                <a:solidFill>
                  <a:srgbClr val="000000"/>
                </a:solidFill>
                <a:latin typeface="Calibri Light"/>
              </a:rPr>
              <a:t>Векселя, учтенные банками</a:t>
            </a:r>
            <a:endParaRPr/>
          </a:p>
        </p:txBody>
      </p:sp>
      <p:pic>
        <p:nvPicPr>
          <p:cNvPr descr="" id="141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1785240" y="822960"/>
            <a:ext cx="8600400" cy="5536440"/>
          </a:xfrm>
          <a:prstGeom prst="rect">
            <a:avLst/>
          </a:prstGeom>
          <a:ln>
            <a:noFill/>
          </a:ln>
        </p:spPr>
      </p:pic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1097280" y="28656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3200">
                <a:solidFill>
                  <a:srgbClr val="000000"/>
                </a:solidFill>
                <a:latin typeface="Calibri Light"/>
              </a:rPr>
              <a:t>Объем выпущенных кредитными организациями сберегательных (депозитных) сертификатов и облигаций, производные финансовые инструменты</a:t>
            </a:r>
            <a:endParaRPr/>
          </a:p>
        </p:txBody>
      </p:sp>
      <p:pic>
        <p:nvPicPr>
          <p:cNvPr descr="" id="91" name="Объект 5"/>
          <p:cNvPicPr/>
          <p:nvPr/>
        </p:nvPicPr>
        <p:blipFill>
          <a:blip r:embed="rId1"/>
          <a:stretch>
            <a:fillRect/>
          </a:stretch>
        </p:blipFill>
        <p:spPr>
          <a:xfrm>
            <a:off x="439200" y="1618200"/>
            <a:ext cx="11374200" cy="4769280"/>
          </a:xfrm>
          <a:prstGeom prst="rect">
            <a:avLst/>
          </a:prstGeom>
          <a:ln>
            <a:noFill/>
          </a:ln>
        </p:spPr>
      </p:pic>
      <p:sp>
        <p:nvSpPr>
          <p:cNvPr id="92" name="CustomShape 2"/>
          <p:cNvSpPr/>
          <p:nvPr/>
        </p:nvSpPr>
        <p:spPr>
          <a:xfrm>
            <a:off x="3786480" y="6387840"/>
            <a:ext cx="573084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Calibri"/>
              </a:rPr>
              <a:t>http://www.cbr.ru/publ/BBS/Bbs1603r.pdf </a:t>
            </a:r>
            <a:endParaRPr/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1097280" y="28656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4800">
                <a:solidFill>
                  <a:srgbClr val="000000"/>
                </a:solidFill>
                <a:latin typeface="Calibri Light"/>
              </a:rPr>
              <a:t>Структура векселей, учтенных банками на 01.03.16</a:t>
            </a:r>
            <a:endParaRPr/>
          </a:p>
        </p:txBody>
      </p:sp>
      <p:pic>
        <p:nvPicPr>
          <p:cNvPr descr="" id="143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2210760" y="1846440"/>
            <a:ext cx="7164360" cy="4434480"/>
          </a:xfrm>
          <a:prstGeom prst="rect">
            <a:avLst/>
          </a:prstGeom>
          <a:ln>
            <a:noFill/>
          </a:ln>
        </p:spPr>
      </p:pic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Shape 1"/>
          <p:cNvSpPr txBox="1"/>
          <p:nvPr/>
        </p:nvSpPr>
        <p:spPr>
          <a:xfrm>
            <a:off x="1097280" y="286560"/>
            <a:ext cx="10058040" cy="1450440"/>
          </a:xfrm>
          <a:prstGeom prst="rect">
            <a:avLst/>
          </a:prstGeom>
        </p:spPr>
        <p:txBody>
          <a:bodyPr anchor="b"/>
          <a:p>
            <a:endParaRPr/>
          </a:p>
        </p:txBody>
      </p:sp>
      <p:pic>
        <p:nvPicPr>
          <p:cNvPr descr="" id="145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1097280" y="832680"/>
            <a:ext cx="10050840" cy="5077080"/>
          </a:xfrm>
          <a:prstGeom prst="rect">
            <a:avLst/>
          </a:prstGeom>
          <a:ln>
            <a:noFill/>
          </a:ln>
        </p:spPr>
      </p:pic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1097280" y="28656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4800">
                <a:solidFill>
                  <a:srgbClr val="404040"/>
                </a:solidFill>
                <a:latin typeface="Calibri Light"/>
              </a:rPr>
              <a:t>Структура вексельного оборота по состоянию на 01.03.16</a:t>
            </a:r>
            <a:endParaRPr/>
          </a:p>
        </p:txBody>
      </p:sp>
      <p:pic>
        <p:nvPicPr>
          <p:cNvPr descr="" id="147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2962080" y="2023560"/>
            <a:ext cx="6328440" cy="4022280"/>
          </a:xfrm>
          <a:prstGeom prst="rect">
            <a:avLst/>
          </a:prstGeom>
          <a:ln>
            <a:noFill/>
          </a:ln>
        </p:spPr>
      </p:pic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Shape 1"/>
          <p:cNvSpPr txBox="1"/>
          <p:nvPr/>
        </p:nvSpPr>
        <p:spPr>
          <a:xfrm>
            <a:off x="1193400" y="-61488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4800">
                <a:solidFill>
                  <a:srgbClr val="000000"/>
                </a:solidFill>
                <a:latin typeface="Calibri Light"/>
              </a:rPr>
              <a:t>Рейтинг ликвидности векселей</a:t>
            </a:r>
            <a:endParaRPr/>
          </a:p>
        </p:txBody>
      </p:sp>
      <p:sp>
        <p:nvSpPr>
          <p:cNvPr id="149" name="CustomShape 2"/>
          <p:cNvSpPr/>
          <p:nvPr/>
        </p:nvSpPr>
        <p:spPr>
          <a:xfrm>
            <a:off x="2113920" y="6415200"/>
            <a:ext cx="821736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>
                <a:solidFill>
                  <a:srgbClr val="ffffff"/>
                </a:solidFill>
                <a:latin typeface="Calibri"/>
              </a:rPr>
              <a:t>http://veles-capital.ru/ru/Analytics/DebtMarket/DrawersRating</a:t>
            </a:r>
            <a:endParaRPr/>
          </a:p>
        </p:txBody>
      </p:sp>
      <p:pic>
        <p:nvPicPr>
          <p:cNvPr descr="" id="150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856440" y="1119600"/>
            <a:ext cx="4915440" cy="4651920"/>
          </a:xfrm>
          <a:prstGeom prst="rect">
            <a:avLst/>
          </a:prstGeom>
          <a:ln>
            <a:noFill/>
          </a:ln>
        </p:spPr>
      </p:pic>
      <p:pic>
        <p:nvPicPr>
          <p:cNvPr descr="" id="151" name="Рисунок 3"/>
          <p:cNvPicPr/>
          <p:nvPr/>
        </p:nvPicPr>
        <p:blipFill>
          <a:blip r:embed="rId2"/>
          <a:srcRect b="0" l="0" r="-10843" t="96142"/>
          <a:stretch>
            <a:fillRect/>
          </a:stretch>
        </p:blipFill>
        <p:spPr>
          <a:xfrm>
            <a:off x="6068160" y="657000"/>
            <a:ext cx="4762440" cy="3092760"/>
          </a:xfrm>
          <a:prstGeom prst="rect">
            <a:avLst/>
          </a:prstGeom>
          <a:ln>
            <a:noFill/>
          </a:ln>
        </p:spPr>
      </p:pic>
      <p:pic>
        <p:nvPicPr>
          <p:cNvPr descr="" id="152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6068160" y="3805200"/>
            <a:ext cx="5009760" cy="2609640"/>
          </a:xfrm>
          <a:prstGeom prst="rect">
            <a:avLst/>
          </a:prstGeom>
          <a:ln>
            <a:noFill/>
          </a:ln>
        </p:spPr>
      </p:pic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Shape 1"/>
          <p:cNvSpPr txBox="1"/>
          <p:nvPr/>
        </p:nvSpPr>
        <p:spPr>
          <a:xfrm>
            <a:off x="1097280" y="28656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4800">
                <a:solidFill>
                  <a:srgbClr val="000000"/>
                </a:solidFill>
                <a:latin typeface="Calibri Light"/>
              </a:rPr>
              <a:t>Доходности рублевых векселей </a:t>
            </a:r>
            <a:r>
              <a:rPr b="1" lang="ru-RU" sz="4800">
                <a:solidFill>
                  <a:srgbClr val="000000"/>
                </a:solidFill>
                <a:latin typeface="Calibri Light"/>
              </a:rPr>
              <a:t>
</a:t>
            </a:r>
            <a:r>
              <a:rPr b="1" lang="ru-RU" sz="4800">
                <a:solidFill>
                  <a:srgbClr val="000000"/>
                </a:solidFill>
                <a:latin typeface="Calibri Light"/>
              </a:rPr>
              <a:t>1 эшелона</a:t>
            </a:r>
            <a:endParaRPr/>
          </a:p>
        </p:txBody>
      </p:sp>
      <p:sp>
        <p:nvSpPr>
          <p:cNvPr id="154" name="CustomShape 2"/>
          <p:cNvSpPr/>
          <p:nvPr/>
        </p:nvSpPr>
        <p:spPr>
          <a:xfrm>
            <a:off x="1751400" y="5718240"/>
            <a:ext cx="9130680" cy="6382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Источник: Обзор вексельного и денежного рынков. 17.03.16. ООО «ИК Велес Капитал»</a:t>
            </a:r>
            <a:endParaRPr/>
          </a:p>
        </p:txBody>
      </p:sp>
      <p:pic>
        <p:nvPicPr>
          <p:cNvPr descr="" id="155" name="Объект 9"/>
          <p:cNvPicPr/>
          <p:nvPr/>
        </p:nvPicPr>
        <p:blipFill>
          <a:blip r:embed="rId1"/>
          <a:stretch>
            <a:fillRect/>
          </a:stretch>
        </p:blipFill>
        <p:spPr>
          <a:xfrm>
            <a:off x="339840" y="2163600"/>
            <a:ext cx="11743200" cy="2978640"/>
          </a:xfrm>
          <a:prstGeom prst="rect">
            <a:avLst/>
          </a:prstGeom>
          <a:ln>
            <a:noFill/>
          </a:ln>
        </p:spPr>
      </p:pic>
      <p:sp>
        <p:nvSpPr>
          <p:cNvPr id="156" name="CustomShape 3"/>
          <p:cNvSpPr/>
          <p:nvPr/>
        </p:nvSpPr>
        <p:spPr>
          <a:xfrm>
            <a:off x="2279520" y="6351480"/>
            <a:ext cx="8267760" cy="6382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Calibri"/>
              </a:rPr>
              <a:t>http://vlscdn.blob.core.windows.net/uploadedfiles/Analytics/VCBills_160317.pdf</a:t>
            </a:r>
            <a:endParaRPr/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extShape 1"/>
          <p:cNvSpPr txBox="1"/>
          <p:nvPr/>
        </p:nvSpPr>
        <p:spPr>
          <a:xfrm>
            <a:off x="1096920" y="-37764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4800">
                <a:solidFill>
                  <a:srgbClr val="000000"/>
                </a:solidFill>
                <a:latin typeface="Calibri Light"/>
              </a:rPr>
              <a:t>Кривые </a:t>
            </a:r>
            <a:r>
              <a:rPr b="1" lang="ru-RU" sz="4400">
                <a:solidFill>
                  <a:srgbClr val="000000"/>
                </a:solidFill>
                <a:latin typeface="Calibri Light"/>
              </a:rPr>
              <a:t>доходности</a:t>
            </a:r>
            <a:r>
              <a:rPr b="1" lang="ru-RU" sz="4800">
                <a:solidFill>
                  <a:srgbClr val="000000"/>
                </a:solidFill>
                <a:latin typeface="Calibri Light"/>
              </a:rPr>
              <a:t> векселей 1 эшелона</a:t>
            </a:r>
            <a:endParaRPr/>
          </a:p>
        </p:txBody>
      </p:sp>
      <p:sp>
        <p:nvSpPr>
          <p:cNvPr id="158" name="CustomShape 2"/>
          <p:cNvSpPr/>
          <p:nvPr/>
        </p:nvSpPr>
        <p:spPr>
          <a:xfrm>
            <a:off x="1584720" y="6385680"/>
            <a:ext cx="1045584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>
                <a:solidFill>
                  <a:srgbClr val="ffffff"/>
                </a:solidFill>
                <a:latin typeface="Calibri"/>
              </a:rPr>
              <a:t>http://vlscdn.blob.core.windows.net/uploadedfiles/Analytics/VCBills_160317.pdf</a:t>
            </a:r>
            <a:endParaRPr/>
          </a:p>
        </p:txBody>
      </p:sp>
      <p:sp>
        <p:nvSpPr>
          <p:cNvPr id="159" name="CustomShape 3"/>
          <p:cNvSpPr/>
          <p:nvPr/>
        </p:nvSpPr>
        <p:spPr>
          <a:xfrm>
            <a:off x="1944720" y="5923800"/>
            <a:ext cx="9736200" cy="91260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Источник: Обзор вексельного и денежного рынков. 17.03.16. ООО «ИК Велес Капитал»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descr="" id="160" name="Объект 5"/>
          <p:cNvPicPr/>
          <p:nvPr/>
        </p:nvPicPr>
        <p:blipFill>
          <a:blip r:embed="rId1"/>
          <a:stretch>
            <a:fillRect/>
          </a:stretch>
        </p:blipFill>
        <p:spPr>
          <a:xfrm>
            <a:off x="1405080" y="905040"/>
            <a:ext cx="8930880" cy="5018760"/>
          </a:xfrm>
          <a:prstGeom prst="rect">
            <a:avLst/>
          </a:prstGeom>
          <a:ln>
            <a:noFill/>
          </a:ln>
        </p:spPr>
      </p:pic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extShape 1"/>
          <p:cNvSpPr txBox="1"/>
          <p:nvPr/>
        </p:nvSpPr>
        <p:spPr>
          <a:xfrm>
            <a:off x="1097280" y="28656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4800">
                <a:solidFill>
                  <a:srgbClr val="000000"/>
                </a:solidFill>
                <a:latin typeface="Calibri Light"/>
              </a:rPr>
              <a:t>Доходности рублевых векселей </a:t>
            </a:r>
            <a:r>
              <a:rPr b="1" lang="ru-RU" sz="4800">
                <a:solidFill>
                  <a:srgbClr val="000000"/>
                </a:solidFill>
                <a:latin typeface="Calibri Light"/>
              </a:rPr>
              <a:t>
</a:t>
            </a:r>
            <a:r>
              <a:rPr b="1" lang="ru-RU" sz="4800">
                <a:solidFill>
                  <a:srgbClr val="000000"/>
                </a:solidFill>
                <a:latin typeface="Calibri Light"/>
              </a:rPr>
              <a:t>2 эшелона</a:t>
            </a:r>
            <a:endParaRPr/>
          </a:p>
        </p:txBody>
      </p:sp>
      <p:pic>
        <p:nvPicPr>
          <p:cNvPr descr="" id="162" name="Рисунок 4"/>
          <p:cNvPicPr/>
          <p:nvPr/>
        </p:nvPicPr>
        <p:blipFill>
          <a:blip r:embed="rId1"/>
          <a:srcRect b="2006015" l="0" r="-4215" t="0"/>
          <a:stretch>
            <a:fillRect/>
          </a:stretch>
        </p:blipFill>
        <p:spPr>
          <a:xfrm>
            <a:off x="208800" y="2241000"/>
            <a:ext cx="11871360" cy="372960"/>
          </a:xfrm>
          <a:prstGeom prst="rect">
            <a:avLst/>
          </a:prstGeom>
          <a:ln>
            <a:noFill/>
          </a:ln>
        </p:spPr>
      </p:pic>
      <p:pic>
        <p:nvPicPr>
          <p:cNvPr descr="" id="163" name="Объект 5"/>
          <p:cNvPicPr/>
          <p:nvPr/>
        </p:nvPicPr>
        <p:blipFill>
          <a:blip r:embed="rId2"/>
          <a:stretch>
            <a:fillRect/>
          </a:stretch>
        </p:blipFill>
        <p:spPr>
          <a:xfrm>
            <a:off x="208800" y="2614320"/>
            <a:ext cx="11871360" cy="1766880"/>
          </a:xfrm>
          <a:prstGeom prst="rect">
            <a:avLst/>
          </a:prstGeom>
          <a:ln>
            <a:noFill/>
          </a:ln>
        </p:spPr>
      </p:pic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extShape 1"/>
          <p:cNvSpPr txBox="1"/>
          <p:nvPr/>
        </p:nvSpPr>
        <p:spPr>
          <a:xfrm>
            <a:off x="1097280" y="15768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4800">
                <a:solidFill>
                  <a:srgbClr val="000000"/>
                </a:solidFill>
                <a:latin typeface="Calibri Light"/>
              </a:rPr>
              <a:t>Кривые доходности векселей 2 эшелона</a:t>
            </a:r>
            <a:endParaRPr/>
          </a:p>
        </p:txBody>
      </p:sp>
      <p:pic>
        <p:nvPicPr>
          <p:cNvPr descr="" id="165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1097280" y="1511280"/>
            <a:ext cx="9462240" cy="5236920"/>
          </a:xfrm>
          <a:prstGeom prst="rect">
            <a:avLst/>
          </a:prstGeom>
          <a:ln>
            <a:noFill/>
          </a:ln>
        </p:spPr>
      </p:pic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TextShape 1"/>
          <p:cNvSpPr txBox="1"/>
          <p:nvPr/>
        </p:nvSpPr>
        <p:spPr>
          <a:xfrm>
            <a:off x="1097280" y="28656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4800">
                <a:solidFill>
                  <a:srgbClr val="000000"/>
                </a:solidFill>
                <a:latin typeface="Calibri Light"/>
              </a:rPr>
              <a:t>Доходности рублевых векселей </a:t>
            </a:r>
            <a:r>
              <a:rPr b="1" lang="ru-RU" sz="4800">
                <a:solidFill>
                  <a:srgbClr val="000000"/>
                </a:solidFill>
                <a:latin typeface="Calibri Light"/>
              </a:rPr>
              <a:t>
</a:t>
            </a:r>
            <a:r>
              <a:rPr b="1" lang="ru-RU" sz="4800">
                <a:solidFill>
                  <a:srgbClr val="000000"/>
                </a:solidFill>
                <a:latin typeface="Calibri Light"/>
              </a:rPr>
              <a:t>3 эшелона</a:t>
            </a:r>
            <a:endParaRPr/>
          </a:p>
        </p:txBody>
      </p:sp>
      <p:pic>
        <p:nvPicPr>
          <p:cNvPr descr="" id="167" name="Объект 4"/>
          <p:cNvPicPr/>
          <p:nvPr/>
        </p:nvPicPr>
        <p:blipFill>
          <a:blip r:embed="rId1"/>
          <a:stretch>
            <a:fillRect/>
          </a:stretch>
        </p:blipFill>
        <p:spPr>
          <a:xfrm>
            <a:off x="650160" y="3078000"/>
            <a:ext cx="10951920" cy="1515240"/>
          </a:xfrm>
          <a:prstGeom prst="rect">
            <a:avLst/>
          </a:prstGeom>
          <a:ln>
            <a:noFill/>
          </a:ln>
        </p:spPr>
      </p:pic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extShape 1"/>
          <p:cNvSpPr txBox="1"/>
          <p:nvPr/>
        </p:nvSpPr>
        <p:spPr>
          <a:xfrm>
            <a:off x="1097280" y="28656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4800">
                <a:solidFill>
                  <a:srgbClr val="000000"/>
                </a:solidFill>
                <a:latin typeface="Calibri Light"/>
              </a:rPr>
              <a:t>Кривые доходности векселей 3 эшелона</a:t>
            </a:r>
            <a:endParaRPr/>
          </a:p>
        </p:txBody>
      </p:sp>
      <p:pic>
        <p:nvPicPr>
          <p:cNvPr descr="" id="169" name="Объект 6"/>
          <p:cNvPicPr/>
          <p:nvPr/>
        </p:nvPicPr>
        <p:blipFill>
          <a:blip r:embed="rId1"/>
          <a:stretch>
            <a:fillRect/>
          </a:stretch>
        </p:blipFill>
        <p:spPr>
          <a:xfrm>
            <a:off x="1661040" y="1562760"/>
            <a:ext cx="8930520" cy="5108040"/>
          </a:xfrm>
          <a:prstGeom prst="rect">
            <a:avLst/>
          </a:prstGeom>
          <a:ln>
            <a:noFill/>
          </a:ln>
        </p:spPr>
      </p:pic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1097280" y="28656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3600">
                <a:solidFill>
                  <a:srgbClr val="000000"/>
                </a:solidFill>
                <a:latin typeface="Calibri Light"/>
              </a:rPr>
              <a:t>Объем выпущенных кредитными организациями сберегательных (депозитных) сертификатов и облигаций, производные финансовые инструменты</a:t>
            </a:r>
            <a:endParaRPr/>
          </a:p>
        </p:txBody>
      </p:sp>
      <p:pic>
        <p:nvPicPr>
          <p:cNvPr descr="" id="94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538200" y="1737360"/>
            <a:ext cx="11176200" cy="4525560"/>
          </a:xfrm>
          <a:prstGeom prst="rect">
            <a:avLst/>
          </a:prstGeom>
          <a:ln>
            <a:noFill/>
          </a:ln>
        </p:spPr>
      </p:pic>
      <p:sp>
        <p:nvSpPr>
          <p:cNvPr id="95" name="CustomShape 2"/>
          <p:cNvSpPr/>
          <p:nvPr/>
        </p:nvSpPr>
        <p:spPr>
          <a:xfrm>
            <a:off x="3356640" y="6373800"/>
            <a:ext cx="553968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Calibri"/>
              </a:rPr>
              <a:t>http://www.cbr.ru/publ/BBS/Bbs1603r.pdf </a:t>
            </a:r>
            <a:endParaRPr/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extShape 1"/>
          <p:cNvSpPr txBox="1"/>
          <p:nvPr/>
        </p:nvSpPr>
        <p:spPr>
          <a:xfrm>
            <a:off x="1200240" y="-51192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4800">
                <a:solidFill>
                  <a:srgbClr val="404040"/>
                </a:solidFill>
                <a:latin typeface="Calibri Light"/>
              </a:rPr>
              <a:t>Кривые доходностей векселей</a:t>
            </a:r>
            <a:endParaRPr/>
          </a:p>
        </p:txBody>
      </p:sp>
      <p:sp>
        <p:nvSpPr>
          <p:cNvPr id="171" name="CustomShape 2"/>
          <p:cNvSpPr/>
          <p:nvPr/>
        </p:nvSpPr>
        <p:spPr>
          <a:xfrm>
            <a:off x="1119960" y="6345720"/>
            <a:ext cx="1045584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>
                <a:solidFill>
                  <a:srgbClr val="ffffff"/>
                </a:solidFill>
                <a:latin typeface="Calibri"/>
              </a:rPr>
              <a:t>http://vlscdn.blob.core.windows.net/uploadedfiles/Analytics/VCBills_160317.pdf</a:t>
            </a:r>
            <a:endParaRPr/>
          </a:p>
        </p:txBody>
      </p:sp>
      <p:pic>
        <p:nvPicPr>
          <p:cNvPr descr="" id="172" name="Объект 5"/>
          <p:cNvPicPr/>
          <p:nvPr/>
        </p:nvPicPr>
        <p:blipFill>
          <a:blip r:embed="rId1"/>
          <a:stretch>
            <a:fillRect/>
          </a:stretch>
        </p:blipFill>
        <p:spPr>
          <a:xfrm>
            <a:off x="3090960" y="938880"/>
            <a:ext cx="5355720" cy="5032800"/>
          </a:xfrm>
          <a:prstGeom prst="rect">
            <a:avLst/>
          </a:prstGeom>
          <a:ln>
            <a:noFill/>
          </a:ln>
        </p:spPr>
      </p:pic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Shape 1"/>
          <p:cNvSpPr txBox="1"/>
          <p:nvPr/>
        </p:nvSpPr>
        <p:spPr>
          <a:xfrm>
            <a:off x="1097280" y="28656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4800">
                <a:solidFill>
                  <a:srgbClr val="000000"/>
                </a:solidFill>
                <a:latin typeface="Calibri Light"/>
              </a:rPr>
              <a:t>Вложения кредитных организаций в векселя</a:t>
            </a:r>
            <a:endParaRPr/>
          </a:p>
        </p:txBody>
      </p:sp>
      <p:pic>
        <p:nvPicPr>
          <p:cNvPr descr="" id="174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1644840" y="1868760"/>
            <a:ext cx="8963280" cy="3076200"/>
          </a:xfrm>
          <a:prstGeom prst="rect">
            <a:avLst/>
          </a:prstGeom>
          <a:ln>
            <a:noFill/>
          </a:ln>
        </p:spPr>
      </p:pic>
      <p:sp>
        <p:nvSpPr>
          <p:cNvPr id="175" name="CustomShape 2"/>
          <p:cNvSpPr/>
          <p:nvPr/>
        </p:nvSpPr>
        <p:spPr>
          <a:xfrm>
            <a:off x="1442520" y="5414400"/>
            <a:ext cx="9877680" cy="91260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Источник: Экспресс-выпуске «Обзор банковского сектора Российской Федерации. Аналитические показатели (интернет-версия)» </a:t>
            </a:r>
            <a:r>
              <a:rPr lang="ru-RU" u="sng">
                <a:solidFill>
                  <a:srgbClr val="2998e3"/>
                </a:solidFill>
                <a:latin typeface="Calibri"/>
                <a:hlinkClick r:id="rId2"/>
              </a:rPr>
              <a:t>http://www.cbr.ru/analytics/bank_system/obs_1604.pdf</a:t>
            </a:r>
            <a:r>
              <a:rPr lang="ru-RU">
                <a:solidFill>
                  <a:srgbClr val="000000"/>
                </a:solidFill>
                <a:latin typeface="Calibri"/>
              </a:rPr>
              <a:t> </a:t>
            </a:r>
            <a:endParaRPr/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extShape 1"/>
          <p:cNvSpPr txBox="1"/>
          <p:nvPr/>
        </p:nvSpPr>
        <p:spPr>
          <a:xfrm>
            <a:off x="1097280" y="28656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4800">
                <a:solidFill>
                  <a:srgbClr val="000000"/>
                </a:solidFill>
                <a:latin typeface="Calibri Light"/>
              </a:rPr>
              <a:t>Структура вложений кредитных организаций в векселя</a:t>
            </a:r>
            <a:endParaRPr/>
          </a:p>
        </p:txBody>
      </p:sp>
      <p:pic>
        <p:nvPicPr>
          <p:cNvPr descr="" id="177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2485440" y="1544040"/>
            <a:ext cx="7282080" cy="4195800"/>
          </a:xfrm>
          <a:prstGeom prst="rect">
            <a:avLst/>
          </a:prstGeom>
          <a:ln>
            <a:noFill/>
          </a:ln>
        </p:spPr>
      </p:pic>
      <p:sp>
        <p:nvSpPr>
          <p:cNvPr id="178" name="CustomShape 2"/>
          <p:cNvSpPr/>
          <p:nvPr/>
        </p:nvSpPr>
        <p:spPr>
          <a:xfrm>
            <a:off x="1802880" y="5740560"/>
            <a:ext cx="9794160" cy="91260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Источник: Экспресс-выпуске «Обзор банковского сектора Российской Федерации. Аналитические показатели (интернет-версия)» </a:t>
            </a:r>
            <a:r>
              <a:rPr lang="ru-RU" u="sng">
                <a:solidFill>
                  <a:srgbClr val="2998e3"/>
                </a:solidFill>
                <a:latin typeface="Calibri"/>
                <a:hlinkClick r:id="rId2"/>
              </a:rPr>
              <a:t>http://www.cbr.ru/analytics/bank_system/obs_1604.pdf</a:t>
            </a:r>
            <a:r>
              <a:rPr lang="ru-RU">
                <a:solidFill>
                  <a:srgbClr val="000000"/>
                </a:solidFill>
                <a:latin typeface="Calibri"/>
              </a:rPr>
              <a:t> </a:t>
            </a:r>
            <a:endParaRPr/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extShape 1"/>
          <p:cNvSpPr txBox="1"/>
          <p:nvPr/>
        </p:nvSpPr>
        <p:spPr>
          <a:xfrm>
            <a:off x="1097280" y="28656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4800">
                <a:solidFill>
                  <a:srgbClr val="000000"/>
                </a:solidFill>
                <a:latin typeface="Calibri Light"/>
              </a:rPr>
              <a:t>Основные характеристики выпущенных долговых обязательств банковского сектора (млрд. руб.)</a:t>
            </a:r>
            <a:endParaRPr/>
          </a:p>
        </p:txBody>
      </p:sp>
      <p:pic>
        <p:nvPicPr>
          <p:cNvPr descr="" id="180" name="Объект 4"/>
          <p:cNvPicPr/>
          <p:nvPr/>
        </p:nvPicPr>
        <p:blipFill>
          <a:blip r:embed="rId1"/>
          <a:stretch>
            <a:fillRect/>
          </a:stretch>
        </p:blipFill>
        <p:spPr>
          <a:xfrm>
            <a:off x="2710800" y="1659240"/>
            <a:ext cx="6893640" cy="4551840"/>
          </a:xfrm>
          <a:prstGeom prst="rect">
            <a:avLst/>
          </a:prstGeom>
          <a:ln>
            <a:noFill/>
          </a:ln>
        </p:spPr>
      </p:pic>
      <p:sp>
        <p:nvSpPr>
          <p:cNvPr id="181" name="CustomShape 2"/>
          <p:cNvSpPr/>
          <p:nvPr/>
        </p:nvSpPr>
        <p:spPr>
          <a:xfrm>
            <a:off x="1130760" y="6211800"/>
            <a:ext cx="10235880" cy="91260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Источник: Экспресс-выпуске «Обзор банковского сектора Российской Федерации. Аналитические показатели (интернет-версия)» </a:t>
            </a:r>
            <a:r>
              <a:rPr lang="ru-RU" u="sng">
                <a:solidFill>
                  <a:srgbClr val="2998e3"/>
                </a:solidFill>
                <a:latin typeface="Calibri"/>
                <a:hlinkClick r:id="rId2"/>
              </a:rPr>
              <a:t>http://cbr.ru/analytics/bank_system/obs_160</a:t>
            </a:r>
            <a:r>
              <a:rPr lang="ru-RU" u="sng">
                <a:solidFill>
                  <a:srgbClr val="2998e3"/>
                </a:solidFill>
                <a:latin typeface="Calibri"/>
                <a:hlinkClick r:id="rId3"/>
              </a:rPr>
              <a:t>4</a:t>
            </a:r>
            <a:r>
              <a:rPr lang="ru-RU" u="sng">
                <a:solidFill>
                  <a:srgbClr val="2998e3"/>
                </a:solidFill>
                <a:latin typeface="Calibri"/>
                <a:hlinkClick r:id="rId4"/>
              </a:rPr>
              <a:t>.</a:t>
            </a:r>
            <a:r>
              <a:rPr lang="ru-RU" u="sng">
                <a:solidFill>
                  <a:srgbClr val="2998e3"/>
                </a:solidFill>
                <a:latin typeface="Calibri"/>
                <a:hlinkClick r:id="rId5"/>
              </a:rPr>
              <a:t>pdf</a:t>
            </a:r>
            <a:endParaRPr/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extShape 1"/>
          <p:cNvSpPr txBox="1"/>
          <p:nvPr/>
        </p:nvSpPr>
        <p:spPr>
          <a:xfrm>
            <a:off x="1058760" y="-72540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4800">
                <a:solidFill>
                  <a:srgbClr val="000000"/>
                </a:solidFill>
                <a:latin typeface="Calibri Light"/>
              </a:rPr>
              <a:t>Вексельные индексы</a:t>
            </a:r>
            <a:endParaRPr/>
          </a:p>
        </p:txBody>
      </p:sp>
      <p:pic>
        <p:nvPicPr>
          <p:cNvPr descr="" id="183" name="Объект 5"/>
          <p:cNvPicPr/>
          <p:nvPr/>
        </p:nvPicPr>
        <p:blipFill>
          <a:blip r:embed="rId1"/>
          <a:srcRect b="183854" l="533894" r="602269" t="293489"/>
          <a:stretch>
            <a:fillRect/>
          </a:stretch>
        </p:blipFill>
        <p:spPr>
          <a:xfrm>
            <a:off x="2722680" y="725400"/>
            <a:ext cx="6485040" cy="5237280"/>
          </a:xfrm>
          <a:prstGeom prst="rect">
            <a:avLst/>
          </a:prstGeom>
          <a:ln>
            <a:noFill/>
          </a:ln>
        </p:spPr>
      </p:pic>
      <p:sp>
        <p:nvSpPr>
          <p:cNvPr id="184" name="CustomShape 2"/>
          <p:cNvSpPr/>
          <p:nvPr/>
        </p:nvSpPr>
        <p:spPr>
          <a:xfrm>
            <a:off x="2309040" y="6322320"/>
            <a:ext cx="755748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>
                <a:solidFill>
                  <a:srgbClr val="ffffff"/>
                </a:solidFill>
                <a:latin typeface="Calibri"/>
              </a:rPr>
              <a:t>http://veles-capital.ru/ru/Analytics/DebtMarket/BillsIndex</a:t>
            </a:r>
            <a:endParaRPr/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TextShape 1"/>
          <p:cNvSpPr txBox="1"/>
          <p:nvPr/>
        </p:nvSpPr>
        <p:spPr>
          <a:xfrm>
            <a:off x="-115920" y="-208440"/>
            <a:ext cx="121442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3600">
                <a:solidFill>
                  <a:srgbClr val="404040"/>
                </a:solidFill>
                <a:latin typeface="Calibri Light"/>
              </a:rPr>
              <a:t>Индекс РВС (доходности и ликвидности вексельного рынка)</a:t>
            </a:r>
            <a:endParaRPr/>
          </a:p>
        </p:txBody>
      </p:sp>
      <p:pic>
        <p:nvPicPr>
          <p:cNvPr descr="" id="186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3547800" y="1284480"/>
            <a:ext cx="5156640" cy="5203800"/>
          </a:xfrm>
          <a:prstGeom prst="rect">
            <a:avLst/>
          </a:prstGeom>
          <a:ln>
            <a:noFill/>
          </a:ln>
        </p:spPr>
      </p:pic>
      <p:sp>
        <p:nvSpPr>
          <p:cNvPr id="187" name="CustomShape 2"/>
          <p:cNvSpPr/>
          <p:nvPr/>
        </p:nvSpPr>
        <p:spPr>
          <a:xfrm>
            <a:off x="2758320" y="6488640"/>
            <a:ext cx="673596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>
                <a:solidFill>
                  <a:srgbClr val="ffffff"/>
                </a:solidFill>
                <a:latin typeface="Calibri"/>
              </a:rPr>
              <a:t>http://www.bills.ru/quotes/index_rvs/rvs_index.php</a:t>
            </a:r>
            <a:endParaRPr/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TextShape 1"/>
          <p:cNvSpPr txBox="1"/>
          <p:nvPr/>
        </p:nvSpPr>
        <p:spPr>
          <a:xfrm>
            <a:off x="1097280" y="28656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6000">
                <a:solidFill>
                  <a:srgbClr val="404040"/>
                </a:solidFill>
                <a:latin typeface="Calibri Light"/>
              </a:rPr>
              <a:t>Список источников</a:t>
            </a:r>
            <a:endParaRPr/>
          </a:p>
        </p:txBody>
      </p:sp>
      <p:sp>
        <p:nvSpPr>
          <p:cNvPr id="189" name="TextShape 2"/>
          <p:cNvSpPr txBox="1"/>
          <p:nvPr/>
        </p:nvSpPr>
        <p:spPr>
          <a:xfrm>
            <a:off x="1097280" y="1845720"/>
            <a:ext cx="10058040" cy="4023000"/>
          </a:xfrm>
          <a:prstGeom prst="rect">
            <a:avLst/>
          </a:prstGeom>
        </p:spPr>
        <p:txBody>
          <a:bodyPr lIns="0" rIns="0"/>
          <a:p>
            <a:pPr>
              <a:lnSpc>
                <a:spcPct val="100000"/>
              </a:lnSpc>
              <a:buFont typeface="Calibri Light"/>
              <a:buAutoNum type="arabicPeriod"/>
            </a:pPr>
            <a:r>
              <a:rPr lang="ru-RU" sz="2000">
                <a:solidFill>
                  <a:srgbClr val="000000"/>
                </a:solidFill>
                <a:latin typeface="Calibri"/>
              </a:rPr>
              <a:t>Официальный сайт Банка России </a:t>
            </a:r>
            <a:r>
              <a:rPr lang="ru-RU" sz="2000" u="sng">
                <a:solidFill>
                  <a:srgbClr val="000000"/>
                </a:solidFill>
                <a:latin typeface="Calibri"/>
                <a:hlinkClick r:id="rId1"/>
              </a:rPr>
              <a:t>http://www.cbr.ru</a:t>
            </a:r>
            <a:r>
              <a:rPr lang="ru-RU" sz="2000" u="sng">
                <a:solidFill>
                  <a:srgbClr val="000000"/>
                </a:solidFill>
                <a:latin typeface="Calibri"/>
                <a:hlinkClick r:id="rId2"/>
              </a:rPr>
              <a:t>/</a:t>
            </a:r>
            <a:r>
              <a:rPr lang="ru-RU" sz="2000">
                <a:solidFill>
                  <a:srgbClr val="000000"/>
                </a:solidFill>
                <a:latin typeface="Calibri"/>
              </a:rPr>
              <a:t> </a:t>
            </a:r>
            <a:endParaRPr/>
          </a:p>
          <a:p>
            <a:pPr>
              <a:lnSpc>
                <a:spcPct val="100000"/>
              </a:lnSpc>
              <a:buFont typeface="Calibri Light"/>
              <a:buAutoNum type="arabicPeriod"/>
            </a:pPr>
            <a:r>
              <a:rPr lang="ru-RU" sz="2000">
                <a:solidFill>
                  <a:srgbClr val="000000"/>
                </a:solidFill>
                <a:latin typeface="Calibri"/>
              </a:rPr>
              <a:t>Ассоциация Участников Вексельного Рынка (АУВЕР) </a:t>
            </a:r>
            <a:r>
              <a:rPr lang="ru-RU" sz="2000" u="sng">
                <a:solidFill>
                  <a:srgbClr val="000000"/>
                </a:solidFill>
                <a:latin typeface="Calibri"/>
                <a:hlinkClick r:id="rId3"/>
              </a:rPr>
              <a:t>http://auver.ru</a:t>
            </a:r>
            <a:r>
              <a:rPr lang="ru-RU" sz="2000" u="sng">
                <a:solidFill>
                  <a:srgbClr val="000000"/>
                </a:solidFill>
                <a:latin typeface="Calibri"/>
                <a:hlinkClick r:id="rId4"/>
              </a:rPr>
              <a:t>/</a:t>
            </a:r>
            <a:r>
              <a:rPr lang="ru-RU" sz="2000">
                <a:solidFill>
                  <a:srgbClr val="000000"/>
                </a:solidFill>
                <a:latin typeface="Calibri"/>
              </a:rPr>
              <a:t> </a:t>
            </a:r>
            <a:endParaRPr/>
          </a:p>
          <a:p>
            <a:pPr>
              <a:lnSpc>
                <a:spcPct val="100000"/>
              </a:lnSpc>
              <a:buFont typeface="Calibri Light"/>
              <a:buAutoNum type="arabicPeriod"/>
            </a:pPr>
            <a:r>
              <a:rPr lang="ru-RU" sz="2000">
                <a:solidFill>
                  <a:srgbClr val="000000"/>
                </a:solidFill>
                <a:latin typeface="Calibri"/>
              </a:rPr>
              <a:t>Система РВС-Векселя (Российская вексельная система) </a:t>
            </a:r>
            <a:r>
              <a:rPr lang="ru-RU" sz="2000" u="sng">
                <a:solidFill>
                  <a:srgbClr val="000000"/>
                </a:solidFill>
                <a:latin typeface="Calibri"/>
                <a:hlinkClick r:id="rId5"/>
              </a:rPr>
              <a:t>http://www.bills.ru</a:t>
            </a:r>
            <a:r>
              <a:rPr lang="ru-RU" sz="2000" u="sng">
                <a:solidFill>
                  <a:srgbClr val="000000"/>
                </a:solidFill>
                <a:latin typeface="Calibri"/>
                <a:hlinkClick r:id="rId6"/>
              </a:rPr>
              <a:t>/</a:t>
            </a:r>
            <a:r>
              <a:rPr lang="ru-RU" sz="2000">
                <a:solidFill>
                  <a:srgbClr val="000000"/>
                </a:solidFill>
                <a:latin typeface="Calibri"/>
              </a:rPr>
              <a:t> </a:t>
            </a:r>
            <a:endParaRPr/>
          </a:p>
          <a:p>
            <a:pPr>
              <a:lnSpc>
                <a:spcPct val="100000"/>
              </a:lnSpc>
              <a:buFont typeface="Calibri Light"/>
              <a:buAutoNum type="arabicPeriod"/>
            </a:pPr>
            <a:r>
              <a:rPr lang="ru-RU" sz="2000">
                <a:solidFill>
                  <a:srgbClr val="000000"/>
                </a:solidFill>
                <a:latin typeface="Calibri"/>
              </a:rPr>
              <a:t>Инвестиционная компания Велес Капитал </a:t>
            </a:r>
            <a:r>
              <a:rPr lang="ru-RU" sz="2000" u="sng">
                <a:solidFill>
                  <a:srgbClr val="000000"/>
                </a:solidFill>
                <a:latin typeface="Calibri"/>
                <a:hlinkClick r:id="rId7"/>
              </a:rPr>
              <a:t>http://veles-capital.ru</a:t>
            </a:r>
            <a:r>
              <a:rPr lang="ru-RU" sz="2000" u="sng">
                <a:solidFill>
                  <a:srgbClr val="000000"/>
                </a:solidFill>
                <a:latin typeface="Calibri"/>
                <a:hlinkClick r:id="rId8"/>
              </a:rPr>
              <a:t>/</a:t>
            </a:r>
            <a:r>
              <a:rPr lang="ru-RU" sz="2000">
                <a:solidFill>
                  <a:srgbClr val="000000"/>
                </a:solidFill>
                <a:latin typeface="Calibri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TextShape 1"/>
          <p:cNvSpPr txBox="1"/>
          <p:nvPr/>
        </p:nvSpPr>
        <p:spPr>
          <a:xfrm>
            <a:off x="1097280" y="28656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i="1" lang="ru-RU" sz="6600">
                <a:solidFill>
                  <a:srgbClr val="724109"/>
                </a:solidFill>
                <a:latin typeface="Calibri Light"/>
              </a:rPr>
              <a:t>Спасибо за внимание!</a:t>
            </a:r>
            <a:endParaRPr/>
          </a:p>
        </p:txBody>
      </p:sp>
      <p:sp>
        <p:nvSpPr>
          <p:cNvPr id="191" name="TextShape 2"/>
          <p:cNvSpPr txBox="1"/>
          <p:nvPr/>
        </p:nvSpPr>
        <p:spPr>
          <a:xfrm>
            <a:off x="1097280" y="1845720"/>
            <a:ext cx="10058040" cy="4023000"/>
          </a:xfrm>
          <a:prstGeom prst="rect">
            <a:avLst/>
          </a:prstGeom>
        </p:spPr>
        <p:txBody>
          <a:bodyPr lIns="0" rIns="0"/>
          <a:p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1110240" y="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4400">
                <a:solidFill>
                  <a:srgbClr val="404040"/>
                </a:solidFill>
                <a:latin typeface="Calibri Light"/>
              </a:rPr>
              <a:t>Данные о суммах учтенных кредитными организациями векселей</a:t>
            </a:r>
            <a:endParaRPr/>
          </a:p>
        </p:txBody>
      </p:sp>
      <p:pic>
        <p:nvPicPr>
          <p:cNvPr descr="" id="97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709920" y="1318320"/>
            <a:ext cx="10858320" cy="5011200"/>
          </a:xfrm>
          <a:prstGeom prst="rect">
            <a:avLst/>
          </a:prstGeom>
          <a:ln>
            <a:noFill/>
          </a:ln>
        </p:spPr>
      </p:pic>
      <p:sp>
        <p:nvSpPr>
          <p:cNvPr id="98" name="CustomShape 2"/>
          <p:cNvSpPr/>
          <p:nvPr/>
        </p:nvSpPr>
        <p:spPr>
          <a:xfrm>
            <a:off x="3802680" y="6329880"/>
            <a:ext cx="553968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Calibri"/>
              </a:rPr>
              <a:t>http://www.cbr.ru/publ/BBS/Bbs1603r.pdf 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1097280" y="15408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4000">
                <a:solidFill>
                  <a:srgbClr val="000000"/>
                </a:solidFill>
                <a:latin typeface="Calibri Light"/>
              </a:rPr>
              <a:t>Данные о суммах средств юридических и физических лиц, привлеченных путем выпуска кредитными организациями векселей</a:t>
            </a:r>
            <a:endParaRPr/>
          </a:p>
        </p:txBody>
      </p:sp>
      <p:pic>
        <p:nvPicPr>
          <p:cNvPr descr="" id="100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359280" y="1488960"/>
            <a:ext cx="11533680" cy="4795560"/>
          </a:xfrm>
          <a:prstGeom prst="rect">
            <a:avLst/>
          </a:prstGeom>
          <a:ln>
            <a:noFill/>
          </a:ln>
        </p:spPr>
      </p:pic>
      <p:sp>
        <p:nvSpPr>
          <p:cNvPr id="101" name="CustomShape 2"/>
          <p:cNvSpPr/>
          <p:nvPr/>
        </p:nvSpPr>
        <p:spPr>
          <a:xfrm>
            <a:off x="3356640" y="6386760"/>
            <a:ext cx="553968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>
                <a:solidFill>
                  <a:srgbClr val="000000"/>
                </a:solidFill>
                <a:latin typeface="Calibri"/>
              </a:rPr>
              <a:t>http://www.cbr.ru/publ/BBS/Bbs1603r.pdf 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1097280" y="28656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4800">
                <a:solidFill>
                  <a:srgbClr val="000000"/>
                </a:solidFill>
                <a:latin typeface="Calibri Light"/>
              </a:rPr>
              <a:t>Структура привлеченных банками средств в рублях и инвалюте на 01.03.16</a:t>
            </a:r>
            <a:endParaRPr/>
          </a:p>
        </p:txBody>
      </p:sp>
      <p:pic>
        <p:nvPicPr>
          <p:cNvPr descr="" id="103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2564280" y="1842840"/>
            <a:ext cx="6743520" cy="4425480"/>
          </a:xfrm>
          <a:prstGeom prst="rect">
            <a:avLst/>
          </a:prstGeom>
          <a:ln>
            <a:noFill/>
          </a:ln>
        </p:spPr>
      </p:pic>
      <p:sp>
        <p:nvSpPr>
          <p:cNvPr id="104" name="CustomShape 2"/>
          <p:cNvSpPr/>
          <p:nvPr/>
        </p:nvSpPr>
        <p:spPr>
          <a:xfrm>
            <a:off x="2005200" y="6373800"/>
            <a:ext cx="786204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>
                <a:solidFill>
                  <a:srgbClr val="ffffff"/>
                </a:solidFill>
                <a:latin typeface="Calibri"/>
              </a:rPr>
              <a:t>http://auver.ru/?document&amp;document=1321#.VvAVpOKLTIV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1097280" y="28656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4800">
                <a:solidFill>
                  <a:srgbClr val="000000"/>
                </a:solidFill>
                <a:latin typeface="Calibri Light"/>
              </a:rPr>
              <a:t>Срочная структура векселей, выданных банками на 01.03.16</a:t>
            </a:r>
            <a:endParaRPr/>
          </a:p>
        </p:txBody>
      </p:sp>
      <p:pic>
        <p:nvPicPr>
          <p:cNvPr descr="" id="106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2401920" y="1846440"/>
            <a:ext cx="6917040" cy="4356720"/>
          </a:xfrm>
          <a:prstGeom prst="rect">
            <a:avLst/>
          </a:prstGeom>
          <a:ln>
            <a:noFill/>
          </a:ln>
        </p:spPr>
      </p:pic>
      <p:sp>
        <p:nvSpPr>
          <p:cNvPr id="107" name="CustomShape 2"/>
          <p:cNvSpPr/>
          <p:nvPr/>
        </p:nvSpPr>
        <p:spPr>
          <a:xfrm>
            <a:off x="2617200" y="6312240"/>
            <a:ext cx="788508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>
                <a:solidFill>
                  <a:srgbClr val="ffffff"/>
                </a:solidFill>
                <a:latin typeface="Calibri"/>
              </a:rPr>
              <a:t>http://auver.ru/?document&amp;document=1321#.VvAWaeKLTIX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1097280" y="28656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4800">
                <a:solidFill>
                  <a:srgbClr val="000000"/>
                </a:solidFill>
                <a:latin typeface="Calibri Light"/>
              </a:rPr>
              <a:t>Структура вложений банков в долговые обязательства на 01.03.16</a:t>
            </a:r>
            <a:endParaRPr/>
          </a:p>
        </p:txBody>
      </p:sp>
      <p:pic>
        <p:nvPicPr>
          <p:cNvPr descr="" id="109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2459520" y="1846440"/>
            <a:ext cx="7332840" cy="4022280"/>
          </a:xfrm>
          <a:prstGeom prst="rect">
            <a:avLst/>
          </a:prstGeom>
          <a:ln>
            <a:noFill/>
          </a:ln>
        </p:spPr>
      </p:pic>
      <p:sp>
        <p:nvSpPr>
          <p:cNvPr id="110" name="CustomShape 2"/>
          <p:cNvSpPr/>
          <p:nvPr/>
        </p:nvSpPr>
        <p:spPr>
          <a:xfrm>
            <a:off x="2508120" y="6342480"/>
            <a:ext cx="788508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>
                <a:solidFill>
                  <a:srgbClr val="ffffff"/>
                </a:solidFill>
                <a:latin typeface="Calibri"/>
              </a:rPr>
              <a:t>http://auver.ru/?document&amp;document=1321#.VvAWaeKLTIX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1124640" y="-423000"/>
            <a:ext cx="10058040" cy="1450440"/>
          </a:xfrm>
          <a:prstGeom prst="rect">
            <a:avLst/>
          </a:prstGeom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ru-RU" sz="4800">
                <a:solidFill>
                  <a:srgbClr val="000000"/>
                </a:solidFill>
                <a:latin typeface="Calibri Light"/>
              </a:rPr>
              <a:t>Средневзвешенные доходности</a:t>
            </a:r>
            <a:endParaRPr/>
          </a:p>
        </p:txBody>
      </p:sp>
      <p:sp>
        <p:nvSpPr>
          <p:cNvPr id="112" name="CustomShape 2"/>
          <p:cNvSpPr/>
          <p:nvPr/>
        </p:nvSpPr>
        <p:spPr>
          <a:xfrm>
            <a:off x="2650320" y="6369840"/>
            <a:ext cx="700704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ru-RU">
                <a:solidFill>
                  <a:srgbClr val="ffffff"/>
                </a:solidFill>
                <a:latin typeface="Calibri"/>
              </a:rPr>
              <a:t>http://auver.ru/?document&amp;issue=154#.VvAqruKLTIX</a:t>
            </a:r>
            <a:endParaRPr/>
          </a:p>
        </p:txBody>
      </p:sp>
      <p:pic>
        <p:nvPicPr>
          <p:cNvPr descr="" id="113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1249920" y="927360"/>
            <a:ext cx="9807480" cy="5297040"/>
          </a:xfrm>
          <a:prstGeom prst="rect">
            <a:avLst/>
          </a:prstGeom>
          <a:ln>
            <a:noFill/>
          </a:ln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