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47.png" ContentType="image/png"/>
  <Override PartName="/ppt/media/image22.png" ContentType="image/png"/>
  <Override PartName="/ppt/media/image56.png" ContentType="image/png"/>
  <Override PartName="/ppt/media/image31.png" ContentType="image/png"/>
  <Override PartName="/ppt/media/image15.png" ContentType="image/png"/>
  <Override PartName="/ppt/media/image1.png" ContentType="image/png"/>
  <Override PartName="/ppt/media/image40.png" ContentType="image/png"/>
  <Override PartName="/ppt/media/image49.png" ContentType="image/png"/>
  <Override PartName="/ppt/media/image24.png" ContentType="image/png"/>
  <Override PartName="/ppt/media/image33.png" ContentType="image/png"/>
  <Override PartName="/ppt/media/image17.png" ContentType="image/png"/>
  <Override PartName="/ppt/media/image3.png" ContentType="image/png"/>
  <Override PartName="/ppt/media/image42.png" ContentType="image/png"/>
  <Override PartName="/ppt/media/image26.png" ContentType="image/png"/>
  <Override PartName="/ppt/media/image51.png" ContentType="image/png"/>
  <Override PartName="/ppt/media/image10.png" ContentType="image/png"/>
  <Override PartName="/ppt/media/image35.png" ContentType="image/png"/>
  <Override PartName="/ppt/media/image19.png" ContentType="image/png"/>
  <Override PartName="/ppt/media/image5.png" ContentType="image/png"/>
  <Override PartName="/ppt/media/image44.png" ContentType="image/png"/>
  <Override PartName="/ppt/media/image28.png" ContentType="image/png"/>
  <Override PartName="/ppt/media/image53.png" ContentType="image/png"/>
  <Override PartName="/ppt/media/image12.png" ContentType="image/png"/>
  <Override PartName="/ppt/media/image37.png" ContentType="image/png"/>
  <Override PartName="/ppt/media/image7.png" ContentType="image/png"/>
  <Override PartName="/ppt/media/image21.png" ContentType="image/png"/>
  <Override PartName="/ppt/media/image46.png" ContentType="image/png"/>
  <Override PartName="/ppt/media/image55.png" ContentType="image/png"/>
  <Override PartName="/ppt/media/image30.png" ContentType="image/png"/>
  <Override PartName="/ppt/media/image14.png" ContentType="image/png"/>
  <Override PartName="/ppt/media/image39.png" ContentType="image/png"/>
  <Override PartName="/ppt/media/image9.png" ContentType="image/png"/>
  <Override PartName="/ppt/media/image23.png" ContentType="image/png"/>
  <Override PartName="/ppt/media/image48.png" ContentType="image/png"/>
  <Override PartName="/ppt/media/image32.png" ContentType="image/png"/>
  <Override PartName="/ppt/media/image16.png" ContentType="image/png"/>
  <Override PartName="/ppt/media/image2.png" ContentType="image/png"/>
  <Override PartName="/ppt/media/image41.png" ContentType="image/png"/>
  <Override PartName="/ppt/media/image25.png" ContentType="image/png"/>
  <Override PartName="/ppt/media/image50.png" ContentType="image/png"/>
  <Override PartName="/ppt/media/image34.png" ContentType="image/png"/>
  <Override PartName="/ppt/media/image18.png" ContentType="image/png"/>
  <Override PartName="/ppt/media/image4.png" ContentType="image/png"/>
  <Override PartName="/ppt/media/image43.png" ContentType="image/png"/>
  <Override PartName="/ppt/media/image27.png" ContentType="image/png"/>
  <Override PartName="/ppt/media/image52.png" ContentType="image/png"/>
  <Override PartName="/ppt/media/image36.png" ContentType="image/png"/>
  <Override PartName="/ppt/media/image11.png" ContentType="image/png"/>
  <Override PartName="/ppt/media/image6.png" ContentType="image/png"/>
  <Override PartName="/ppt/media/image45.png" ContentType="image/png"/>
  <Override PartName="/ppt/media/image20.png" ContentType="image/png"/>
  <Override PartName="/ppt/media/image29.png" ContentType="image/png"/>
  <Override PartName="/ppt/media/image54.png" ContentType="image/png"/>
  <Override PartName="/ppt/media/image38.png" ContentType="image/png"/>
  <Override PartName="/ppt/media/image13.png" ContentType="image/png"/>
  <Override PartName="/ppt/media/image8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0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rts/chart23.xml" ContentType="application/vnd.openxmlformats-officedocument.drawingml.chart+xml"/>
  <Override PartName="/ppt/charts/chart16.xml" ContentType="application/vnd.openxmlformats-officedocument.drawingml.chart+xml"/>
  <Override PartName="/ppt/charts/chart15.xml" ContentType="application/vnd.openxmlformats-officedocument.drawingml.chart+xml"/>
  <Override PartName="/ppt/charts/chart22.xml" ContentType="application/vnd.openxmlformats-officedocument.drawingml.chart+xml"/>
  <Override PartName="/ppt/charts/chart26.xml" ContentType="application/vnd.openxmlformats-officedocument.drawingml.chart+xml"/>
  <Override PartName="/ppt/charts/chart19.xml" ContentType="application/vnd.openxmlformats-officedocument.drawingml.chart+xml"/>
  <Override PartName="/ppt/charts/chart21.xml" ContentType="application/vnd.openxmlformats-officedocument.drawingml.chart+xml"/>
  <Override PartName="/ppt/charts/chart14.xml" ContentType="application/vnd.openxmlformats-officedocument.drawingml.chart+xml"/>
  <Override PartName="/ppt/charts/chart25.xml" ContentType="application/vnd.openxmlformats-officedocument.drawingml.chart+xml"/>
  <Override PartName="/ppt/charts/chart18.xml" ContentType="application/vnd.openxmlformats-officedocument.drawingml.chart+xml"/>
  <Override PartName="/ppt/charts/chart20.xml" ContentType="application/vnd.openxmlformats-officedocument.drawingml.chart+xml"/>
  <Override PartName="/ppt/charts/chart24.xml" ContentType="application/vnd.openxmlformats-officedocument.drawingml.chart+xml"/>
  <Override PartName="/ppt/charts/chart17.xml" ContentType="application/vnd.openxmlformats-officedocument.drawingml.chart+xml"/>
  <Override PartName="/ppt/presentation.xml" ContentType="application/vnd.openxmlformats-officedocument.presentationml.presentation.main+xml"/>
  <Override PartName="/ppt/slides/_rels/slide28.xml.rels" ContentType="application/vnd.openxmlformats-package.relationships+xml"/>
  <Override PartName="/ppt/slides/_rels/slide13.xml.rels" ContentType="application/vnd.openxmlformats-package.relationships+xml"/>
  <Override PartName="/ppt/slides/_rels/slide11.xml.rels" ContentType="application/vnd.openxmlformats-package.relationships+xml"/>
  <Override PartName="/ppt/slides/_rels/slide31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18.xml.rels" ContentType="application/vnd.openxmlformats-package.relationships+xml"/>
  <Override PartName="/ppt/slides/_rels/slide16.xml.rels" ContentType="application/vnd.openxmlformats-package.relationships+xml"/>
  <Override PartName="/ppt/slides/_rels/slide14.xml.rels" ContentType="application/vnd.openxmlformats-package.relationships+xml"/>
  <Override PartName="/ppt/slides/_rels/slide26.xml.rels" ContentType="application/vnd.openxmlformats-package.relationships+xml"/>
  <Override PartName="/ppt/slides/_rels/slide24.xml.rels" ContentType="application/vnd.openxmlformats-package.relationships+xml"/>
  <Override PartName="/ppt/slides/_rels/slide8.xml.rels" ContentType="application/vnd.openxmlformats-package.relationships+xml"/>
  <Override PartName="/ppt/slides/_rels/slide22.xml.rels" ContentType="application/vnd.openxmlformats-package.relationships+xml"/>
  <Override PartName="/ppt/slides/_rels/slide6.xml.rels" ContentType="application/vnd.openxmlformats-package.relationships+xml"/>
  <Override PartName="/ppt/slides/_rels/slide20.xml.rels" ContentType="application/vnd.openxmlformats-package.relationships+xml"/>
  <Override PartName="/ppt/slides/_rels/slide4.xml.rels" ContentType="application/vnd.openxmlformats-package.relationships+xml"/>
  <Override PartName="/ppt/slides/_rels/slide29.xml.rels" ContentType="application/vnd.openxmlformats-package.relationships+xml"/>
  <Override PartName="/ppt/slides/_rels/slide27.xml.rels" ContentType="application/vnd.openxmlformats-package.relationships+xml"/>
  <Override PartName="/ppt/slides/_rels/slide12.xml.rels" ContentType="application/vnd.openxmlformats-package.relationships+xml"/>
  <Override PartName="/ppt/slides/_rels/slide10.xml.rels" ContentType="application/vnd.openxmlformats-package.relationships+xml"/>
  <Override PartName="/ppt/slides/_rels/slide30.xml.rels" ContentType="application/vnd.openxmlformats-package.relationships+xml"/>
  <Override PartName="/ppt/slides/_rels/slide2.xml.rels" ContentType="application/vnd.openxmlformats-package.relationships+xml"/>
  <Override PartName="/ppt/slides/_rels/slide19.xml.rels" ContentType="application/vnd.openxmlformats-package.relationships+xml"/>
  <Override PartName="/ppt/slides/_rels/slide17.xml.rels" ContentType="application/vnd.openxmlformats-package.relationships+xml"/>
  <Override PartName="/ppt/slides/_rels/slide15.xml.rels" ContentType="application/vnd.openxmlformats-package.relationships+xml"/>
  <Override PartName="/ppt/slides/_rels/slide25.xml.rels" ContentType="application/vnd.openxmlformats-package.relationships+xml"/>
  <Override PartName="/ppt/slides/_rels/slide9.xml.rels" ContentType="application/vnd.openxmlformats-package.relationships+xml"/>
  <Override PartName="/ppt/slides/_rels/slide23.xml.rels" ContentType="application/vnd.openxmlformats-package.relationships+xml"/>
  <Override PartName="/ppt/slides/_rels/slide7.xml.rels" ContentType="application/vnd.openxmlformats-package.relationships+xml"/>
  <Override PartName="/ppt/slides/_rels/slide21.xml.rels" ContentType="application/vnd.openxmlformats-package.relationships+xml"/>
  <Override PartName="/ppt/slides/_rels/slide5.xml.rels" ContentType="application/vnd.openxmlformats-package.relationships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
</Relationships>
</file>

<file path=ppt/charts/chart14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b="1" sz="1600">
                <a:solidFill>
                  <a:srgbClr val="000000"/>
                </a:solidFill>
                <a:latin typeface="Calibri"/>
              </a:rPr>
              <a:t>Объем сделок на валютном рынке за неделю, млрд. руб.</a:t>
            </a:r>
          </a:p>
        </c:rich>
      </c:tx>
      <c:layout/>
    </c:title>
    <c:plotArea>
      <c:layout/>
      <c:barChart>
        <c:barDir val="col"/>
        <c:grouping val="stacked"/>
        <c:ser>
          <c:idx val="0"/>
          <c:order val="0"/>
          <c:spPr>
            <a:solidFill>
              <a:srgbClr val="d34817"/>
            </a:solidFill>
            <a:ln>
              <a:noFill/>
            </a:ln>
          </c:spPr>
          <c:cat>
            <c:strRef>
              <c:f>categories</c:f>
              <c:strCache>
                <c:ptCount val="5"/>
                <c:pt idx="0">
                  <c:v>15.02</c:v>
                </c:pt>
                <c:pt idx="1">
                  <c:v>16.02</c:v>
                </c:pt>
                <c:pt idx="2">
                  <c:v>17.02</c:v>
                </c:pt>
                <c:pt idx="3">
                  <c:v>18.02</c:v>
                </c:pt>
                <c:pt idx="4">
                  <c:v>19.02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340647892515.26</c:v>
                </c:pt>
                <c:pt idx="1">
                  <c:v>712889149570.6</c:v>
                </c:pt>
                <c:pt idx="2">
                  <c:v>605730446268.51</c:v>
                </c:pt>
                <c:pt idx="3">
                  <c:v>615125371747.12</c:v>
                </c:pt>
                <c:pt idx="4">
                  <c:v>508421145677.57</c:v>
                </c:pt>
              </c:numCache>
            </c:numRef>
          </c:val>
        </c:ser>
        <c:gapWidth val="79"/>
        <c:overlap val="100"/>
        <c:axId val="44840655"/>
        <c:axId val="84993315"/>
      </c:barChart>
      <c:catAx>
        <c:axId val="44840655"/>
        <c:scaling>
          <c:orientation val="minMax"/>
        </c:scaling>
        <c:delete val="0"/>
        <c:axPos val="b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84993315"/>
        <c:crossesAt val="0"/>
        <c:auto val="1"/>
        <c:lblAlgn val="ctr"/>
        <c:lblOffset val="100"/>
      </c:catAx>
      <c:valAx>
        <c:axId val="84993315"/>
        <c:scaling>
          <c:orientation val="minMax"/>
        </c:scaling>
        <c:delete val="1"/>
        <c:axPos val="l"/>
        <c:majorTickMark val="none"/>
        <c:minorTickMark val="none"/>
        <c:tickLblPos val="nextTo"/>
        <c:spPr>
          <a:ln w="12600">
            <a:solidFill>
              <a:srgbClr val="8b8b8b"/>
            </a:solidFill>
            <a:round/>
          </a:ln>
        </c:spPr>
        <c:crossAx val="44840655"/>
        <c:crossesAt val="0"/>
      </c:valAx>
      <c:spPr>
        <a:noFill/>
        <a:ln>
          <a:noFill/>
        </a:ln>
      </c:spPr>
    </c:plotArea>
    <c:plotVisOnly val="1"/>
  </c:chart>
  <c:spPr>
    <a:noFill/>
    <a:ln>
      <a:noFill/>
    </a:ln>
  </c:spPr>
</c:chartSpace>
</file>

<file path=ppt/charts/chart15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b="1">
                <a:solidFill>
                  <a:srgbClr val="404040"/>
                </a:solidFill>
                <a:latin typeface="Calibri"/>
              </a:rPr>
              <a:t>Структура сделок за неделю</a:t>
            </a:r>
          </a:p>
        </c:rich>
      </c:tx>
      <c:layout/>
    </c:title>
    <c:view3D>
      <c:rotX val="10"/>
      <c:rotY val="25"/>
      <c:rAngAx val="0"/>
      <c:perspective val="40"/>
    </c:view3D>
    <c:floor>
      <c:spPr>
        <a:solidFill>
          <a:srgbClr val="d9d9d9"/>
        </a:solidFill>
        <a:ln>
          <a:noFill/>
        </a:ln>
      </c:spPr>
    </c:floor>
    <c:backWall>
      <c:spPr>
        <a:noFill/>
        <a:ln>
          <a:noFill/>
        </a:ln>
      </c:spPr>
    </c:backWall>
    <c:plotArea>
      <c:layout/>
      <c:pie3DChart>
        <c:varyColors val="1"/>
        <c:ser>
          <c:idx val="0"/>
          <c:order val="0"/>
          <c:spPr>
            <a:solidFill>
              <a:srgbClr val="d34817"/>
            </a:solidFill>
            <a:ln>
              <a:noFill/>
            </a:ln>
          </c:spPr>
          <c:explosion val="0"/>
          <c:dPt>
            <c:idx val="0"/>
            <c:spPr>
              <a:solidFill>
                <a:srgbClr val="d34817"/>
              </a:solidFill>
              <a:ln>
                <a:noFill/>
              </a:ln>
            </c:spPr>
          </c:dPt>
          <c:dPt>
            <c:idx val="1"/>
            <c:spPr>
              <a:solidFill>
                <a:srgbClr val="9b2d1f"/>
              </a:solidFill>
              <a:ln>
                <a:noFill/>
              </a:ln>
            </c:spPr>
          </c:dPt>
          <c:dPt>
            <c:idx val="2"/>
            <c:spPr>
              <a:solidFill>
                <a:srgbClr val="a28e6a"/>
              </a:solidFill>
              <a:ln>
                <a:noFill/>
              </a:ln>
            </c:spPr>
          </c:dPt>
          <c:dPt>
            <c:idx val="3"/>
            <c:spPr>
              <a:solidFill>
                <a:srgbClr val="956251"/>
              </a:solidFill>
              <a:ln>
                <a:noFill/>
              </a:ln>
            </c:spPr>
          </c:dPt>
          <c:dPt>
            <c:idx val="4"/>
            <c:spPr>
              <a:solidFill>
                <a:srgbClr val="918485"/>
              </a:solidFill>
              <a:ln>
                <a:noFill/>
              </a:ln>
            </c:spPr>
          </c:dPt>
          <c:dLbls>
            <c:dLbl>
              <c:idx val="0"/>
              <c:dLblPos val="bestFit"/>
              <c:showLegendKey val="0"/>
              <c:showVal val="0"/>
              <c:showCatName val="0"/>
              <c:showSerName val="0"/>
              <c:showPercent val="1"/>
              <c:separator>; </c:separator>
            </c:dLbl>
            <c:dLbl>
              <c:idx val="1"/>
              <c:dLblPos val="bestFit"/>
              <c:showLegendKey val="0"/>
              <c:showVal val="0"/>
              <c:showCatName val="0"/>
              <c:showSerName val="0"/>
              <c:showPercent val="1"/>
              <c:separator>; </c:separator>
            </c:dLbl>
            <c:dLbl>
              <c:idx val="2"/>
              <c:dLblPos val="bestFit"/>
              <c:showLegendKey val="0"/>
              <c:showVal val="0"/>
              <c:showCatName val="0"/>
              <c:showSerName val="0"/>
              <c:showPercent val="1"/>
              <c:separator>; </c:separator>
            </c:dLbl>
            <c:dLbl>
              <c:idx val="3"/>
              <c:dLblPos val="bestFit"/>
              <c:showLegendKey val="0"/>
              <c:showVal val="0"/>
              <c:showCatName val="0"/>
              <c:showSerName val="0"/>
              <c:showPercent val="1"/>
              <c:separator>; </c:separator>
            </c:dLbl>
            <c:dLbl>
              <c:idx val="4"/>
              <c:dLblPos val="bestFit"/>
              <c:showLegendKey val="0"/>
              <c:showVal val="0"/>
              <c:showCatName val="0"/>
              <c:showSerName val="0"/>
              <c:showPercent val="1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доллар-рубль</c:v>
                </c:pt>
                <c:pt idx="1">
                  <c:v>евро-рубль</c:v>
                </c:pt>
                <c:pt idx="2">
                  <c:v>евро-доллар</c:v>
                </c:pt>
                <c:pt idx="3">
                  <c:v>юань-рубль</c:v>
                </c:pt>
                <c:pt idx="4">
                  <c:v>прочие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2521227658085</c:v>
                </c:pt>
                <c:pt idx="1">
                  <c:v>237612453452</c:v>
                </c:pt>
                <c:pt idx="2">
                  <c:v>15329827273.06</c:v>
                </c:pt>
                <c:pt idx="3">
                  <c:v>7952202213.4</c:v>
                </c:pt>
                <c:pt idx="4">
                  <c:v>10086790234.21</c:v>
                </c:pt>
              </c:numCache>
            </c:numRef>
          </c:val>
        </c:ser>
        <c:firstSliceAng val="0"/>
      </c:pie3DChart>
      <c:spPr>
        <a:noFill/>
        <a:ln>
          <a:noFill/>
        </a:ln>
      </c:spPr>
    </c:plotArea>
    <c:legend>
      <c:legendPos val="t"/>
      <c:overlay val="0"/>
      <c:spPr>
        <a:solidFill>
          <a:srgbClr val="f2f2f2"/>
        </a:solidFill>
        <a:ln>
          <a:noFill/>
        </a:ln>
      </c:spPr>
    </c:legend>
    <c:plotVisOnly val="1"/>
  </c:chart>
  <c:spPr>
    <a:ln w="9360">
      <a:solidFill>
        <a:srgbClr val="bfbfbf"/>
      </a:solidFill>
      <a:round/>
    </a:ln>
  </c:spPr>
</c:chartSpace>
</file>

<file path=ppt/charts/chart16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b="1">
                <a:solidFill>
                  <a:srgbClr val="000000"/>
                </a:solidFill>
                <a:latin typeface="Calibri"/>
              </a:rPr>
              <a:t>EUR/USD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spPr>
            <a:solidFill>
              <a:srgbClr val="d34817"/>
            </a:solidFill>
            <a:ln w="28440">
              <a:solidFill>
                <a:srgbClr val="d34817"/>
              </a:solidFill>
              <a:round/>
            </a:ln>
          </c:spPr>
          <c:marker>
            <c:size val="4"/>
          </c:marker>
          <c:dLbls>
            <c:dLbl>
              <c:idx val="0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42415</c:v>
                </c:pt>
                <c:pt idx="1">
                  <c:v>42416</c:v>
                </c:pt>
                <c:pt idx="2">
                  <c:v>42417</c:v>
                </c:pt>
                <c:pt idx="3">
                  <c:v>42418</c:v>
                </c:pt>
                <c:pt idx="4">
                  <c:v>42419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0.897</c:v>
                </c:pt>
                <c:pt idx="1">
                  <c:v>0.8977</c:v>
                </c:pt>
                <c:pt idx="2">
                  <c:v>0.8977</c:v>
                </c:pt>
                <c:pt idx="3">
                  <c:v>0.9015</c:v>
                </c:pt>
                <c:pt idx="4">
                  <c:v>0.8988</c:v>
                </c:pt>
              </c:numCache>
            </c:numRef>
          </c:val>
        </c:ser>
        <c:marker val="1"/>
        <c:axId val="312175"/>
        <c:axId val="32591697"/>
      </c:lineChart>
      <c:catAx>
        <c:axId val="312175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32591697"/>
        <c:crossesAt val="0"/>
        <c:auto val="1"/>
        <c:lblAlgn val="ctr"/>
        <c:lblOffset val="100"/>
      </c:catAx>
      <c:valAx>
        <c:axId val="32591697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12600">
            <a:noFill/>
          </a:ln>
        </c:spPr>
        <c:crossAx val="312175"/>
        <c:crossesAt val="0"/>
      </c:valAx>
      <c:spPr>
        <a:noFill/>
        <a:ln>
          <a:noFill/>
        </a:ln>
      </c:spPr>
    </c:plotArea>
    <c:plotVisOnly val="1"/>
  </c:chart>
  <c:spPr>
    <a:noFill/>
    <a:ln>
      <a:noFill/>
    </a:ln>
  </c:spPr>
</c:chartSpace>
</file>

<file path=ppt/charts/chart17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b="1">
                <a:solidFill>
                  <a:srgbClr val="000000"/>
                </a:solidFill>
                <a:latin typeface="Calibri"/>
              </a:rPr>
              <a:t>USD/JPY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spPr>
            <a:solidFill>
              <a:srgbClr val="d34817"/>
            </a:solidFill>
            <a:ln w="28440">
              <a:solidFill>
                <a:srgbClr val="d34817"/>
              </a:solidFill>
              <a:round/>
            </a:ln>
          </c:spPr>
          <c:marker>
            <c:size val="4"/>
          </c:marker>
          <c:dLbls>
            <c:dLbl>
              <c:idx val="0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42415</c:v>
                </c:pt>
                <c:pt idx="1">
                  <c:v>42416</c:v>
                </c:pt>
                <c:pt idx="2">
                  <c:v>42417</c:v>
                </c:pt>
                <c:pt idx="3">
                  <c:v>42418</c:v>
                </c:pt>
                <c:pt idx="4">
                  <c:v>42419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114.661</c:v>
                </c:pt>
                <c:pt idx="1">
                  <c:v>113.879</c:v>
                </c:pt>
                <c:pt idx="2">
                  <c:v>113.853</c:v>
                </c:pt>
                <c:pt idx="3">
                  <c:v>113.286</c:v>
                </c:pt>
                <c:pt idx="4">
                  <c:v>112.675</c:v>
                </c:pt>
              </c:numCache>
            </c:numRef>
          </c:val>
        </c:ser>
        <c:marker val="1"/>
        <c:axId val="40252350"/>
        <c:axId val="36133318"/>
      </c:lineChart>
      <c:catAx>
        <c:axId val="4025235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36133318"/>
        <c:crossesAt val="0"/>
        <c:auto val="1"/>
        <c:lblAlgn val="ctr"/>
        <c:lblOffset val="100"/>
      </c:catAx>
      <c:valAx>
        <c:axId val="36133318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12600">
            <a:noFill/>
          </a:ln>
        </c:spPr>
        <c:crossAx val="40252350"/>
        <c:crossesAt val="0"/>
      </c:valAx>
      <c:spPr>
        <a:noFill/>
        <a:ln>
          <a:noFill/>
        </a:ln>
      </c:spPr>
    </c:plotArea>
    <c:plotVisOnly val="1"/>
  </c:chart>
  <c:spPr>
    <a:noFill/>
    <a:ln>
      <a:noFill/>
    </a:ln>
  </c:spPr>
</c:chartSpace>
</file>

<file path=ppt/charts/chart18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b="1" sz="2000">
                <a:solidFill>
                  <a:srgbClr val="000000"/>
                </a:solidFill>
                <a:latin typeface="Calibri Light"/>
              </a:rPr>
              <a:t>GBP/USD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spPr>
            <a:solidFill>
              <a:srgbClr val="d34817"/>
            </a:solidFill>
            <a:ln w="38160">
              <a:solidFill>
                <a:srgbClr val="d34817"/>
              </a:solidFill>
              <a:round/>
            </a:ln>
          </c:spPr>
          <c:marker>
            <c:symbol val="none"/>
          </c:marker>
          <c:dLbls>
            <c:dLbl>
              <c:idx val="0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42415</c:v>
                </c:pt>
                <c:pt idx="1">
                  <c:v>42416</c:v>
                </c:pt>
                <c:pt idx="2">
                  <c:v>42417</c:v>
                </c:pt>
                <c:pt idx="3">
                  <c:v>42418</c:v>
                </c:pt>
                <c:pt idx="4">
                  <c:v>42419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1.4436</c:v>
                </c:pt>
                <c:pt idx="1">
                  <c:v>1.4285</c:v>
                </c:pt>
                <c:pt idx="2">
                  <c:v>1.4291</c:v>
                </c:pt>
                <c:pt idx="3">
                  <c:v>1.4322</c:v>
                </c:pt>
                <c:pt idx="4">
                  <c:v>1.4359</c:v>
                </c:pt>
              </c:numCache>
            </c:numRef>
          </c:val>
        </c:ser>
        <c:marker val="0"/>
        <c:axId val="56503460"/>
        <c:axId val="23397105"/>
      </c:lineChart>
      <c:catAx>
        <c:axId val="5650346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23397105"/>
        <c:crossesAt val="0"/>
        <c:auto val="1"/>
        <c:lblAlgn val="ctr"/>
        <c:lblOffset val="100"/>
      </c:catAx>
      <c:valAx>
        <c:axId val="23397105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inorGridlines>
          <c:spPr>
            <a:ln w="9360">
              <a:solidFill>
                <a:srgbClr val="d9d9d9"/>
              </a:solidFill>
              <a:round/>
            </a:ln>
          </c:spPr>
        </c:minorGridlines>
        <c:majorTickMark val="none"/>
        <c:minorTickMark val="none"/>
        <c:tickLblPos val="nextTo"/>
        <c:spPr>
          <a:ln w="12600">
            <a:noFill/>
          </a:ln>
        </c:spPr>
        <c:crossAx val="56503460"/>
        <c:crossesAt val="0"/>
      </c:valAx>
      <c:spPr>
        <a:noFill/>
        <a:ln>
          <a:noFill/>
        </a:ln>
      </c:spPr>
    </c:plotArea>
    <c:plotVisOnly val="1"/>
  </c:chart>
  <c:spPr>
    <a:noFill/>
    <a:ln>
      <a:noFill/>
    </a:ln>
  </c:spPr>
</c:chartSpace>
</file>

<file path=ppt/charts/chart19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b="1" sz="2000">
                <a:solidFill>
                  <a:srgbClr val="000000"/>
                </a:solidFill>
                <a:latin typeface="Calibri Light"/>
              </a:rPr>
              <a:t>USD/CHF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spPr>
            <a:solidFill>
              <a:srgbClr val="d34817"/>
            </a:solidFill>
            <a:ln w="38160">
              <a:solidFill>
                <a:srgbClr val="d34817"/>
              </a:solidFill>
              <a:round/>
            </a:ln>
          </c:spPr>
          <c:marker>
            <c:symbol val="none"/>
          </c:marker>
          <c:dLbls>
            <c:dLbl>
              <c:idx val="0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42415</c:v>
                </c:pt>
                <c:pt idx="1">
                  <c:v>42416</c:v>
                </c:pt>
                <c:pt idx="2">
                  <c:v>42417</c:v>
                </c:pt>
                <c:pt idx="3">
                  <c:v>42418</c:v>
                </c:pt>
                <c:pt idx="4">
                  <c:v>42419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0.988</c:v>
                </c:pt>
                <c:pt idx="1">
                  <c:v>0.9885</c:v>
                </c:pt>
                <c:pt idx="2">
                  <c:v>0.9917</c:v>
                </c:pt>
                <c:pt idx="3">
                  <c:v>0.9937</c:v>
                </c:pt>
                <c:pt idx="4">
                  <c:v>0.9902</c:v>
                </c:pt>
              </c:numCache>
            </c:numRef>
          </c:val>
        </c:ser>
        <c:marker val="0"/>
        <c:axId val="72921616"/>
        <c:axId val="13422872"/>
      </c:lineChart>
      <c:catAx>
        <c:axId val="7292161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13422872"/>
        <c:crossesAt val="0"/>
        <c:auto val="1"/>
        <c:lblAlgn val="ctr"/>
        <c:lblOffset val="100"/>
      </c:catAx>
      <c:valAx>
        <c:axId val="13422872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inorGridlines>
          <c:spPr>
            <a:ln w="9360">
              <a:solidFill>
                <a:srgbClr val="d9d9d9"/>
              </a:solidFill>
              <a:round/>
            </a:ln>
          </c:spPr>
        </c:minorGridlines>
        <c:majorTickMark val="none"/>
        <c:minorTickMark val="none"/>
        <c:tickLblPos val="nextTo"/>
        <c:spPr>
          <a:ln w="12600">
            <a:noFill/>
          </a:ln>
        </c:spPr>
        <c:crossAx val="72921616"/>
        <c:crossesAt val="0"/>
      </c:valAx>
      <c:spPr>
        <a:noFill/>
        <a:ln>
          <a:noFill/>
        </a:ln>
      </c:spPr>
    </c:plotArea>
    <c:plotVisOnly val="1"/>
  </c:chart>
  <c:spPr>
    <a:noFill/>
    <a:ln>
      <a:noFill/>
    </a:ln>
  </c:spPr>
</c:chartSpace>
</file>

<file path=ppt/charts/chart20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label 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d34817"/>
            </a:solidFill>
            <a:ln w="28440">
              <a:solidFill>
                <a:srgbClr val="d34817"/>
              </a:solidFill>
              <a:round/>
            </a:ln>
          </c:spPr>
          <c:marker>
            <c:symbol val="none"/>
          </c:marker>
          <c:dLbls>
            <c:dLbl>
              <c:idx val="0"/>
              <c:dLblPos val="ct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 val="ct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 val="ct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 val="ct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 val="ctr"/>
              <c:showLegendKey val="0"/>
              <c:showVal val="1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Столбец2</c:v>
                </c:pt>
                <c:pt idx="1">
                  <c:v>42416</c:v>
                </c:pt>
                <c:pt idx="2">
                  <c:v>42417</c:v>
                </c:pt>
                <c:pt idx="3">
                  <c:v>42418</c:v>
                </c:pt>
                <c:pt idx="4">
                  <c:v>42419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79.4951</c:v>
                </c:pt>
                <c:pt idx="1">
                  <c:v>77.7972</c:v>
                </c:pt>
                <c:pt idx="2">
                  <c:v>76.245</c:v>
                </c:pt>
                <c:pt idx="3">
                  <c:v>77.8503</c:v>
                </c:pt>
                <c:pt idx="4">
                  <c:v>75.4575</c:v>
                </c:pt>
              </c:numCache>
            </c:numRef>
          </c:val>
        </c:ser>
        <c:ser>
          <c:idx val="1"/>
          <c:order val="1"/>
          <c:spPr>
            <a:solidFill>
              <a:srgbClr val="9b2d1f"/>
            </a:solidFill>
            <a:ln w="28440">
              <a:solidFill>
                <a:srgbClr val="9b2d1f"/>
              </a:solidFill>
              <a:round/>
            </a:ln>
          </c:spPr>
          <c:marker>
            <c:symbol val="none"/>
          </c:marker>
          <c:dLbls/>
          <c:cat>
            <c:strRef>
              <c:f>categories</c:f>
              <c:strCache>
                <c:ptCount val="5"/>
                <c:pt idx="0">
                  <c:v>Столбец2</c:v>
                </c:pt>
                <c:pt idx="1">
                  <c:v>42416</c:v>
                </c:pt>
                <c:pt idx="2">
                  <c:v>42417</c:v>
                </c:pt>
                <c:pt idx="3">
                  <c:v>42418</c:v>
                </c:pt>
                <c:pt idx="4">
                  <c:v>42419</c:v>
                </c:pt>
              </c:strCache>
            </c:strRef>
          </c:cat>
        </c:ser>
        <c:ser>
          <c:idx val="2"/>
          <c:order val="2"/>
          <c:spPr>
            <a:solidFill>
              <a:srgbClr val="a28e6a"/>
            </a:solidFill>
            <a:ln w="28440">
              <a:solidFill>
                <a:srgbClr val="a28e6a"/>
              </a:solidFill>
              <a:round/>
            </a:ln>
          </c:spPr>
          <c:marker>
            <c:symbol val="none"/>
          </c:marker>
          <c:dLbls/>
          <c:cat>
            <c:strRef>
              <c:f>categories</c:f>
              <c:strCache>
                <c:ptCount val="5"/>
                <c:pt idx="0">
                  <c:v>Столбец2</c:v>
                </c:pt>
                <c:pt idx="1">
                  <c:v>42416</c:v>
                </c:pt>
                <c:pt idx="2">
                  <c:v>42417</c:v>
                </c:pt>
                <c:pt idx="3">
                  <c:v>42418</c:v>
                </c:pt>
                <c:pt idx="4">
                  <c:v>42419</c:v>
                </c:pt>
              </c:strCache>
            </c:strRef>
          </c:cat>
        </c:ser>
        <c:marker val="0"/>
        <c:axId val="86815706"/>
        <c:axId val="25786128"/>
      </c:lineChart>
      <c:catAx>
        <c:axId val="8681570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25786128"/>
        <c:crossesAt val="0"/>
        <c:auto val="1"/>
        <c:lblAlgn val="ctr"/>
        <c:lblOffset val="100"/>
      </c:catAx>
      <c:valAx>
        <c:axId val="25786128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12600">
            <a:noFill/>
          </a:ln>
        </c:spPr>
        <c:crossAx val="86815706"/>
        <c:crossesAt val="0"/>
      </c:valAx>
      <c:spPr>
        <a:noFill/>
        <a:ln>
          <a:noFill/>
        </a:ln>
      </c:spPr>
    </c:plotArea>
    <c:plotVisOnly val="1"/>
  </c:chart>
  <c:spPr>
    <a:noFill/>
    <a:ln>
      <a:noFill/>
    </a:ln>
  </c:spPr>
</c:chartSpace>
</file>

<file path=ppt/charts/chart21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label 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d34817"/>
            </a:solidFill>
            <a:ln w="34920">
              <a:solidFill>
                <a:srgbClr val="d34817"/>
              </a:solidFill>
              <a:round/>
            </a:ln>
          </c:spPr>
          <c:marker>
            <c:symbol val="none"/>
          </c:marker>
          <c:dLbls>
            <c:dLbl>
              <c:idx val="0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Ряд 3</c:v>
                </c:pt>
                <c:pt idx="1">
                  <c:v>42416</c:v>
                </c:pt>
                <c:pt idx="2">
                  <c:v>42417</c:v>
                </c:pt>
                <c:pt idx="3">
                  <c:v>42418</c:v>
                </c:pt>
                <c:pt idx="4">
                  <c:v>42419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89.8454</c:v>
                </c:pt>
                <c:pt idx="1">
                  <c:v>87.1905</c:v>
                </c:pt>
                <c:pt idx="2">
                  <c:v>85.0894</c:v>
                </c:pt>
                <c:pt idx="3">
                  <c:v>86.9588</c:v>
                </c:pt>
                <c:pt idx="4">
                  <c:v>84.0521</c:v>
                </c:pt>
              </c:numCache>
            </c:numRef>
          </c:val>
        </c:ser>
        <c:ser>
          <c:idx val="1"/>
          <c:order val="1"/>
          <c:spPr>
            <a:solidFill>
              <a:srgbClr val="9b2d1f"/>
            </a:solidFill>
            <a:ln w="34920">
              <a:solidFill>
                <a:srgbClr val="9b2d1f"/>
              </a:solidFill>
              <a:round/>
            </a:ln>
          </c:spPr>
          <c:marker>
            <c:symbol val="none"/>
          </c:marker>
          <c:dLbls/>
          <c:cat>
            <c:strRef>
              <c:f>categories</c:f>
              <c:strCache>
                <c:ptCount val="5"/>
                <c:pt idx="0">
                  <c:v>Ряд 3</c:v>
                </c:pt>
                <c:pt idx="1">
                  <c:v>42416</c:v>
                </c:pt>
                <c:pt idx="2">
                  <c:v>42417</c:v>
                </c:pt>
                <c:pt idx="3">
                  <c:v>42418</c:v>
                </c:pt>
                <c:pt idx="4">
                  <c:v>42419</c:v>
                </c:pt>
              </c:strCache>
            </c:strRef>
          </c:cat>
        </c:ser>
        <c:ser>
          <c:idx val="2"/>
          <c:order val="2"/>
          <c:spPr>
            <a:solidFill>
              <a:srgbClr val="a28e6a"/>
            </a:solidFill>
            <a:ln w="34920">
              <a:solidFill>
                <a:srgbClr val="a28e6a"/>
              </a:solidFill>
              <a:round/>
            </a:ln>
          </c:spPr>
          <c:marker>
            <c:symbol val="none"/>
          </c:marker>
          <c:dLbls/>
          <c:cat>
            <c:strRef>
              <c:f>categories</c:f>
              <c:strCache>
                <c:ptCount val="5"/>
                <c:pt idx="0">
                  <c:v>Ряд 3</c:v>
                </c:pt>
                <c:pt idx="1">
                  <c:v>42416</c:v>
                </c:pt>
                <c:pt idx="2">
                  <c:v>42417</c:v>
                </c:pt>
                <c:pt idx="3">
                  <c:v>42418</c:v>
                </c:pt>
                <c:pt idx="4">
                  <c:v>42419</c:v>
                </c:pt>
              </c:strCache>
            </c:strRef>
          </c:cat>
        </c:ser>
        <c:marker val="0"/>
        <c:axId val="46469725"/>
        <c:axId val="88685751"/>
      </c:lineChart>
      <c:catAx>
        <c:axId val="46469725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12600">
            <a:solidFill>
              <a:srgbClr val="d9d9d9"/>
            </a:solidFill>
            <a:round/>
          </a:ln>
        </c:spPr>
        <c:crossAx val="88685751"/>
        <c:crossesAt val="0"/>
        <c:auto val="1"/>
        <c:lblAlgn val="ctr"/>
        <c:lblOffset val="100"/>
      </c:catAx>
      <c:valAx>
        <c:axId val="88685751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12600">
            <a:noFill/>
          </a:ln>
        </c:spPr>
        <c:crossAx val="46469725"/>
        <c:crossesAt val="0"/>
      </c:valAx>
      <c:spPr>
        <a:noFill/>
        <a:ln>
          <a:noFill/>
        </a:ln>
      </c:spPr>
    </c:plotArea>
    <c:plotVisOnly val="1"/>
  </c:chart>
  <c:spPr>
    <a:noFill/>
    <a:ln>
      <a:noFill/>
    </a:ln>
  </c:spPr>
</c:chartSpace>
</file>

<file path=ppt/charts/chart22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label 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d34817"/>
            </a:solidFill>
            <a:ln w="34920">
              <a:solidFill>
                <a:srgbClr val="d34817"/>
              </a:solidFill>
              <a:round/>
            </a:ln>
          </c:spPr>
          <c:marker>
            <c:symbol val="none"/>
          </c:marker>
          <c:dLbls>
            <c:dLbl>
              <c:idx val="0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Столбец1</c:v>
                </c:pt>
                <c:pt idx="1">
                  <c:v>42416</c:v>
                </c:pt>
                <c:pt idx="2">
                  <c:v>42417</c:v>
                </c:pt>
                <c:pt idx="3">
                  <c:v>42418</c:v>
                </c:pt>
                <c:pt idx="4">
                  <c:v>42419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115.0692</c:v>
                </c:pt>
                <c:pt idx="1">
                  <c:v>112.7876</c:v>
                </c:pt>
                <c:pt idx="2">
                  <c:v>110.3036</c:v>
                </c:pt>
                <c:pt idx="3">
                  <c:v>111.0768</c:v>
                </c:pt>
                <c:pt idx="4">
                  <c:v>107.791</c:v>
                </c:pt>
              </c:numCache>
            </c:numRef>
          </c:val>
        </c:ser>
        <c:ser>
          <c:idx val="1"/>
          <c:order val="1"/>
          <c:spPr>
            <a:solidFill>
              <a:srgbClr val="9b2d1f"/>
            </a:solidFill>
            <a:ln w="34920">
              <a:solidFill>
                <a:srgbClr val="9b2d1f"/>
              </a:solidFill>
              <a:round/>
            </a:ln>
          </c:spPr>
          <c:marker>
            <c:symbol val="none"/>
          </c:marker>
          <c:dLbls/>
          <c:cat>
            <c:strRef>
              <c:f>categories</c:f>
              <c:strCache>
                <c:ptCount val="5"/>
                <c:pt idx="0">
                  <c:v>Столбец1</c:v>
                </c:pt>
                <c:pt idx="1">
                  <c:v>42416</c:v>
                </c:pt>
                <c:pt idx="2">
                  <c:v>42417</c:v>
                </c:pt>
                <c:pt idx="3">
                  <c:v>42418</c:v>
                </c:pt>
                <c:pt idx="4">
                  <c:v>42419</c:v>
                </c:pt>
              </c:strCache>
            </c:strRef>
          </c:cat>
        </c:ser>
        <c:ser>
          <c:idx val="2"/>
          <c:order val="2"/>
          <c:spPr>
            <a:solidFill>
              <a:srgbClr val="a28e6a"/>
            </a:solidFill>
            <a:ln w="34920">
              <a:solidFill>
                <a:srgbClr val="a28e6a"/>
              </a:solidFill>
              <a:round/>
            </a:ln>
          </c:spPr>
          <c:marker>
            <c:symbol val="none"/>
          </c:marker>
          <c:dLbls/>
          <c:cat>
            <c:strRef>
              <c:f>categories</c:f>
              <c:strCache>
                <c:ptCount val="5"/>
                <c:pt idx="0">
                  <c:v>Столбец1</c:v>
                </c:pt>
                <c:pt idx="1">
                  <c:v>42416</c:v>
                </c:pt>
                <c:pt idx="2">
                  <c:v>42417</c:v>
                </c:pt>
                <c:pt idx="3">
                  <c:v>42418</c:v>
                </c:pt>
                <c:pt idx="4">
                  <c:v>42419</c:v>
                </c:pt>
              </c:strCache>
            </c:strRef>
          </c:cat>
        </c:ser>
        <c:marker val="0"/>
        <c:axId val="34188858"/>
        <c:axId val="53283936"/>
      </c:lineChart>
      <c:catAx>
        <c:axId val="3418885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12600">
            <a:solidFill>
              <a:srgbClr val="d9d9d9"/>
            </a:solidFill>
            <a:round/>
          </a:ln>
        </c:spPr>
        <c:crossAx val="53283936"/>
        <c:crossesAt val="0"/>
        <c:auto val="1"/>
        <c:lblAlgn val="ctr"/>
        <c:lblOffset val="100"/>
      </c:catAx>
      <c:valAx>
        <c:axId val="53283936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12600">
            <a:noFill/>
          </a:ln>
        </c:spPr>
        <c:crossAx val="34188858"/>
        <c:crossesAt val="0"/>
      </c:valAx>
      <c:spPr>
        <a:noFill/>
        <a:ln>
          <a:noFill/>
        </a:ln>
      </c:spPr>
    </c:plotArea>
    <c:plotVisOnly val="1"/>
  </c:chart>
  <c:spPr>
    <a:noFill/>
    <a:ln>
      <a:noFill/>
    </a:ln>
  </c:spPr>
</c:chartSpace>
</file>

<file path=ppt/charts/chart23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label 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d34817"/>
            </a:solidFill>
            <a:ln w="28440">
              <a:solidFill>
                <a:srgbClr val="d34817"/>
              </a:solidFill>
              <a:round/>
            </a:ln>
          </c:spPr>
          <c:marker>
            <c:size val="4"/>
          </c:marker>
          <c:dLbls>
            <c:dLbl>
              <c:idx val="0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42413</c:v>
                </c:pt>
                <c:pt idx="1">
                  <c:v>42416</c:v>
                </c:pt>
                <c:pt idx="2">
                  <c:v>42417</c:v>
                </c:pt>
                <c:pt idx="3">
                  <c:v>42418</c:v>
                </c:pt>
                <c:pt idx="4">
                  <c:v>42419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12.0925</c:v>
                </c:pt>
                <c:pt idx="1">
                  <c:v>11.9769</c:v>
                </c:pt>
                <c:pt idx="2">
                  <c:v>11.7037</c:v>
                </c:pt>
                <c:pt idx="3">
                  <c:v>11.9298</c:v>
                </c:pt>
                <c:pt idx="4">
                  <c:v>11.5766</c:v>
                </c:pt>
              </c:numCache>
            </c:numRef>
          </c:val>
        </c:ser>
        <c:marker val="1"/>
        <c:axId val="11807908"/>
        <c:axId val="64835824"/>
      </c:lineChart>
      <c:catAx>
        <c:axId val="1180790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64835824"/>
        <c:crossesAt val="0"/>
        <c:auto val="1"/>
        <c:lblAlgn val="ctr"/>
        <c:lblOffset val="100"/>
      </c:catAx>
      <c:valAx>
        <c:axId val="64835824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12600">
            <a:noFill/>
          </a:ln>
        </c:spPr>
        <c:crossAx val="11807908"/>
        <c:crossesAt val="0"/>
      </c:valAx>
      <c:spPr>
        <a:noFill/>
        <a:ln>
          <a:noFill/>
        </a:ln>
      </c:spPr>
    </c:plotArea>
    <c:plotVisOnly val="1"/>
  </c:chart>
  <c:spPr>
    <a:noFill/>
    <a:ln>
      <a:noFill/>
    </a:ln>
  </c:spPr>
</c:chartSpace>
</file>

<file path=ppt/charts/chart24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plotArea>
      <c:layout/>
      <c:lineChart>
        <c:grouping val="stacked"/>
        <c:ser>
          <c:idx val="0"/>
          <c:order val="0"/>
          <c:tx>
            <c:strRef>
              <c:f>label 1</c:f>
              <c:strCache>
                <c:ptCount val="1"/>
                <c:pt idx="0">
                  <c:v>Стоимость бивалютной корзины, руб.</c:v>
                </c:pt>
              </c:strCache>
            </c:strRef>
          </c:tx>
          <c:spPr>
            <a:solidFill>
              <a:srgbClr val="d34817"/>
            </a:solidFill>
            <a:ln w="28440">
              <a:solidFill>
                <a:srgbClr val="d34817"/>
              </a:solidFill>
              <a:round/>
            </a:ln>
          </c:spPr>
          <c:marker>
            <c:size val="4"/>
          </c:marker>
          <c:dLbls>
            <c:dLbl>
              <c:idx val="0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42415</c:v>
                </c:pt>
                <c:pt idx="1">
                  <c:v>42416</c:v>
                </c:pt>
                <c:pt idx="2">
                  <c:v>42417</c:v>
                </c:pt>
                <c:pt idx="3">
                  <c:v>42418</c:v>
                </c:pt>
                <c:pt idx="4">
                  <c:v>42419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84.1527</c:v>
                </c:pt>
                <c:pt idx="1">
                  <c:v>82.0143</c:v>
                </c:pt>
                <c:pt idx="2">
                  <c:v>80.225</c:v>
                </c:pt>
                <c:pt idx="3">
                  <c:v>81.9491</c:v>
                </c:pt>
                <c:pt idx="4">
                  <c:v>79.3251</c:v>
                </c:pt>
              </c:numCache>
            </c:numRef>
          </c:val>
        </c:ser>
        <c:marker val="1"/>
        <c:axId val="56609995"/>
        <c:axId val="42835076"/>
      </c:lineChart>
      <c:catAx>
        <c:axId val="56609995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42835076"/>
        <c:crossesAt val="0"/>
        <c:auto val="1"/>
        <c:lblAlgn val="ctr"/>
        <c:lblOffset val="100"/>
      </c:catAx>
      <c:valAx>
        <c:axId val="42835076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12600">
            <a:noFill/>
          </a:ln>
        </c:spPr>
        <c:crossAx val="56609995"/>
        <c:crossesAt val="0"/>
      </c:valAx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charts/chart25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plotArea>
      <c:layout/>
      <c:lineChart>
        <c:grouping val="stacked"/>
        <c:ser>
          <c:idx val="0"/>
          <c:order val="0"/>
          <c:tx>
            <c:strRef>
              <c:f>label 1</c:f>
              <c:strCache>
                <c:ptCount val="1"/>
                <c:pt idx="0">
                  <c:v>Цена на нефть марки Brent, долл. США</c:v>
                </c:pt>
              </c:strCache>
            </c:strRef>
          </c:tx>
          <c:spPr>
            <a:solidFill>
              <a:srgbClr val="d34817"/>
            </a:solidFill>
            <a:ln w="28440">
              <a:solidFill>
                <a:srgbClr val="d34817"/>
              </a:solidFill>
              <a:round/>
            </a:ln>
          </c:spPr>
          <c:marker>
            <c:size val="4"/>
          </c:marker>
          <c:dLbls>
            <c:dLbl>
              <c:idx val="0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42415</c:v>
                </c:pt>
                <c:pt idx="1">
                  <c:v>42416</c:v>
                </c:pt>
                <c:pt idx="2">
                  <c:v>42417</c:v>
                </c:pt>
                <c:pt idx="3">
                  <c:v>42418</c:v>
                </c:pt>
                <c:pt idx="4">
                  <c:v>42419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33.18</c:v>
                </c:pt>
                <c:pt idx="1">
                  <c:v>34.71</c:v>
                </c:pt>
                <c:pt idx="2">
                  <c:v>32.49</c:v>
                </c:pt>
                <c:pt idx="3">
                  <c:v>35.11</c:v>
                </c:pt>
                <c:pt idx="4">
                  <c:v>34.05</c:v>
                </c:pt>
              </c:numCache>
            </c:numRef>
          </c:val>
        </c:ser>
        <c:marker val="1"/>
        <c:axId val="82010172"/>
        <c:axId val="99575301"/>
      </c:lineChart>
      <c:catAx>
        <c:axId val="8201017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99575301"/>
        <c:crossesAt val="0"/>
        <c:auto val="1"/>
        <c:lblAlgn val="ctr"/>
        <c:lblOffset val="100"/>
      </c:catAx>
      <c:valAx>
        <c:axId val="99575301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12600">
            <a:noFill/>
          </a:ln>
        </c:spPr>
        <c:crossAx val="82010172"/>
        <c:crossesAt val="0"/>
      </c:valAx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charts/chart26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label 1</c:f>
              <c:strCache>
                <c:ptCount val="1"/>
                <c:pt idx="0">
                  <c:v>Объем задолженности, млн руб.</c:v>
                </c:pt>
              </c:strCache>
            </c:strRef>
          </c:tx>
          <c:spPr>
            <a:solidFill>
              <a:srgbClr val="d34817"/>
            </a:solidFill>
            <a:ln w="28440">
              <a:solidFill>
                <a:srgbClr val="d34817"/>
              </a:solidFill>
              <a:round/>
            </a:ln>
          </c:spPr>
          <c:marker>
            <c:size val="4"/>
          </c:marker>
          <c:dLbls>
            <c:dLbl>
              <c:idx val="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15.02</c:v>
                </c:pt>
                <c:pt idx="1">
                  <c:v>16.02</c:v>
                </c:pt>
                <c:pt idx="2">
                  <c:v>17.02</c:v>
                </c:pt>
                <c:pt idx="3">
                  <c:v>18.02</c:v>
                </c:pt>
                <c:pt idx="4">
                  <c:v>19.02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429072.6</c:v>
                </c:pt>
                <c:pt idx="1">
                  <c:v>440219.9</c:v>
                </c:pt>
                <c:pt idx="2">
                  <c:v>453222</c:v>
                </c:pt>
                <c:pt idx="3">
                  <c:v>594527.4</c:v>
                </c:pt>
                <c:pt idx="4">
                  <c:v>682444.7</c:v>
                </c:pt>
              </c:numCache>
            </c:numRef>
          </c:val>
        </c:ser>
        <c:ser>
          <c:idx val="1"/>
          <c:order val="1"/>
          <c:tx>
            <c:strRef>
              <c:f>label 2</c:f>
              <c:strCache>
                <c:ptCount val="1"/>
                <c:pt idx="0">
                  <c:v>в т.ч. по операциям РЕПО на аукционной основе</c:v>
                </c:pt>
              </c:strCache>
            </c:strRef>
          </c:tx>
          <c:spPr>
            <a:solidFill>
              <a:srgbClr val="9b2d1f"/>
            </a:solidFill>
            <a:ln w="28440">
              <a:solidFill>
                <a:srgbClr val="9b2d1f"/>
              </a:solidFill>
              <a:round/>
            </a:ln>
          </c:spPr>
          <c:marker>
            <c:size val="4"/>
          </c:marker>
          <c:dLbls>
            <c:dLbl>
              <c:idx val="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15.02</c:v>
                </c:pt>
                <c:pt idx="1">
                  <c:v>16.02</c:v>
                </c:pt>
                <c:pt idx="2">
                  <c:v>17.02</c:v>
                </c:pt>
                <c:pt idx="3">
                  <c:v>18.02</c:v>
                </c:pt>
                <c:pt idx="4">
                  <c:v>19.02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5"/>
                <c:pt idx="0">
                  <c:v>380714.1</c:v>
                </c:pt>
                <c:pt idx="1">
                  <c:v>380713.3</c:v>
                </c:pt>
                <c:pt idx="2">
                  <c:v>380608.4</c:v>
                </c:pt>
                <c:pt idx="3">
                  <c:v>541187.2</c:v>
                </c:pt>
                <c:pt idx="4">
                  <c:v>540783.1</c:v>
                </c:pt>
              </c:numCache>
            </c:numRef>
          </c:val>
        </c:ser>
        <c:ser>
          <c:idx val="2"/>
          <c:order val="2"/>
          <c:tx>
            <c:strRef>
              <c:f>label 3</c:f>
              <c:strCache>
                <c:ptCount val="1"/>
                <c:pt idx="0">
                  <c:v>в т.ч. по операциям РЕПО по фиксированной ставке</c:v>
                </c:pt>
              </c:strCache>
            </c:strRef>
          </c:tx>
          <c:spPr>
            <a:solidFill>
              <a:srgbClr val="a28e6a"/>
            </a:solidFill>
            <a:ln w="28440">
              <a:solidFill>
                <a:srgbClr val="a28e6a"/>
              </a:solidFill>
              <a:round/>
            </a:ln>
          </c:spPr>
          <c:marker>
            <c:size val="4"/>
          </c:marker>
          <c:dLbls>
            <c:dLbl>
              <c:idx val="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15.02</c:v>
                </c:pt>
                <c:pt idx="1">
                  <c:v>16.02</c:v>
                </c:pt>
                <c:pt idx="2">
                  <c:v>17.02</c:v>
                </c:pt>
                <c:pt idx="3">
                  <c:v>18.02</c:v>
                </c:pt>
                <c:pt idx="4">
                  <c:v>19.02</c:v>
                </c:pt>
              </c:strCache>
            </c:strRef>
          </c:cat>
          <c:val>
            <c:numRef>
              <c:f>2</c:f>
              <c:numCache>
                <c:formatCode>General</c:formatCode>
                <c:ptCount val="5"/>
                <c:pt idx="0">
                  <c:v>48358.5</c:v>
                </c:pt>
                <c:pt idx="1">
                  <c:v>59506.6</c:v>
                </c:pt>
                <c:pt idx="2">
                  <c:v>72613.6</c:v>
                </c:pt>
                <c:pt idx="3">
                  <c:v>53340.2</c:v>
                </c:pt>
                <c:pt idx="4">
                  <c:v>141661.6</c:v>
                </c:pt>
              </c:numCache>
            </c:numRef>
          </c:val>
        </c:ser>
        <c:marker val="1"/>
        <c:axId val="41748443"/>
        <c:axId val="76730666"/>
      </c:lineChart>
      <c:catAx>
        <c:axId val="41748443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76730666"/>
        <c:crossesAt val="0"/>
        <c:auto val="1"/>
        <c:lblAlgn val="ctr"/>
        <c:lblOffset val="100"/>
      </c:catAx>
      <c:valAx>
        <c:axId val="76730666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12600">
            <a:noFill/>
          </a:ln>
        </c:spPr>
        <c:crossAx val="41748443"/>
        <c:crossesAt val="0"/>
      </c:valAx>
      <c:spPr>
        <a:noFill/>
        <a:ln>
          <a:noFill/>
        </a:ln>
      </c:spPr>
    </c:plotArea>
    <c:legend>
      <c:legendPos val="b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1005804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1097280" y="3946680"/>
            <a:ext cx="1005804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250680" y="394668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1097280" y="394668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43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502040" y="3946320"/>
            <a:ext cx="2404440" cy="1918440"/>
          </a:xfrm>
          <a:prstGeom prst="rect">
            <a:avLst/>
          </a:prstGeom>
          <a:ln>
            <a:noFill/>
          </a:ln>
        </p:spPr>
      </p:pic>
      <p:pic>
        <p:nvPicPr>
          <p:cNvPr descr="" id="44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348640" y="3946320"/>
            <a:ext cx="2404440" cy="1918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1097280" y="1845720"/>
            <a:ext cx="10058040" cy="40233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1005804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1097280" y="286560"/>
            <a:ext cx="10058040" cy="558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1097280" y="394668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1097280" y="1845720"/>
            <a:ext cx="10058040" cy="40233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250680" y="394668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1097280" y="3946680"/>
            <a:ext cx="1005732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1005804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1097280" y="3946680"/>
            <a:ext cx="1005804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250680" y="394668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1097280" y="394668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8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502040" y="3946320"/>
            <a:ext cx="2404440" cy="1918440"/>
          </a:xfrm>
          <a:prstGeom prst="rect">
            <a:avLst/>
          </a:prstGeom>
          <a:ln>
            <a:noFill/>
          </a:ln>
        </p:spPr>
      </p:pic>
      <p:pic>
        <p:nvPicPr>
          <p:cNvPr descr="" id="86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348640" y="3946320"/>
            <a:ext cx="2404440" cy="1918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1005804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1097280" y="286560"/>
            <a:ext cx="10058040" cy="558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1097280" y="394668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250680" y="394668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1097280" y="3946680"/>
            <a:ext cx="1005732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rgbClr val="9b2d1f"/>
          </a:solidFill>
          <a:ln w="1584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0" y="6334200"/>
            <a:ext cx="12191760" cy="66240"/>
          </a:xfrm>
          <a:prstGeom prst="rect">
            <a:avLst/>
          </a:prstGeom>
          <a:solidFill>
            <a:srgbClr val="d34817"/>
          </a:solidFill>
          <a:ln w="15840">
            <a:noFill/>
          </a:ln>
        </p:spPr>
      </p:sp>
      <p:sp>
        <p:nvSpPr>
          <p:cNvPr id="2" name="Line 3"/>
          <p:cNvSpPr/>
          <p:nvPr/>
        </p:nvSpPr>
        <p:spPr>
          <a:xfrm>
            <a:off x="1193400" y="1737720"/>
            <a:ext cx="9966960" cy="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3240" y="6400800"/>
            <a:ext cx="12188520" cy="456840"/>
          </a:xfrm>
          <a:prstGeom prst="rect">
            <a:avLst/>
          </a:prstGeom>
          <a:solidFill>
            <a:srgbClr val="9b2d1f"/>
          </a:solidFill>
          <a:ln w="15840">
            <a:noFill/>
          </a:ln>
        </p:spPr>
      </p:sp>
      <p:sp>
        <p:nvSpPr>
          <p:cNvPr id="4" name="CustomShape 5"/>
          <p:cNvSpPr/>
          <p:nvPr/>
        </p:nvSpPr>
        <p:spPr>
          <a:xfrm>
            <a:off x="0" y="6334200"/>
            <a:ext cx="12188520" cy="63720"/>
          </a:xfrm>
          <a:prstGeom prst="rect">
            <a:avLst/>
          </a:prstGeom>
          <a:solidFill>
            <a:srgbClr val="d34817"/>
          </a:solidFill>
          <a:ln w="15840">
            <a:noFill/>
          </a:ln>
        </p:spPr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8000">
                <a:solidFill>
                  <a:srgbClr val="262626"/>
                </a:solidFill>
                <a:latin typeface="Calibri Light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1097280" y="6459840"/>
            <a:ext cx="24717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900">
                <a:solidFill>
                  <a:srgbClr val="ffffff"/>
                </a:solidFill>
                <a:latin typeface="Calibri"/>
              </a:rPr>
              <a:t>15.2.19</a:t>
            </a:r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3686040" y="6459840"/>
            <a:ext cx="482256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9900360" y="6459840"/>
            <a:ext cx="1311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8FB7A330-713C-4E54-AD22-B311928052E6}" type="slidenum">
              <a:rPr lang="ru-RU" sz="1050">
                <a:solidFill>
                  <a:srgbClr val="ffffff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9" name="Line 10"/>
          <p:cNvSpPr/>
          <p:nvPr/>
        </p:nvSpPr>
        <p:spPr>
          <a:xfrm>
            <a:off x="1207440" y="4343400"/>
            <a:ext cx="9875520" cy="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</p:sp>
      <p:sp>
        <p:nvSpPr>
          <p:cNvPr id="10" name="PlaceHolder 11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rgbClr val="9b2d1f"/>
          </a:solidFill>
          <a:ln w="15840">
            <a:noFill/>
          </a:ln>
        </p:spPr>
      </p:sp>
      <p:sp>
        <p:nvSpPr>
          <p:cNvPr id="46" name="CustomShape 2"/>
          <p:cNvSpPr/>
          <p:nvPr/>
        </p:nvSpPr>
        <p:spPr>
          <a:xfrm>
            <a:off x="0" y="6334200"/>
            <a:ext cx="12191760" cy="66240"/>
          </a:xfrm>
          <a:prstGeom prst="rect">
            <a:avLst/>
          </a:prstGeom>
          <a:solidFill>
            <a:srgbClr val="d34817"/>
          </a:solidFill>
          <a:ln w="15840">
            <a:noFill/>
          </a:ln>
        </p:spPr>
      </p:sp>
      <p:sp>
        <p:nvSpPr>
          <p:cNvPr id="47" name="Line 3"/>
          <p:cNvSpPr/>
          <p:nvPr/>
        </p:nvSpPr>
        <p:spPr>
          <a:xfrm>
            <a:off x="1193400" y="1737720"/>
            <a:ext cx="9966960" cy="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</p:sp>
      <p:sp>
        <p:nvSpPr>
          <p:cNvPr id="48" name="PlaceHolder 4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4800">
                <a:solidFill>
                  <a:srgbClr val="404040"/>
                </a:solidFill>
                <a:latin typeface="Calibri Light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1097280" y="1845720"/>
            <a:ext cx="10058040" cy="4023000"/>
          </a:xfrm>
          <a:prstGeom prst="rect">
            <a:avLst/>
          </a:prstGeom>
        </p:spPr>
        <p:txBody>
          <a:bodyPr lIns="0" rIns="0"/>
          <a:p>
            <a:pPr>
              <a:buSzPct val="25000"/>
              <a:buFont typeface="StarSymbol"/>
              <a:buChar char="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Font typeface="Calibri"/>
              <a:buChar char=" 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Font typeface="Calibri"/>
              <a:buChar char="◦"/>
            </a:pPr>
            <a:r>
              <a:rPr lang="en-US">
                <a:solidFill>
                  <a:srgbClr val="404040"/>
                </a:solidFill>
                <a:latin typeface="Calibri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Calibri"/>
              <a:buChar char="◦"/>
            </a:pPr>
            <a:r>
              <a:rPr lang="en-US" sz="1400">
                <a:solidFill>
                  <a:srgbClr val="404040"/>
                </a:solidFill>
                <a:latin typeface="Calibri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Calibri"/>
              <a:buChar char="◦"/>
            </a:pPr>
            <a:r>
              <a:rPr lang="en-US" sz="1400">
                <a:solidFill>
                  <a:srgbClr val="404040"/>
                </a:solidFill>
                <a:latin typeface="Calibri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Calibri"/>
              <a:buChar char="◦"/>
            </a:pPr>
            <a:r>
              <a:rPr lang="en-US" sz="1400">
                <a:solidFill>
                  <a:srgbClr val="40404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50" name="PlaceHolder 6"/>
          <p:cNvSpPr>
            <a:spLocks noGrp="1"/>
          </p:cNvSpPr>
          <p:nvPr>
            <p:ph type="dt"/>
          </p:nvPr>
        </p:nvSpPr>
        <p:spPr>
          <a:xfrm>
            <a:off x="1097280" y="6459840"/>
            <a:ext cx="24717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900">
                <a:solidFill>
                  <a:srgbClr val="ffffff"/>
                </a:solidFill>
                <a:latin typeface="Calibri"/>
              </a:rPr>
              <a:t>15.2.19</a:t>
            </a:r>
            <a:endParaRPr/>
          </a:p>
        </p:txBody>
      </p:sp>
      <p:sp>
        <p:nvSpPr>
          <p:cNvPr id="51" name="PlaceHolder 7"/>
          <p:cNvSpPr>
            <a:spLocks noGrp="1"/>
          </p:cNvSpPr>
          <p:nvPr>
            <p:ph type="ftr"/>
          </p:nvPr>
        </p:nvSpPr>
        <p:spPr>
          <a:xfrm>
            <a:off x="3686040" y="6459840"/>
            <a:ext cx="482256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52" name="PlaceHolder 8"/>
          <p:cNvSpPr>
            <a:spLocks noGrp="1"/>
          </p:cNvSpPr>
          <p:nvPr>
            <p:ph type="sldNum"/>
          </p:nvPr>
        </p:nvSpPr>
        <p:spPr>
          <a:xfrm>
            <a:off x="9900360" y="6459840"/>
            <a:ext cx="1311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8FDCE477-3429-4AE3-A42B-AF5A67863353}" type="slidenum">
              <a:rPr lang="ru-RU" sz="1050">
                <a:solidFill>
                  <a:srgbClr val="ffffff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hyperlink" Target="http://psbinvest.ru/analytics/tekhnicheskiy_monitor/" TargetMode="External"/><Relationship Id="rId3" Type="http://schemas.openxmlformats.org/officeDocument/2006/relationships/hyperlink" Target="http://psbinvest.ru/analytics/tekhnicheskiy_monitor/" TargetMode="External"/><Relationship Id="rId4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chart" Target="../charts/chart16.xml"/><Relationship Id="rId2" Type="http://schemas.openxmlformats.org/officeDocument/2006/relationships/chart" Target="../charts/chart17.xml"/><Relationship Id="rId3" Type="http://schemas.openxmlformats.org/officeDocument/2006/relationships/chart" Target="../charts/chart18.xml"/><Relationship Id="rId4" Type="http://schemas.openxmlformats.org/officeDocument/2006/relationships/chart" Target="../charts/chart19.xml"/><Relationship Id="rId5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chart" Target="../charts/chart20.xml"/><Relationship Id="rId2" Type="http://schemas.openxmlformats.org/officeDocument/2006/relationships/chart" Target="../charts/chart21.xml"/><Relationship Id="rId3" Type="http://schemas.openxmlformats.org/officeDocument/2006/relationships/chart" Target="../charts/chart22.xml"/><Relationship Id="rId4" Type="http://schemas.openxmlformats.org/officeDocument/2006/relationships/chart" Target="../charts/chart23.xml"/><Relationship Id="rId5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chart" Target="../charts/chart24.xml"/><Relationship Id="rId2" Type="http://schemas.openxmlformats.org/officeDocument/2006/relationships/chart" Target="../charts/chart25.xml"/><Relationship Id="rId3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hyperlink" Target="http://www.micex.ru/marketdata/quotes" TargetMode="External"/><Relationship Id="rId5" Type="http://schemas.openxmlformats.org/officeDocument/2006/relationships/hyperlink" Target="http://www.micex.ru/marketdata/quotes" TargetMode="External"/><Relationship Id="rId6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hyperlink" Target="http://www.global-rates.com/interest-rates/libor/libor.aspx" TargetMode="External"/><Relationship Id="rId2" Type="http://schemas.openxmlformats.org/officeDocument/2006/relationships/hyperlink" Target="http://www.global-rates.com/interest-rates/libor/libor.aspx" TargetMode="External"/><Relationship Id="rId3" Type="http://schemas.openxmlformats.org/officeDocument/2006/relationships/hyperlink" Target="http://www.pmfd.ru/libor?actual_date=16.02.2016" TargetMode="External"/><Relationship Id="rId4" Type="http://schemas.openxmlformats.org/officeDocument/2006/relationships/hyperlink" Target="http://www.pmfd.ru/libor?actual_date=16.02.2016" TargetMode="External"/><Relationship Id="rId5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hyperlink" Target="http://www.cbr.ru/hd_base/Default.aspx?Prtid=metall_base_new" TargetMode="External"/><Relationship Id="rId3" Type="http://schemas.openxmlformats.org/officeDocument/2006/relationships/hyperlink" Target="http://www.cbr.ru/hd_base/Default.aspx?Prtid=metall_base_new" TargetMode="External"/><Relationship Id="rId4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image" Target="../media/image41.png"/><Relationship Id="rId3" Type="http://schemas.openxmlformats.org/officeDocument/2006/relationships/image" Target="../media/image42.png"/><Relationship Id="rId4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43.png"/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hyperlink" Target="http://www.cbr.ru/statistics/?PrtId=idkp_br" TargetMode="External"/><Relationship Id="rId6" Type="http://schemas.openxmlformats.org/officeDocument/2006/relationships/hyperlink" Target="http://www.cbr.ru/statistics/?PrtId=idkp_br" TargetMode="External"/><Relationship Id="rId7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hyperlink" Target="http://www.cbr.ru/statistics/?PrtId=idkp_br" TargetMode="External"/><Relationship Id="rId3" Type="http://schemas.openxmlformats.org/officeDocument/2006/relationships/hyperlink" Target="http://www.cbr.ru/statistics/?PrtId=idkp_br" TargetMode="External"/><Relationship Id="rId4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48.png"/><Relationship Id="rId2" Type="http://schemas.openxmlformats.org/officeDocument/2006/relationships/hyperlink" Target="http://www.cbr.ru/statistics/?PrtId=idkp_br" TargetMode="External"/><Relationship Id="rId3" Type="http://schemas.openxmlformats.org/officeDocument/2006/relationships/hyperlink" Target="http://www.cbr.ru/statistics/?PrtId=idkp_br" TargetMode="External"/><Relationship Id="rId4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49.png"/><Relationship Id="rId2" Type="http://schemas.openxmlformats.org/officeDocument/2006/relationships/hyperlink" Target="http://www.cbr.ru/statistics/?PrtId=idkp_br" TargetMode="External"/><Relationship Id="rId3" Type="http://schemas.openxmlformats.org/officeDocument/2006/relationships/hyperlink" Target="http://www.cbr.ru/statistics/?PrtId=idkp_br" TargetMode="External"/><Relationship Id="rId4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50.png"/><Relationship Id="rId2" Type="http://schemas.openxmlformats.org/officeDocument/2006/relationships/chart" Target="../charts/chart26.xml"/><Relationship Id="rId3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4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hyperlink" Target="http://www.micex.ru/marketdata/quotes" TargetMode="External"/><Relationship Id="rId2" Type="http://schemas.openxmlformats.org/officeDocument/2006/relationships/hyperlink" Target="http://www.micex.ru/marketdata/quotes" TargetMode="External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54.png"/><Relationship Id="rId2" Type="http://schemas.openxmlformats.org/officeDocument/2006/relationships/image" Target="../media/image55.png"/><Relationship Id="rId3" Type="http://schemas.openxmlformats.org/officeDocument/2006/relationships/image" Target="../media/image56.png"/><Relationship Id="rId4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hyperlink" Target="http://www.cbr.ru/" TargetMode="External"/><Relationship Id="rId2" Type="http://schemas.openxmlformats.org/officeDocument/2006/relationships/hyperlink" Target="http://moex.com/ru/" TargetMode="External"/><Relationship Id="rId3" Type="http://schemas.openxmlformats.org/officeDocument/2006/relationships/hyperlink" Target="http://moex.com/ru/" TargetMode="External"/><Relationship Id="rId4" Type="http://schemas.openxmlformats.org/officeDocument/2006/relationships/hyperlink" Target="http://moex.com/ru/" TargetMode="External"/><Relationship Id="rId5" Type="http://schemas.openxmlformats.org/officeDocument/2006/relationships/hyperlink" Target="http://investfunds.ru/" TargetMode="External"/><Relationship Id="rId6" Type="http://schemas.openxmlformats.org/officeDocument/2006/relationships/hyperlink" Target="http://investfunds.ru/" TargetMode="External"/><Relationship Id="rId7" Type="http://schemas.openxmlformats.org/officeDocument/2006/relationships/hyperlink" Target="http://psbinvest.ru/analytics/tekhnicheskiy_monitor/" TargetMode="External"/><Relationship Id="rId8" Type="http://schemas.openxmlformats.org/officeDocument/2006/relationships/hyperlink" Target="http://psbinvest.ru/analytics/tekhnicheskiy_monitor/" TargetMode="External"/><Relationship Id="rId9" Type="http://schemas.openxmlformats.org/officeDocument/2006/relationships/hyperlink" Target="http://www.pmfd.ru/" TargetMode="External"/><Relationship Id="rId10" Type="http://schemas.openxmlformats.org/officeDocument/2006/relationships/hyperlink" Target="http://www.pmfd.ru/" TargetMode="External"/><Relationship Id="rId11" Type="http://schemas.openxmlformats.org/officeDocument/2006/relationships/hyperlink" Target="http://www.global-rates.com/" TargetMode="External"/><Relationship Id="rId12" Type="http://schemas.openxmlformats.org/officeDocument/2006/relationships/hyperlink" Target="http://www.global-rates.com/" TargetMode="External"/><Relationship Id="rId1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hyperlink" Target="http://www.micex.ru/marketdata/quotes" TargetMode="External"/><Relationship Id="rId5" Type="http://schemas.openxmlformats.org/officeDocument/2006/relationships/hyperlink" Target="http://www.micex.ru/marketdata/quotes" TargetMode="External"/><Relationship Id="rId6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hyperlink" Target="http://www.micex.ru/marketdata/quotes" TargetMode="External"/><Relationship Id="rId5" Type="http://schemas.openxmlformats.org/officeDocument/2006/relationships/hyperlink" Target="http://www.micex.ru/marketdata/quotes" TargetMode="External"/><Relationship Id="rId6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hyperlink" Target="http://www.micex.ru/marketdata/quotes" TargetMode="External"/><Relationship Id="rId5" Type="http://schemas.openxmlformats.org/officeDocument/2006/relationships/hyperlink" Target="http://www.micex.ru/marketdata/quotes" TargetMode="External"/><Relationship Id="rId6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chart" Target="../charts/chart14.xml"/><Relationship Id="rId2" Type="http://schemas.openxmlformats.org/officeDocument/2006/relationships/chart" Target="../charts/chart15.xml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b="1" lang="en-US" sz="8000">
                <a:solidFill>
                  <a:srgbClr val="262626"/>
                </a:solidFill>
                <a:latin typeface="Calibri Light"/>
              </a:rPr>
              <a:t>Обзор денежно-кредитного рынка </a:t>
            </a:r>
            <a:r>
              <a:rPr b="1" lang="en-US" sz="8000">
                <a:solidFill>
                  <a:srgbClr val="262626"/>
                </a:solidFill>
                <a:latin typeface="Calibri Light"/>
              </a:rPr>
              <a:t>
</a:t>
            </a:r>
            <a:r>
              <a:rPr b="1" lang="en-US" sz="8000">
                <a:solidFill>
                  <a:srgbClr val="262626"/>
                </a:solidFill>
                <a:latin typeface="Calibri Light"/>
              </a:rPr>
              <a:t>15.02 – 19.02</a:t>
            </a:r>
            <a:endParaRPr/>
          </a:p>
        </p:txBody>
      </p:sp>
      <p:sp>
        <p:nvSpPr>
          <p:cNvPr id="88" name="TextShape 2"/>
          <p:cNvSpPr txBox="1"/>
          <p:nvPr/>
        </p:nvSpPr>
        <p:spPr>
          <a:xfrm>
            <a:off x="1100160" y="4455720"/>
            <a:ext cx="10058040" cy="1142640"/>
          </a:xfrm>
          <a:prstGeom prst="rect">
            <a:avLst/>
          </a:prstGeom>
        </p:spPr>
        <p:txBody>
          <a:bodyPr/>
          <a:p>
            <a:pPr algn="ctr"/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1097280" y="-37008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4800">
                <a:solidFill>
                  <a:srgbClr val="404040"/>
                </a:solidFill>
                <a:latin typeface="Calibri Light"/>
              </a:rPr>
              <a:t>Состояние банковского сектора</a:t>
            </a:r>
            <a:endParaRPr/>
          </a:p>
        </p:txBody>
      </p:sp>
      <p:pic>
        <p:nvPicPr>
          <p:cNvPr descr="" id="126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934200" y="1200960"/>
            <a:ext cx="10384200" cy="4854240"/>
          </a:xfrm>
          <a:prstGeom prst="rect">
            <a:avLst/>
          </a:prstGeom>
          <a:ln>
            <a:noFill/>
          </a:ln>
        </p:spPr>
      </p:pic>
      <p:sp>
        <p:nvSpPr>
          <p:cNvPr id="127" name="CustomShape 2"/>
          <p:cNvSpPr/>
          <p:nvPr/>
        </p:nvSpPr>
        <p:spPr>
          <a:xfrm>
            <a:off x="3324600" y="6386760"/>
            <a:ext cx="621324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u="sng">
                <a:solidFill>
                  <a:srgbClr val="cc9900"/>
                </a:solidFill>
                <a:latin typeface="Calibri"/>
                <a:hlinkClick r:id="rId2"/>
              </a:rPr>
              <a:t>http://psbinvest.ru/analytics/tekhnicheskiy_monitor</a:t>
            </a:r>
            <a:r>
              <a:rPr lang="ru-RU" u="sng">
                <a:solidFill>
                  <a:srgbClr val="cc9900"/>
                </a:solidFill>
                <a:latin typeface="Calibri"/>
                <a:hlinkClick r:id="rId3"/>
              </a:rPr>
              <a:t>/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994320" y="0"/>
            <a:ext cx="10058040" cy="92556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6000">
                <a:solidFill>
                  <a:srgbClr val="000000"/>
                </a:solidFill>
                <a:latin typeface="Calibri Light"/>
              </a:rPr>
              <a:t>Мировые валюты</a:t>
            </a:r>
            <a:endParaRPr/>
          </a:p>
        </p:txBody>
      </p:sp>
      <p:graphicFrame>
        <p:nvGraphicFramePr>
          <p:cNvPr id="129" name="Диаграмма 3"/>
          <p:cNvGraphicFramePr/>
          <p:nvPr/>
        </p:nvGraphicFramePr>
        <p:xfrm>
          <a:off x="512280" y="642240"/>
          <a:ext cx="4801320" cy="282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130" name="Диаграмма 4"/>
          <p:cNvGraphicFramePr/>
          <p:nvPr/>
        </p:nvGraphicFramePr>
        <p:xfrm>
          <a:off x="6818040" y="925920"/>
          <a:ext cx="4571640" cy="2742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1" name="Диаграмма 5"/>
          <p:cNvGraphicFramePr/>
          <p:nvPr/>
        </p:nvGraphicFramePr>
        <p:xfrm>
          <a:off x="6818040" y="3669120"/>
          <a:ext cx="4571640" cy="2742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2" name="Диаграмма 6"/>
          <p:cNvGraphicFramePr/>
          <p:nvPr/>
        </p:nvGraphicFramePr>
        <p:xfrm>
          <a:off x="512280" y="3620880"/>
          <a:ext cx="4677480" cy="2791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1097280" y="-538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6000">
                <a:solidFill>
                  <a:srgbClr val="000000"/>
                </a:solidFill>
                <a:latin typeface="Calibri Light"/>
              </a:rPr>
              <a:t>Курсы валют ЦБ РФ</a:t>
            </a:r>
            <a:endParaRPr/>
          </a:p>
        </p:txBody>
      </p:sp>
      <p:graphicFrame>
        <p:nvGraphicFramePr>
          <p:cNvPr id="134" name="Table 2"/>
          <p:cNvGraphicFramePr/>
          <p:nvPr/>
        </p:nvGraphicFramePr>
        <p:xfrm>
          <a:off x="309240" y="1273680"/>
          <a:ext cx="4017960" cy="2224800"/>
        </p:xfrm>
        <a:graphic>
          <a:graphicData uri="http://schemas.openxmlformats.org/drawingml/2006/table">
            <a:tbl>
              <a:tblPr/>
              <a:tblGrid>
                <a:gridCol w="1326240"/>
                <a:gridCol w="1326240"/>
                <a:gridCol w="1365480"/>
              </a:tblGrid>
              <a:tr h="622440">
                <a:tc>
                  <a:txBody>
                    <a:bodyPr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ffff"/>
                          </a:solidFill>
                          <a:latin typeface="Calibri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ffff"/>
                          </a:solidFill>
                          <a:latin typeface="Calibri"/>
                        </a:rPr>
                        <a:t>Курс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ffff"/>
                          </a:solidFill>
                          <a:latin typeface="Calibri"/>
                        </a:rPr>
                        <a:t>Изменение</a:t>
                      </a:r>
                      <a:endParaRPr/>
                    </a:p>
                  </a:txBody>
                  <a:tcPr/>
                </a:tc>
              </a:tr>
              <a:tr h="622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13.02.2016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79,4951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00b050"/>
                          </a:solidFill>
                          <a:latin typeface="Calibri"/>
                        </a:rPr>
                        <a:t>+0,3807</a:t>
                      </a:r>
                      <a:endParaRPr/>
                    </a:p>
                  </a:txBody>
                  <a:tcPr/>
                </a:tc>
              </a:tr>
              <a:tr h="622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16.02.2016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77,7792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0000"/>
                          </a:solidFill>
                          <a:latin typeface="Calibri"/>
                        </a:rPr>
                        <a:t>-1,7159</a:t>
                      </a:r>
                      <a:endParaRPr/>
                    </a:p>
                  </a:txBody>
                  <a:tcPr/>
                </a:tc>
              </a:tr>
              <a:tr h="622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17.02.2016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76,245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0000"/>
                          </a:solidFill>
                          <a:latin typeface="Calibri"/>
                        </a:rPr>
                        <a:t>-1,5342</a:t>
                      </a:r>
                      <a:endParaRPr/>
                    </a:p>
                  </a:txBody>
                  <a:tcPr/>
                </a:tc>
              </a:tr>
              <a:tr h="622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18.02.2016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77,8503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00b050"/>
                          </a:solidFill>
                          <a:latin typeface="Calibri"/>
                        </a:rPr>
                        <a:t>+1,6053</a:t>
                      </a:r>
                      <a:endParaRPr/>
                    </a:p>
                  </a:txBody>
                  <a:tcPr/>
                </a:tc>
              </a:tr>
              <a:tr h="622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19.02.2016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75,4575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0000"/>
                          </a:solidFill>
                          <a:latin typeface="Calibri"/>
                        </a:rPr>
                        <a:t>-2,3928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5" name="CustomShape 3"/>
          <p:cNvSpPr/>
          <p:nvPr/>
        </p:nvSpPr>
        <p:spPr>
          <a:xfrm>
            <a:off x="1636920" y="759600"/>
            <a:ext cx="1491120" cy="8211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USD/RUB</a:t>
            </a:r>
            <a:endParaRPr/>
          </a:p>
        </p:txBody>
      </p:sp>
      <p:graphicFrame>
        <p:nvGraphicFramePr>
          <p:cNvPr id="136" name="Table 4"/>
          <p:cNvGraphicFramePr/>
          <p:nvPr/>
        </p:nvGraphicFramePr>
        <p:xfrm>
          <a:off x="6725160" y="1221120"/>
          <a:ext cx="4028400" cy="2246040"/>
        </p:xfrm>
        <a:graphic>
          <a:graphicData uri="http://schemas.openxmlformats.org/drawingml/2006/table">
            <a:tbl>
              <a:tblPr/>
              <a:tblGrid>
                <a:gridCol w="1292760"/>
                <a:gridCol w="1189440"/>
                <a:gridCol w="1546200"/>
              </a:tblGrid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ffff"/>
                          </a:solidFill>
                          <a:latin typeface="Calibri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ffff"/>
                          </a:solidFill>
                          <a:latin typeface="Calibri"/>
                        </a:rPr>
                        <a:t>Курс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ffff"/>
                          </a:solidFill>
                          <a:latin typeface="Calibri"/>
                        </a:rPr>
                        <a:t>Изменение</a:t>
                      </a:r>
                      <a:endParaRPr/>
                    </a:p>
                  </a:txBody>
                  <a:tcPr/>
                </a:tc>
              </a:tr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13.02.2016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89,8454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00b050"/>
                          </a:solidFill>
                          <a:latin typeface="Calibri"/>
                        </a:rPr>
                        <a:t>+0,5015</a:t>
                      </a:r>
                      <a:endParaRPr/>
                    </a:p>
                  </a:txBody>
                  <a:tcPr/>
                </a:tc>
              </a:tr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16.02.2016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87,1905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0000"/>
                          </a:solidFill>
                          <a:latin typeface="Calibri"/>
                        </a:rPr>
                        <a:t>-2,6549</a:t>
                      </a:r>
                      <a:endParaRPr/>
                    </a:p>
                  </a:txBody>
                  <a:tcPr/>
                </a:tc>
              </a:tr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17.02.2016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85,0894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0000"/>
                          </a:solidFill>
                          <a:latin typeface="Calibri"/>
                        </a:rPr>
                        <a:t>-2,1011</a:t>
                      </a:r>
                      <a:endParaRPr/>
                    </a:p>
                  </a:txBody>
                  <a:tcPr/>
                </a:tc>
              </a:tr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18.02.2016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86,9588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00b050"/>
                          </a:solidFill>
                          <a:latin typeface="Calibri"/>
                        </a:rPr>
                        <a:t>+1,8694</a:t>
                      </a:r>
                      <a:endParaRPr/>
                    </a:p>
                  </a:txBody>
                  <a:tcPr/>
                </a:tc>
              </a:tr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19.02.2016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84,0521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0000"/>
                          </a:solidFill>
                          <a:latin typeface="Calibri"/>
                        </a:rPr>
                        <a:t>-2,9067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7" name="CustomShape 5"/>
          <p:cNvSpPr/>
          <p:nvPr/>
        </p:nvSpPr>
        <p:spPr>
          <a:xfrm>
            <a:off x="8113680" y="759600"/>
            <a:ext cx="1635120" cy="8211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EUR/RUB</a:t>
            </a:r>
            <a:endParaRPr/>
          </a:p>
        </p:txBody>
      </p:sp>
      <p:sp>
        <p:nvSpPr>
          <p:cNvPr id="138" name="CustomShape 6"/>
          <p:cNvSpPr/>
          <p:nvPr/>
        </p:nvSpPr>
        <p:spPr>
          <a:xfrm>
            <a:off x="1636920" y="3654720"/>
            <a:ext cx="2227680" cy="4561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GBP/RUB</a:t>
            </a:r>
            <a:endParaRPr/>
          </a:p>
        </p:txBody>
      </p:sp>
      <p:sp>
        <p:nvSpPr>
          <p:cNvPr id="139" name="CustomShape 7"/>
          <p:cNvSpPr/>
          <p:nvPr/>
        </p:nvSpPr>
        <p:spPr>
          <a:xfrm>
            <a:off x="8113680" y="3554640"/>
            <a:ext cx="1879920" cy="4561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CNY/RUB</a:t>
            </a:r>
            <a:endParaRPr/>
          </a:p>
        </p:txBody>
      </p:sp>
      <p:graphicFrame>
        <p:nvGraphicFramePr>
          <p:cNvPr id="140" name="Table 8"/>
          <p:cNvGraphicFramePr/>
          <p:nvPr/>
        </p:nvGraphicFramePr>
        <p:xfrm>
          <a:off x="270360" y="4116240"/>
          <a:ext cx="3979080" cy="2224800"/>
        </p:xfrm>
        <a:graphic>
          <a:graphicData uri="http://schemas.openxmlformats.org/drawingml/2006/table">
            <a:tbl>
              <a:tblPr/>
              <a:tblGrid>
                <a:gridCol w="1236240"/>
                <a:gridCol w="1249200"/>
                <a:gridCol w="1493640"/>
              </a:tblGrid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ffff"/>
                          </a:solidFill>
                          <a:latin typeface="Calibri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ffff"/>
                          </a:solidFill>
                          <a:latin typeface="Calibri"/>
                        </a:rPr>
                        <a:t>Курс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ffff"/>
                          </a:solidFill>
                          <a:latin typeface="Calibri"/>
                        </a:rPr>
                        <a:t>Изменение</a:t>
                      </a:r>
                      <a:endParaRPr/>
                    </a:p>
                  </a:txBody>
                  <a:tcPr/>
                </a:tc>
              </a:tr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13.02.2016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115,0692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00b050"/>
                          </a:solidFill>
                          <a:latin typeface="Calibri"/>
                        </a:rPr>
                        <a:t>+0,5669</a:t>
                      </a:r>
                      <a:endParaRPr/>
                    </a:p>
                  </a:txBody>
                  <a:tcPr/>
                </a:tc>
              </a:tr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16.02.2016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112,7876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0000"/>
                          </a:solidFill>
                          <a:latin typeface="Calibri"/>
                        </a:rPr>
                        <a:t>-2,2816</a:t>
                      </a:r>
                      <a:endParaRPr/>
                    </a:p>
                  </a:txBody>
                  <a:tcPr/>
                </a:tc>
              </a:tr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17.02.2016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110,3036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0000"/>
                          </a:solidFill>
                          <a:latin typeface="Calibri"/>
                        </a:rPr>
                        <a:t>-2,4840</a:t>
                      </a:r>
                      <a:endParaRPr/>
                    </a:p>
                  </a:txBody>
                  <a:tcPr/>
                </a:tc>
              </a:tr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18.02.2016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111,0768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00b050"/>
                          </a:solidFill>
                          <a:latin typeface="Calibri"/>
                        </a:rPr>
                        <a:t>+0,7732</a:t>
                      </a:r>
                      <a:endParaRPr/>
                    </a:p>
                  </a:txBody>
                  <a:tcPr/>
                </a:tc>
              </a:tr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19.02.2016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107,791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0000"/>
                          </a:solidFill>
                          <a:latin typeface="Calibri"/>
                        </a:rPr>
                        <a:t>-3,2858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1" name="Table 9"/>
          <p:cNvGraphicFramePr/>
          <p:nvPr/>
        </p:nvGraphicFramePr>
        <p:xfrm>
          <a:off x="6725160" y="4016160"/>
          <a:ext cx="4142160" cy="2224800"/>
        </p:xfrm>
        <a:graphic>
          <a:graphicData uri="http://schemas.openxmlformats.org/drawingml/2006/table">
            <a:tbl>
              <a:tblPr/>
              <a:tblGrid>
                <a:gridCol w="1445040"/>
                <a:gridCol w="1228680"/>
                <a:gridCol w="1468440"/>
              </a:tblGrid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ffff"/>
                          </a:solidFill>
                          <a:latin typeface="Calibri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ffff"/>
                          </a:solidFill>
                          <a:latin typeface="Calibri"/>
                        </a:rPr>
                        <a:t>Курс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ffff"/>
                          </a:solidFill>
                          <a:latin typeface="Calibri"/>
                        </a:rPr>
                        <a:t>Изменение</a:t>
                      </a:r>
                      <a:endParaRPr/>
                    </a:p>
                  </a:txBody>
                  <a:tcPr/>
                </a:tc>
              </a:tr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13.02.2016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12,0925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00b050"/>
                          </a:solidFill>
                          <a:latin typeface="Calibri"/>
                        </a:rPr>
                        <a:t>+0,0579</a:t>
                      </a:r>
                      <a:endParaRPr/>
                    </a:p>
                  </a:txBody>
                  <a:tcPr/>
                </a:tc>
              </a:tr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16.02.2016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11,9769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0000"/>
                          </a:solidFill>
                          <a:latin typeface="Calibri"/>
                        </a:rPr>
                        <a:t>-0,1156</a:t>
                      </a:r>
                      <a:endParaRPr/>
                    </a:p>
                  </a:txBody>
                  <a:tcPr/>
                </a:tc>
              </a:tr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17.02.2016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11,7037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0000"/>
                          </a:solidFill>
                          <a:latin typeface="Calibri"/>
                        </a:rPr>
                        <a:t>-0,2732</a:t>
                      </a:r>
                      <a:endParaRPr/>
                    </a:p>
                  </a:txBody>
                  <a:tcPr/>
                </a:tc>
              </a:tr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18.02.2016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11,9298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00b050"/>
                          </a:solidFill>
                          <a:latin typeface="Calibri"/>
                        </a:rPr>
                        <a:t>+0,2261</a:t>
                      </a:r>
                      <a:endParaRPr/>
                    </a:p>
                  </a:txBody>
                  <a:tcPr/>
                </a:tc>
              </a:tr>
              <a:tr h="6404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19.02.2016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11,5766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0000"/>
                          </a:solidFill>
                          <a:latin typeface="Calibri"/>
                        </a:rPr>
                        <a:t>-0,3532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1114200" y="-61488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4800">
                <a:solidFill>
                  <a:srgbClr val="000000"/>
                </a:solidFill>
                <a:latin typeface="Calibri Light"/>
              </a:rPr>
              <a:t>Курсы валют ЦБ РФ</a:t>
            </a:r>
            <a:endParaRPr/>
          </a:p>
        </p:txBody>
      </p:sp>
      <p:sp>
        <p:nvSpPr>
          <p:cNvPr id="143" name="CustomShape 2"/>
          <p:cNvSpPr/>
          <p:nvPr/>
        </p:nvSpPr>
        <p:spPr>
          <a:xfrm>
            <a:off x="1843920" y="337680"/>
            <a:ext cx="1723320" cy="4561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USD/RUB</a:t>
            </a:r>
            <a:endParaRPr/>
          </a:p>
        </p:txBody>
      </p:sp>
      <p:graphicFrame>
        <p:nvGraphicFramePr>
          <p:cNvPr id="144" name="Объект 7"/>
          <p:cNvGraphicFramePr/>
          <p:nvPr/>
        </p:nvGraphicFramePr>
        <p:xfrm>
          <a:off x="356760" y="753120"/>
          <a:ext cx="4189320" cy="2582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145" name="Диаграмма 13"/>
          <p:cNvGraphicFramePr/>
          <p:nvPr/>
        </p:nvGraphicFramePr>
        <p:xfrm>
          <a:off x="6807960" y="753120"/>
          <a:ext cx="4023000" cy="2582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6" name="CustomShape 3"/>
          <p:cNvSpPr/>
          <p:nvPr/>
        </p:nvSpPr>
        <p:spPr>
          <a:xfrm>
            <a:off x="8528760" y="337680"/>
            <a:ext cx="1694520" cy="4561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EUR/RUB</a:t>
            </a:r>
            <a:endParaRPr/>
          </a:p>
        </p:txBody>
      </p:sp>
      <p:graphicFrame>
        <p:nvGraphicFramePr>
          <p:cNvPr id="147" name="Диаграмма 19"/>
          <p:cNvGraphicFramePr/>
          <p:nvPr/>
        </p:nvGraphicFramePr>
        <p:xfrm>
          <a:off x="150840" y="3573360"/>
          <a:ext cx="4879440" cy="2918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8" name="CustomShape 4"/>
          <p:cNvSpPr/>
          <p:nvPr/>
        </p:nvSpPr>
        <p:spPr>
          <a:xfrm>
            <a:off x="1861200" y="3520440"/>
            <a:ext cx="1709640" cy="4561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GBP/RUB</a:t>
            </a:r>
            <a:endParaRPr/>
          </a:p>
        </p:txBody>
      </p:sp>
      <p:graphicFrame>
        <p:nvGraphicFramePr>
          <p:cNvPr id="149" name="Диаграмма 25"/>
          <p:cNvGraphicFramePr/>
          <p:nvPr/>
        </p:nvGraphicFramePr>
        <p:xfrm>
          <a:off x="6619680" y="3573360"/>
          <a:ext cx="4660200" cy="2802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0" name="CustomShape 5"/>
          <p:cNvSpPr/>
          <p:nvPr/>
        </p:nvSpPr>
        <p:spPr>
          <a:xfrm>
            <a:off x="8514720" y="3520440"/>
            <a:ext cx="1703520" cy="4561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CNY/RUB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1066680" y="-77652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4800">
                <a:solidFill>
                  <a:srgbClr val="404040"/>
                </a:solidFill>
                <a:latin typeface="Calibri Light"/>
              </a:rPr>
              <a:t>Изменение цен USD ЦБ РФ/Нефть Brent</a:t>
            </a:r>
            <a:endParaRPr/>
          </a:p>
        </p:txBody>
      </p:sp>
      <p:pic>
        <p:nvPicPr>
          <p:cNvPr descr="" id="152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6400800" y="537120"/>
            <a:ext cx="5690520" cy="4402440"/>
          </a:xfrm>
          <a:prstGeom prst="rect">
            <a:avLst/>
          </a:prstGeom>
          <a:ln>
            <a:noFill/>
          </a:ln>
        </p:spPr>
      </p:pic>
      <p:pic>
        <p:nvPicPr>
          <p:cNvPr descr="" id="153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6769080" y="4911840"/>
            <a:ext cx="5093640" cy="2072880"/>
          </a:xfrm>
          <a:prstGeom prst="rect">
            <a:avLst/>
          </a:prstGeom>
          <a:ln>
            <a:noFill/>
          </a:ln>
        </p:spPr>
      </p:pic>
      <p:pic>
        <p:nvPicPr>
          <p:cNvPr descr="" id="154" name="Объект 7"/>
          <p:cNvPicPr/>
          <p:nvPr/>
        </p:nvPicPr>
        <p:blipFill>
          <a:blip r:embed="rId3"/>
          <a:stretch>
            <a:fillRect/>
          </a:stretch>
        </p:blipFill>
        <p:spPr>
          <a:xfrm>
            <a:off x="100440" y="674280"/>
            <a:ext cx="5457240" cy="4237200"/>
          </a:xfrm>
          <a:prstGeom prst="rect">
            <a:avLst/>
          </a:prstGeom>
          <a:ln>
            <a:noFill/>
          </a:ln>
        </p:spPr>
      </p:pic>
      <p:pic>
        <p:nvPicPr>
          <p:cNvPr descr="" id="155" name="Рисунок 8"/>
          <p:cNvPicPr/>
          <p:nvPr/>
        </p:nvPicPr>
        <p:blipFill>
          <a:blip r:embed="rId4"/>
          <a:stretch>
            <a:fillRect/>
          </a:stretch>
        </p:blipFill>
        <p:spPr>
          <a:xfrm>
            <a:off x="352080" y="4784760"/>
            <a:ext cx="5079240" cy="207576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1097280" y="286560"/>
            <a:ext cx="1064772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6000">
                <a:solidFill>
                  <a:srgbClr val="000000"/>
                </a:solidFill>
                <a:latin typeface="Calibri Light"/>
              </a:rPr>
              <a:t>Бивалютная корзина и цены на нефть</a:t>
            </a:r>
            <a:endParaRPr/>
          </a:p>
        </p:txBody>
      </p:sp>
      <p:graphicFrame>
        <p:nvGraphicFramePr>
          <p:cNvPr id="157" name="Диаграмма 3"/>
          <p:cNvGraphicFramePr/>
          <p:nvPr/>
        </p:nvGraphicFramePr>
        <p:xfrm>
          <a:off x="270360" y="2665800"/>
          <a:ext cx="5782320" cy="343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158" name="Диаграмма 4"/>
          <p:cNvGraphicFramePr/>
          <p:nvPr/>
        </p:nvGraphicFramePr>
        <p:xfrm>
          <a:off x="6284880" y="1783800"/>
          <a:ext cx="4968720" cy="3032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6000">
                <a:solidFill>
                  <a:srgbClr val="404040"/>
                </a:solidFill>
                <a:latin typeface="Calibri Light"/>
              </a:rPr>
              <a:t>MosPrime Rate</a:t>
            </a:r>
            <a:endParaRPr/>
          </a:p>
        </p:txBody>
      </p:sp>
      <p:pic>
        <p:nvPicPr>
          <p:cNvPr descr="" id="160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62640" y="2201400"/>
            <a:ext cx="12127680" cy="2582640"/>
          </a:xfrm>
          <a:prstGeom prst="rect">
            <a:avLst/>
          </a:prstGeom>
          <a:ln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6000">
                <a:solidFill>
                  <a:srgbClr val="000000"/>
                </a:solidFill>
                <a:latin typeface="Calibri Light"/>
              </a:rPr>
              <a:t>MIBID (% годовых)</a:t>
            </a:r>
            <a:endParaRPr/>
          </a:p>
        </p:txBody>
      </p:sp>
      <p:pic>
        <p:nvPicPr>
          <p:cNvPr descr="" id="162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660240" y="2408400"/>
            <a:ext cx="10932120" cy="2439360"/>
          </a:xfrm>
          <a:prstGeom prst="rect">
            <a:avLst/>
          </a:prstGeom>
          <a:ln>
            <a:noFill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6000">
                <a:solidFill>
                  <a:srgbClr val="000000"/>
                </a:solidFill>
                <a:latin typeface="Calibri Light"/>
              </a:rPr>
              <a:t>MIBOR (% годовых)</a:t>
            </a:r>
            <a:endParaRPr/>
          </a:p>
        </p:txBody>
      </p:sp>
      <p:pic>
        <p:nvPicPr>
          <p:cNvPr descr="" id="164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27720" y="2511360"/>
            <a:ext cx="12163680" cy="2575440"/>
          </a:xfrm>
          <a:prstGeom prst="rect">
            <a:avLst/>
          </a:prstGeom>
          <a:ln>
            <a:noFill/>
          </a:ln>
        </p:spPr>
      </p:pic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6000">
                <a:solidFill>
                  <a:srgbClr val="404040"/>
                </a:solidFill>
                <a:latin typeface="Calibri Light"/>
              </a:rPr>
              <a:t>MIACR (% годовых)</a:t>
            </a:r>
            <a:endParaRPr/>
          </a:p>
        </p:txBody>
      </p:sp>
      <p:pic>
        <p:nvPicPr>
          <p:cNvPr descr="" id="166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298800" y="2253960"/>
            <a:ext cx="11655000" cy="244404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1097280" y="-907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4000">
                <a:solidFill>
                  <a:srgbClr val="000000"/>
                </a:solidFill>
                <a:latin typeface="Calibri Light"/>
              </a:rPr>
              <a:t>Итоги торгов на валютном рынке, 15.02.2016</a:t>
            </a:r>
            <a:endParaRPr/>
          </a:p>
        </p:txBody>
      </p:sp>
      <p:pic>
        <p:nvPicPr>
          <p:cNvPr descr="" id="90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746360" y="543960"/>
            <a:ext cx="9408960" cy="2735640"/>
          </a:xfrm>
          <a:prstGeom prst="rect">
            <a:avLst/>
          </a:prstGeom>
          <a:ln>
            <a:noFill/>
          </a:ln>
        </p:spPr>
      </p:pic>
      <p:pic>
        <p:nvPicPr>
          <p:cNvPr descr="" id="91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1746360" y="3281760"/>
            <a:ext cx="9408960" cy="2554560"/>
          </a:xfrm>
          <a:prstGeom prst="rect">
            <a:avLst/>
          </a:prstGeom>
          <a:ln>
            <a:noFill/>
          </a:ln>
        </p:spPr>
      </p:pic>
      <p:pic>
        <p:nvPicPr>
          <p:cNvPr descr="" id="92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1809000" y="5836680"/>
            <a:ext cx="9346320" cy="524520"/>
          </a:xfrm>
          <a:prstGeom prst="rect">
            <a:avLst/>
          </a:prstGeom>
          <a:ln>
            <a:noFill/>
          </a:ln>
        </p:spPr>
      </p:pic>
      <p:sp>
        <p:nvSpPr>
          <p:cNvPr id="93" name="CustomShape 2"/>
          <p:cNvSpPr/>
          <p:nvPr/>
        </p:nvSpPr>
        <p:spPr>
          <a:xfrm>
            <a:off x="3954600" y="6488640"/>
            <a:ext cx="482472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u="sng">
                <a:solidFill>
                  <a:srgbClr val="cc9900"/>
                </a:solidFill>
                <a:latin typeface="Calibri"/>
                <a:hlinkClick r:id="rId4"/>
              </a:rPr>
              <a:t>http://</a:t>
            </a:r>
            <a:r>
              <a:rPr lang="ru-RU" u="sng">
                <a:solidFill>
                  <a:srgbClr val="cc9900"/>
                </a:solidFill>
                <a:latin typeface="Calibri"/>
                <a:hlinkClick r:id="rId5"/>
              </a:rPr>
              <a:t>www.micex.ru/marketdata/quotes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5400">
                <a:solidFill>
                  <a:srgbClr val="000000"/>
                </a:solidFill>
                <a:latin typeface="Calibri Light"/>
              </a:rPr>
              <a:t>LIBOR</a:t>
            </a:r>
            <a:endParaRPr/>
          </a:p>
        </p:txBody>
      </p:sp>
      <p:graphicFrame>
        <p:nvGraphicFramePr>
          <p:cNvPr id="168" name="Table 2"/>
          <p:cNvGraphicFramePr/>
          <p:nvPr/>
        </p:nvGraphicFramePr>
        <p:xfrm>
          <a:off x="1542240" y="1737360"/>
          <a:ext cx="8857080" cy="4271400"/>
        </p:xfrm>
        <a:graphic>
          <a:graphicData uri="http://schemas.openxmlformats.org/drawingml/2006/table">
            <a:tbl>
              <a:tblPr/>
              <a:tblGrid>
                <a:gridCol w="1265040"/>
                <a:gridCol w="1265040"/>
                <a:gridCol w="1265040"/>
                <a:gridCol w="1265040"/>
                <a:gridCol w="1265040"/>
                <a:gridCol w="1265040"/>
                <a:gridCol w="1266840"/>
              </a:tblGrid>
              <a:tr h="53064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16.02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17.02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18.02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19.02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22.02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23.02</a:t>
                      </a:r>
                      <a:endParaRPr/>
                    </a:p>
                  </a:txBody>
                  <a:tcPr/>
                </a:tc>
              </a:tr>
              <a:tr h="53064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O/n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0,371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0,37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0,3714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0,3709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0,371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0,371</a:t>
                      </a:r>
                      <a:endParaRPr/>
                    </a:p>
                  </a:txBody>
                  <a:tcPr/>
                </a:tc>
              </a:tr>
              <a:tr h="53064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 week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0,3905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0,3916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0,392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0,39305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0,3923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92d050"/>
                          </a:solidFill>
                          <a:latin typeface="Calibri"/>
                        </a:rPr>
                        <a:t>0,3951</a:t>
                      </a:r>
                      <a:endParaRPr/>
                    </a:p>
                  </a:txBody>
                  <a:tcPr/>
                </a:tc>
              </a:tr>
              <a:tr h="53064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 month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0,4295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0,43005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92d050"/>
                          </a:solidFill>
                          <a:latin typeface="Calibri"/>
                        </a:rPr>
                        <a:t>0,432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0,4335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0,4335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0,4338</a:t>
                      </a:r>
                      <a:endParaRPr/>
                    </a:p>
                  </a:txBody>
                  <a:tcPr/>
                </a:tc>
              </a:tr>
              <a:tr h="53064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 months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0,51605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0,51675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0,51895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0000"/>
                          </a:solidFill>
                          <a:latin typeface="Calibri"/>
                        </a:rPr>
                        <a:t>0,5172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0,51975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92d050"/>
                          </a:solidFill>
                          <a:latin typeface="Calibri"/>
                        </a:rPr>
                        <a:t>0,5206</a:t>
                      </a:r>
                      <a:endParaRPr/>
                    </a:p>
                  </a:txBody>
                  <a:tcPr/>
                </a:tc>
              </a:tr>
              <a:tr h="53064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3 months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0,6182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0,6194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0000"/>
                          </a:solidFill>
                          <a:latin typeface="Calibri"/>
                        </a:rPr>
                        <a:t>0,6182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0,6182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0,6246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92d050"/>
                          </a:solidFill>
                          <a:latin typeface="Calibri"/>
                        </a:rPr>
                        <a:t>0,6346</a:t>
                      </a:r>
                      <a:endParaRPr/>
                    </a:p>
                  </a:txBody>
                  <a:tcPr/>
                </a:tc>
              </a:tr>
              <a:tr h="53064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6 months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0,86585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0,8666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0,8704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0,8679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92d050"/>
                          </a:solidFill>
                          <a:latin typeface="Calibri"/>
                        </a:rPr>
                        <a:t>0,88155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0,8783</a:t>
                      </a:r>
                      <a:endParaRPr/>
                    </a:p>
                  </a:txBody>
                  <a:tcPr/>
                </a:tc>
              </a:tr>
              <a:tr h="55692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 year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1,13215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1,13465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1,142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0000"/>
                          </a:solidFill>
                          <a:latin typeface="Calibri"/>
                        </a:rPr>
                        <a:t>1,13975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92d050"/>
                          </a:solidFill>
                          <a:latin typeface="Calibri"/>
                        </a:rPr>
                        <a:t>1,1585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1,15475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9" name="CustomShape 3"/>
          <p:cNvSpPr/>
          <p:nvPr/>
        </p:nvSpPr>
        <p:spPr>
          <a:xfrm>
            <a:off x="-3600" y="6383160"/>
            <a:ext cx="687636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u="sng">
                <a:solidFill>
                  <a:srgbClr val="cc9900"/>
                </a:solidFill>
                <a:latin typeface="Calibri"/>
                <a:hlinkClick r:id="rId1"/>
              </a:rPr>
              <a:t>http://</a:t>
            </a:r>
            <a:r>
              <a:rPr lang="ru-RU" u="sng">
                <a:solidFill>
                  <a:srgbClr val="cc9900"/>
                </a:solidFill>
                <a:latin typeface="Calibri"/>
                <a:hlinkClick r:id="rId2"/>
              </a:rPr>
              <a:t>www.global-rates.com/interest-rates/libor/libor.aspx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  <p:sp>
        <p:nvSpPr>
          <p:cNvPr id="170" name="CustomShape 4"/>
          <p:cNvSpPr/>
          <p:nvPr/>
        </p:nvSpPr>
        <p:spPr>
          <a:xfrm>
            <a:off x="6186960" y="6383160"/>
            <a:ext cx="601200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u="sng">
                <a:solidFill>
                  <a:srgbClr val="cc9900"/>
                </a:solidFill>
                <a:latin typeface="Calibri"/>
                <a:hlinkClick r:id="rId3"/>
              </a:rPr>
              <a:t>http://</a:t>
            </a:r>
            <a:r>
              <a:rPr lang="ru-RU" u="sng">
                <a:solidFill>
                  <a:srgbClr val="cc9900"/>
                </a:solidFill>
                <a:latin typeface="Calibri"/>
                <a:hlinkClick r:id="rId4"/>
              </a:rPr>
              <a:t>www.pmfd.ru/libor?actual_date=16.02.2016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1071360" y="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3600">
                <a:solidFill>
                  <a:srgbClr val="000000"/>
                </a:solidFill>
                <a:latin typeface="Calibri Light"/>
              </a:rPr>
              <a:t>Учетные цены на драгоценные металлы ЦБ РФ, руб./г</a:t>
            </a:r>
            <a:endParaRPr/>
          </a:p>
        </p:txBody>
      </p:sp>
      <p:pic>
        <p:nvPicPr>
          <p:cNvPr descr="" id="172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276120" y="1905120"/>
            <a:ext cx="11648880" cy="1962360"/>
          </a:xfrm>
          <a:prstGeom prst="rect">
            <a:avLst/>
          </a:prstGeom>
          <a:ln>
            <a:noFill/>
          </a:ln>
        </p:spPr>
      </p:pic>
      <p:sp>
        <p:nvSpPr>
          <p:cNvPr id="173" name="CustomShape 2"/>
          <p:cNvSpPr/>
          <p:nvPr/>
        </p:nvSpPr>
        <p:spPr>
          <a:xfrm>
            <a:off x="3206880" y="5900400"/>
            <a:ext cx="6619320" cy="9122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u="sng">
                <a:solidFill>
                  <a:srgbClr val="cc9900"/>
                </a:solidFill>
                <a:latin typeface="Calibri"/>
                <a:hlinkClick r:id="rId2"/>
              </a:rPr>
              <a:t>http://</a:t>
            </a:r>
            <a:r>
              <a:rPr lang="ru-RU" u="sng">
                <a:solidFill>
                  <a:srgbClr val="cc9900"/>
                </a:solidFill>
                <a:latin typeface="Calibri"/>
                <a:hlinkClick r:id="rId3"/>
              </a:rPr>
              <a:t>www.cbr.ru/hd_base/Default.aspx?Prtid=metall_base_new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Shape 1"/>
          <p:cNvSpPr txBox="1"/>
          <p:nvPr/>
        </p:nvSpPr>
        <p:spPr>
          <a:xfrm>
            <a:off x="1097280" y="-85428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3600">
                <a:solidFill>
                  <a:srgbClr val="000000"/>
                </a:solidFill>
                <a:latin typeface="Calibri Light"/>
              </a:rPr>
              <a:t>Учетные цены на драгоценные металлы ЦБ РФ, руб./г</a:t>
            </a:r>
            <a:endParaRPr/>
          </a:p>
        </p:txBody>
      </p:sp>
      <p:pic>
        <p:nvPicPr>
          <p:cNvPr descr="" id="175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510480" y="474480"/>
            <a:ext cx="5615640" cy="3228840"/>
          </a:xfrm>
          <a:prstGeom prst="rect">
            <a:avLst/>
          </a:prstGeom>
          <a:ln>
            <a:noFill/>
          </a:ln>
        </p:spPr>
      </p:pic>
      <p:pic>
        <p:nvPicPr>
          <p:cNvPr descr="" id="176" name="Объект 4"/>
          <p:cNvPicPr/>
          <p:nvPr/>
        </p:nvPicPr>
        <p:blipFill>
          <a:blip r:embed="rId2"/>
          <a:stretch>
            <a:fillRect/>
          </a:stretch>
        </p:blipFill>
        <p:spPr>
          <a:xfrm>
            <a:off x="700560" y="3744720"/>
            <a:ext cx="5425560" cy="3112920"/>
          </a:xfrm>
          <a:prstGeom prst="rect">
            <a:avLst/>
          </a:prstGeom>
          <a:ln>
            <a:noFill/>
          </a:ln>
        </p:spPr>
      </p:pic>
      <p:pic>
        <p:nvPicPr>
          <p:cNvPr descr="" id="177" name="Рисунок 6"/>
          <p:cNvPicPr/>
          <p:nvPr/>
        </p:nvPicPr>
        <p:blipFill>
          <a:blip r:embed="rId3"/>
          <a:stretch>
            <a:fillRect/>
          </a:stretch>
        </p:blipFill>
        <p:spPr>
          <a:xfrm>
            <a:off x="6508080" y="500040"/>
            <a:ext cx="5431680" cy="3203640"/>
          </a:xfrm>
          <a:prstGeom prst="rect">
            <a:avLst/>
          </a:prstGeom>
          <a:ln>
            <a:noFill/>
          </a:ln>
        </p:spPr>
      </p:pic>
      <p:pic>
        <p:nvPicPr>
          <p:cNvPr descr="" id="178" name="Рисунок 7"/>
          <p:cNvPicPr/>
          <p:nvPr/>
        </p:nvPicPr>
        <p:blipFill>
          <a:blip r:embed="rId4"/>
          <a:stretch>
            <a:fillRect/>
          </a:stretch>
        </p:blipFill>
        <p:spPr>
          <a:xfrm>
            <a:off x="6508080" y="3607200"/>
            <a:ext cx="5505480" cy="3250440"/>
          </a:xfrm>
          <a:prstGeom prst="rect">
            <a:avLst/>
          </a:prstGeom>
          <a:ln>
            <a:noFill/>
          </a:ln>
        </p:spPr>
      </p:pic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1097280" y="-72540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3600">
                <a:solidFill>
                  <a:srgbClr val="000000"/>
                </a:solidFill>
                <a:latin typeface="Calibri Light"/>
              </a:rPr>
              <a:t>Цены на драгоценные металлы, London Fix, $/унция</a:t>
            </a:r>
            <a:endParaRPr/>
          </a:p>
        </p:txBody>
      </p:sp>
      <p:sp>
        <p:nvSpPr>
          <p:cNvPr id="180" name="TextShape 2"/>
          <p:cNvSpPr txBox="1"/>
          <p:nvPr/>
        </p:nvSpPr>
        <p:spPr>
          <a:xfrm>
            <a:off x="1097280" y="1845720"/>
            <a:ext cx="100580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pic>
        <p:nvPicPr>
          <p:cNvPr descr="" id="181" name="Рисунок 5"/>
          <p:cNvPicPr/>
          <p:nvPr/>
        </p:nvPicPr>
        <p:blipFill>
          <a:blip r:embed="rId1"/>
          <a:srcRect b="1300911" l="709297" r="407174" t="664973"/>
          <a:stretch>
            <a:fillRect/>
          </a:stretch>
        </p:blipFill>
        <p:spPr>
          <a:xfrm>
            <a:off x="478800" y="3251880"/>
            <a:ext cx="10892520" cy="2723040"/>
          </a:xfrm>
          <a:prstGeom prst="rect">
            <a:avLst/>
          </a:prstGeom>
          <a:ln>
            <a:noFill/>
          </a:ln>
        </p:spPr>
      </p:pic>
      <p:pic>
        <p:nvPicPr>
          <p:cNvPr descr="" id="182" name="Рисунок 7"/>
          <p:cNvPicPr/>
          <p:nvPr/>
        </p:nvPicPr>
        <p:blipFill>
          <a:blip r:embed="rId2"/>
          <a:srcRect b="0" l="-18411" r="0" t="1006756"/>
          <a:stretch>
            <a:fillRect/>
          </a:stretch>
        </p:blipFill>
        <p:spPr>
          <a:xfrm>
            <a:off x="168840" y="1148760"/>
            <a:ext cx="11274120" cy="1748520"/>
          </a:xfrm>
          <a:prstGeom prst="rect">
            <a:avLst/>
          </a:prstGeom>
          <a:ln>
            <a:noFill/>
          </a:ln>
        </p:spPr>
      </p:pic>
      <p:pic>
        <p:nvPicPr>
          <p:cNvPr descr="" id="183" name="Рисунок 8"/>
          <p:cNvPicPr/>
          <p:nvPr/>
        </p:nvPicPr>
        <p:blipFill>
          <a:blip r:embed="rId3"/>
          <a:srcRect b="2302027" l="0" r="-31651" t="0"/>
          <a:stretch>
            <a:fillRect/>
          </a:stretch>
        </p:blipFill>
        <p:spPr>
          <a:xfrm>
            <a:off x="249480" y="794160"/>
            <a:ext cx="11351160" cy="366840"/>
          </a:xfrm>
          <a:prstGeom prst="rect">
            <a:avLst/>
          </a:prstGeom>
          <a:ln>
            <a:noFill/>
          </a:ln>
        </p:spPr>
      </p:pic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Shape 1"/>
          <p:cNvSpPr txBox="1"/>
          <p:nvPr/>
        </p:nvSpPr>
        <p:spPr>
          <a:xfrm>
            <a:off x="1096920" y="-66348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4800">
                <a:solidFill>
                  <a:srgbClr val="404040"/>
                </a:solidFill>
                <a:latin typeface="Calibri Light"/>
              </a:rPr>
              <a:t>Операции РЕПО</a:t>
            </a:r>
            <a:endParaRPr/>
          </a:p>
        </p:txBody>
      </p:sp>
      <p:pic>
        <p:nvPicPr>
          <p:cNvPr descr="" id="185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98720" y="1450080"/>
            <a:ext cx="11993040" cy="1379880"/>
          </a:xfrm>
          <a:prstGeom prst="rect">
            <a:avLst/>
          </a:prstGeom>
          <a:ln>
            <a:noFill/>
          </a:ln>
        </p:spPr>
      </p:pic>
      <p:pic>
        <p:nvPicPr>
          <p:cNvPr descr="" id="186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511560" y="787320"/>
            <a:ext cx="6640920" cy="485280"/>
          </a:xfrm>
          <a:prstGeom prst="rect">
            <a:avLst/>
          </a:prstGeom>
          <a:ln>
            <a:noFill/>
          </a:ln>
        </p:spPr>
      </p:pic>
      <p:pic>
        <p:nvPicPr>
          <p:cNvPr descr="" id="187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-33840" y="4243680"/>
            <a:ext cx="12225240" cy="1010520"/>
          </a:xfrm>
          <a:prstGeom prst="rect">
            <a:avLst/>
          </a:prstGeom>
          <a:ln>
            <a:noFill/>
          </a:ln>
        </p:spPr>
      </p:pic>
      <p:pic>
        <p:nvPicPr>
          <p:cNvPr descr="" id="188" name="Рисунок 6"/>
          <p:cNvPicPr/>
          <p:nvPr/>
        </p:nvPicPr>
        <p:blipFill>
          <a:blip r:embed="rId4"/>
          <a:stretch>
            <a:fillRect/>
          </a:stretch>
        </p:blipFill>
        <p:spPr>
          <a:xfrm>
            <a:off x="511560" y="3493080"/>
            <a:ext cx="6229440" cy="573480"/>
          </a:xfrm>
          <a:prstGeom prst="rect">
            <a:avLst/>
          </a:prstGeom>
          <a:ln>
            <a:noFill/>
          </a:ln>
        </p:spPr>
      </p:pic>
      <p:sp>
        <p:nvSpPr>
          <p:cNvPr id="189" name="CustomShape 2"/>
          <p:cNvSpPr/>
          <p:nvPr/>
        </p:nvSpPr>
        <p:spPr>
          <a:xfrm>
            <a:off x="3654000" y="6298560"/>
            <a:ext cx="50824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u="sng">
                <a:solidFill>
                  <a:srgbClr val="cc9900"/>
                </a:solidFill>
                <a:latin typeface="Calibri"/>
                <a:hlinkClick r:id="rId5"/>
              </a:rPr>
              <a:t>http://www.cbr.ru/statistics/?</a:t>
            </a:r>
            <a:r>
              <a:rPr lang="ru-RU" u="sng">
                <a:solidFill>
                  <a:srgbClr val="cc9900"/>
                </a:solidFill>
                <a:latin typeface="Calibri"/>
                <a:hlinkClick r:id="rId6"/>
              </a:rPr>
              <a:t>PrtId=idkp_br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  <p:sp>
        <p:nvSpPr>
          <p:cNvPr id="190" name="CustomShape 3"/>
          <p:cNvSpPr/>
          <p:nvPr/>
        </p:nvSpPr>
        <p:spPr>
          <a:xfrm>
            <a:off x="8079480" y="218520"/>
            <a:ext cx="4112280" cy="1552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i="1" lang="ru-RU" sz="2400">
                <a:solidFill>
                  <a:srgbClr val="ff0000"/>
                </a:solidFill>
                <a:latin typeface="Calibri"/>
              </a:rPr>
              <a:t>Минимальная процентная ставка – 11% (на 1 и 7 дней)</a:t>
            </a:r>
            <a:endParaRPr/>
          </a:p>
          <a:p>
            <a:pPr>
              <a:lnSpc>
                <a:spcPct val="100000"/>
              </a:lnSpc>
            </a:pPr>
            <a:r>
              <a:rPr b="1" i="1" lang="ru-RU" sz="2400">
                <a:solidFill>
                  <a:srgbClr val="ff0000"/>
                </a:solidFill>
                <a:latin typeface="Calibri"/>
              </a:rPr>
              <a:t>с 3 августа 2015 г.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Shape 1"/>
          <p:cNvSpPr txBox="1"/>
          <p:nvPr/>
        </p:nvSpPr>
        <p:spPr>
          <a:xfrm>
            <a:off x="1097280" y="-723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4800">
                <a:solidFill>
                  <a:srgbClr val="404040"/>
                </a:solidFill>
                <a:latin typeface="Calibri Light"/>
              </a:rPr>
              <a:t>Параметры аукционов РЕПО в иностранной валюте</a:t>
            </a:r>
            <a:endParaRPr/>
          </a:p>
        </p:txBody>
      </p:sp>
      <p:pic>
        <p:nvPicPr>
          <p:cNvPr descr="" id="192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621360" y="1378440"/>
            <a:ext cx="11009880" cy="4940280"/>
          </a:xfrm>
          <a:prstGeom prst="rect">
            <a:avLst/>
          </a:prstGeom>
          <a:ln>
            <a:noFill/>
          </a:ln>
        </p:spPr>
      </p:pic>
      <p:sp>
        <p:nvSpPr>
          <p:cNvPr id="193" name="CustomShape 2"/>
          <p:cNvSpPr/>
          <p:nvPr/>
        </p:nvSpPr>
        <p:spPr>
          <a:xfrm>
            <a:off x="3585240" y="6488640"/>
            <a:ext cx="50824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u="sng">
                <a:solidFill>
                  <a:srgbClr val="cc9900"/>
                </a:solidFill>
                <a:latin typeface="Calibri"/>
                <a:hlinkClick r:id="rId2"/>
              </a:rPr>
              <a:t>http://www.cbr.ru/statistics/?</a:t>
            </a:r>
            <a:r>
              <a:rPr lang="ru-RU" u="sng">
                <a:solidFill>
                  <a:srgbClr val="cc9900"/>
                </a:solidFill>
                <a:latin typeface="Calibri"/>
                <a:hlinkClick r:id="rId3"/>
              </a:rPr>
              <a:t>PrtId=idkp_br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5400">
                <a:solidFill>
                  <a:srgbClr val="404040"/>
                </a:solidFill>
                <a:latin typeface="Calibri Light"/>
              </a:rPr>
              <a:t>Итоги аукционов РЕПО в иностранной валюте</a:t>
            </a:r>
            <a:endParaRPr/>
          </a:p>
        </p:txBody>
      </p:sp>
      <p:pic>
        <p:nvPicPr>
          <p:cNvPr descr="" id="195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2511360"/>
            <a:ext cx="12105720" cy="2283840"/>
          </a:xfrm>
          <a:prstGeom prst="rect">
            <a:avLst/>
          </a:prstGeom>
          <a:ln>
            <a:noFill/>
          </a:ln>
        </p:spPr>
      </p:pic>
      <p:sp>
        <p:nvSpPr>
          <p:cNvPr id="196" name="CustomShape 2"/>
          <p:cNvSpPr/>
          <p:nvPr/>
        </p:nvSpPr>
        <p:spPr>
          <a:xfrm>
            <a:off x="3717720" y="6369840"/>
            <a:ext cx="50824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u="sng">
                <a:solidFill>
                  <a:srgbClr val="cc9900"/>
                </a:solidFill>
                <a:latin typeface="Calibri"/>
                <a:hlinkClick r:id="rId2"/>
              </a:rPr>
              <a:t>http://www.cbr.ru/statistics/?</a:t>
            </a:r>
            <a:r>
              <a:rPr lang="ru-RU" u="sng">
                <a:solidFill>
                  <a:srgbClr val="cc9900"/>
                </a:solidFill>
                <a:latin typeface="Calibri"/>
                <a:hlinkClick r:id="rId3"/>
              </a:rPr>
              <a:t>PrtId=idkp_br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4800">
                <a:solidFill>
                  <a:srgbClr val="404040"/>
                </a:solidFill>
                <a:latin typeface="Calibri Light"/>
              </a:rPr>
              <a:t>Операции РЕПО</a:t>
            </a:r>
            <a:endParaRPr/>
          </a:p>
        </p:txBody>
      </p:sp>
      <p:pic>
        <p:nvPicPr>
          <p:cNvPr descr="" id="198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626400" y="2078640"/>
            <a:ext cx="11270160" cy="3734280"/>
          </a:xfrm>
          <a:prstGeom prst="rect">
            <a:avLst/>
          </a:prstGeom>
          <a:ln>
            <a:noFill/>
          </a:ln>
        </p:spPr>
      </p:pic>
      <p:sp>
        <p:nvSpPr>
          <p:cNvPr id="199" name="CustomShape 2"/>
          <p:cNvSpPr/>
          <p:nvPr/>
        </p:nvSpPr>
        <p:spPr>
          <a:xfrm>
            <a:off x="3720240" y="6383160"/>
            <a:ext cx="50824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u="sng">
                <a:solidFill>
                  <a:srgbClr val="cc9900"/>
                </a:solidFill>
                <a:latin typeface="Calibri"/>
                <a:hlinkClick r:id="rId2"/>
              </a:rPr>
              <a:t>http://www.cbr.ru/statistics/?</a:t>
            </a:r>
            <a:r>
              <a:rPr lang="ru-RU" u="sng">
                <a:solidFill>
                  <a:srgbClr val="cc9900"/>
                </a:solidFill>
                <a:latin typeface="Calibri"/>
                <a:hlinkClick r:id="rId3"/>
              </a:rPr>
              <a:t>PrtId=idkp_br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Shape 1"/>
          <p:cNvSpPr txBox="1"/>
          <p:nvPr/>
        </p:nvSpPr>
        <p:spPr>
          <a:xfrm>
            <a:off x="1192680" y="-49212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3200">
                <a:solidFill>
                  <a:srgbClr val="404040"/>
                </a:solidFill>
                <a:latin typeface="Calibri Light"/>
              </a:rPr>
              <a:t>Задолженность кредитных организаций перед Банком России по операциям РЕПО в рублях, млн руб.</a:t>
            </a:r>
            <a:endParaRPr/>
          </a:p>
        </p:txBody>
      </p:sp>
      <p:pic>
        <p:nvPicPr>
          <p:cNvPr descr="" id="201" name="Объект 3"/>
          <p:cNvPicPr/>
          <p:nvPr/>
        </p:nvPicPr>
        <p:blipFill>
          <a:blip r:embed="rId1"/>
          <a:srcRect b="0" l="15606" r="-26143" t="1574248"/>
          <a:stretch>
            <a:fillRect/>
          </a:stretch>
        </p:blipFill>
        <p:spPr>
          <a:xfrm>
            <a:off x="217080" y="958680"/>
            <a:ext cx="11813040" cy="2207160"/>
          </a:xfrm>
          <a:prstGeom prst="rect">
            <a:avLst/>
          </a:prstGeom>
          <a:ln>
            <a:noFill/>
          </a:ln>
        </p:spPr>
      </p:pic>
      <p:graphicFrame>
        <p:nvGraphicFramePr>
          <p:cNvPr id="202" name="Диаграмма 4"/>
          <p:cNvGraphicFramePr/>
          <p:nvPr/>
        </p:nvGraphicFramePr>
        <p:xfrm>
          <a:off x="955440" y="3166200"/>
          <a:ext cx="10877040" cy="3561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extShape 1"/>
          <p:cNvSpPr txBox="1"/>
          <p:nvPr/>
        </p:nvSpPr>
        <p:spPr>
          <a:xfrm>
            <a:off x="1001880" y="-77364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4800">
                <a:solidFill>
                  <a:srgbClr val="404040"/>
                </a:solidFill>
                <a:latin typeface="Calibri Light"/>
              </a:rPr>
              <a:t>ММВБ РЕПО акции</a:t>
            </a:r>
            <a:endParaRPr/>
          </a:p>
        </p:txBody>
      </p:sp>
      <p:pic>
        <p:nvPicPr>
          <p:cNvPr descr="" id="204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484640" y="700920"/>
            <a:ext cx="9278280" cy="2171880"/>
          </a:xfrm>
          <a:prstGeom prst="rect">
            <a:avLst/>
          </a:prstGeom>
          <a:ln>
            <a:noFill/>
          </a:ln>
        </p:spPr>
      </p:pic>
      <p:sp>
        <p:nvSpPr>
          <p:cNvPr id="205" name="CustomShape 2"/>
          <p:cNvSpPr/>
          <p:nvPr/>
        </p:nvSpPr>
        <p:spPr>
          <a:xfrm>
            <a:off x="6373440" y="733320"/>
            <a:ext cx="3862080" cy="9428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alibri"/>
              </a:rPr>
              <a:t>ММВБ РЕПО акц 1 день</a:t>
            </a:r>
            <a:endParaRPr/>
          </a:p>
        </p:txBody>
      </p:sp>
      <p:sp>
        <p:nvSpPr>
          <p:cNvPr id="206" name="CustomShape 3"/>
          <p:cNvSpPr/>
          <p:nvPr/>
        </p:nvSpPr>
        <p:spPr>
          <a:xfrm>
            <a:off x="5240880" y="4285440"/>
            <a:ext cx="4994640" cy="9428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alibri"/>
              </a:rPr>
              <a:t>ММВБ РЕПО акц 7 дней</a:t>
            </a:r>
            <a:endParaRPr/>
          </a:p>
        </p:txBody>
      </p:sp>
      <p:pic>
        <p:nvPicPr>
          <p:cNvPr descr="" id="207" name="Рисунок 6"/>
          <p:cNvPicPr/>
          <p:nvPr/>
        </p:nvPicPr>
        <p:blipFill>
          <a:blip r:embed="rId2"/>
          <a:srcRect b="0" l="0" r="-11655" t="365000"/>
          <a:stretch>
            <a:fillRect/>
          </a:stretch>
        </p:blipFill>
        <p:spPr>
          <a:xfrm>
            <a:off x="1484640" y="2865960"/>
            <a:ext cx="9378360" cy="1918440"/>
          </a:xfrm>
          <a:prstGeom prst="rect">
            <a:avLst/>
          </a:prstGeom>
          <a:ln>
            <a:noFill/>
          </a:ln>
        </p:spPr>
      </p:pic>
      <p:pic>
        <p:nvPicPr>
          <p:cNvPr descr="" id="208" name="Рисунок 7"/>
          <p:cNvPicPr/>
          <p:nvPr/>
        </p:nvPicPr>
        <p:blipFill>
          <a:blip r:embed="rId3"/>
          <a:srcRect b="0" l="0" r="-16094" t="389887"/>
          <a:stretch>
            <a:fillRect/>
          </a:stretch>
        </p:blipFill>
        <p:spPr>
          <a:xfrm>
            <a:off x="1484640" y="4808520"/>
            <a:ext cx="9403200" cy="1870560"/>
          </a:xfrm>
          <a:prstGeom prst="rect">
            <a:avLst/>
          </a:prstGeom>
          <a:ln>
            <a:noFill/>
          </a:ln>
        </p:spPr>
      </p:pic>
      <p:sp>
        <p:nvSpPr>
          <p:cNvPr id="209" name="CustomShape 4"/>
          <p:cNvSpPr/>
          <p:nvPr/>
        </p:nvSpPr>
        <p:spPr>
          <a:xfrm>
            <a:off x="5962680" y="2794680"/>
            <a:ext cx="5160240" cy="516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alibri"/>
              </a:rPr>
              <a:t>ММВБ РЕПО акц  7 дней</a:t>
            </a:r>
            <a:endParaRPr/>
          </a:p>
        </p:txBody>
      </p:sp>
      <p:sp>
        <p:nvSpPr>
          <p:cNvPr id="210" name="CustomShape 5"/>
          <p:cNvSpPr/>
          <p:nvPr/>
        </p:nvSpPr>
        <p:spPr>
          <a:xfrm>
            <a:off x="5748120" y="4569840"/>
            <a:ext cx="5406840" cy="516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alibri"/>
              </a:rPr>
              <a:t>ММВБ РЕПО акц  14 дней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1111680" y="-61200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4800">
                <a:solidFill>
                  <a:srgbClr val="000000"/>
                </a:solidFill>
                <a:latin typeface="Calibri Light"/>
              </a:rPr>
              <a:t>Итоги торгов, 16.02.2016</a:t>
            </a:r>
            <a:endParaRPr/>
          </a:p>
        </p:txBody>
      </p:sp>
      <p:sp>
        <p:nvSpPr>
          <p:cNvPr id="95" name="CustomShape 2"/>
          <p:cNvSpPr/>
          <p:nvPr/>
        </p:nvSpPr>
        <p:spPr>
          <a:xfrm>
            <a:off x="3916080" y="6373800"/>
            <a:ext cx="482472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u="sng">
                <a:solidFill>
                  <a:srgbClr val="cc9900"/>
                </a:solidFill>
                <a:latin typeface="Calibri"/>
                <a:hlinkClick r:id="rId1"/>
              </a:rPr>
              <a:t>http://</a:t>
            </a:r>
            <a:r>
              <a:rPr lang="ru-RU" u="sng">
                <a:solidFill>
                  <a:srgbClr val="cc9900"/>
                </a:solidFill>
                <a:latin typeface="Calibri"/>
                <a:hlinkClick r:id="rId2"/>
              </a:rPr>
              <a:t>www.micex.ru/marketdata/quotes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  <p:pic>
        <p:nvPicPr>
          <p:cNvPr descr="" id="96" name="Объект 6"/>
          <p:cNvPicPr/>
          <p:nvPr/>
        </p:nvPicPr>
        <p:blipFill>
          <a:blip r:embed="rId3"/>
          <a:stretch>
            <a:fillRect/>
          </a:stretch>
        </p:blipFill>
        <p:spPr>
          <a:xfrm>
            <a:off x="1533960" y="708480"/>
            <a:ext cx="8613360" cy="2493360"/>
          </a:xfrm>
          <a:prstGeom prst="rect">
            <a:avLst/>
          </a:prstGeom>
          <a:ln>
            <a:noFill/>
          </a:ln>
        </p:spPr>
      </p:pic>
      <p:pic>
        <p:nvPicPr>
          <p:cNvPr descr="" id="97" name="Рисунок 7"/>
          <p:cNvPicPr/>
          <p:nvPr/>
        </p:nvPicPr>
        <p:blipFill>
          <a:blip r:embed="rId4"/>
          <a:stretch>
            <a:fillRect/>
          </a:stretch>
        </p:blipFill>
        <p:spPr>
          <a:xfrm>
            <a:off x="1533960" y="3174840"/>
            <a:ext cx="8600760" cy="2316240"/>
          </a:xfrm>
          <a:prstGeom prst="rect">
            <a:avLst/>
          </a:prstGeom>
          <a:ln>
            <a:noFill/>
          </a:ln>
        </p:spPr>
      </p:pic>
      <p:pic>
        <p:nvPicPr>
          <p:cNvPr descr="" id="98" name="Рисунок 8"/>
          <p:cNvPicPr/>
          <p:nvPr/>
        </p:nvPicPr>
        <p:blipFill>
          <a:blip r:embed="rId5"/>
          <a:stretch>
            <a:fillRect/>
          </a:stretch>
        </p:blipFill>
        <p:spPr>
          <a:xfrm>
            <a:off x="1533960" y="5491440"/>
            <a:ext cx="8572320" cy="502560"/>
          </a:xfrm>
          <a:prstGeom prst="rect">
            <a:avLst/>
          </a:prstGeom>
          <a:ln>
            <a:noFill/>
          </a:ln>
        </p:spPr>
      </p:pic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extShape 1"/>
          <p:cNvSpPr txBox="1"/>
          <p:nvPr/>
        </p:nvSpPr>
        <p:spPr>
          <a:xfrm>
            <a:off x="1097280" y="-72540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4800">
                <a:solidFill>
                  <a:srgbClr val="404040"/>
                </a:solidFill>
                <a:latin typeface="Calibri Light"/>
              </a:rPr>
              <a:t>ММВБ РЕПО облигации</a:t>
            </a:r>
            <a:endParaRPr/>
          </a:p>
        </p:txBody>
      </p:sp>
      <p:pic>
        <p:nvPicPr>
          <p:cNvPr descr="" id="212" name="Объект 6"/>
          <p:cNvPicPr/>
          <p:nvPr/>
        </p:nvPicPr>
        <p:blipFill>
          <a:blip r:embed="rId1"/>
          <a:stretch>
            <a:fillRect/>
          </a:stretch>
        </p:blipFill>
        <p:spPr>
          <a:xfrm>
            <a:off x="1224720" y="573120"/>
            <a:ext cx="9803160" cy="2269800"/>
          </a:xfrm>
          <a:prstGeom prst="rect">
            <a:avLst/>
          </a:prstGeom>
          <a:ln>
            <a:noFill/>
          </a:ln>
        </p:spPr>
      </p:pic>
      <p:pic>
        <p:nvPicPr>
          <p:cNvPr descr="" id="213" name="Рисунок 5"/>
          <p:cNvPicPr/>
          <p:nvPr/>
        </p:nvPicPr>
        <p:blipFill>
          <a:blip r:embed="rId2"/>
          <a:srcRect b="0" l="0" r="3547" t="434782"/>
          <a:stretch>
            <a:fillRect/>
          </a:stretch>
        </p:blipFill>
        <p:spPr>
          <a:xfrm>
            <a:off x="1224720" y="2843280"/>
            <a:ext cx="9803160" cy="1982880"/>
          </a:xfrm>
          <a:prstGeom prst="rect">
            <a:avLst/>
          </a:prstGeom>
          <a:ln>
            <a:noFill/>
          </a:ln>
        </p:spPr>
      </p:pic>
      <p:pic>
        <p:nvPicPr>
          <p:cNvPr descr="" id="214" name="Рисунок 7"/>
          <p:cNvPicPr/>
          <p:nvPr/>
        </p:nvPicPr>
        <p:blipFill>
          <a:blip r:embed="rId3"/>
          <a:srcRect b="0" l="0" r="-6464" t="369060"/>
          <a:stretch>
            <a:fillRect/>
          </a:stretch>
        </p:blipFill>
        <p:spPr>
          <a:xfrm>
            <a:off x="1224720" y="4826520"/>
            <a:ext cx="9803160" cy="2009160"/>
          </a:xfrm>
          <a:prstGeom prst="rect">
            <a:avLst/>
          </a:prstGeom>
          <a:ln>
            <a:noFill/>
          </a:ln>
        </p:spPr>
      </p:pic>
      <p:sp>
        <p:nvSpPr>
          <p:cNvPr id="215" name="CustomShape 2"/>
          <p:cNvSpPr/>
          <p:nvPr/>
        </p:nvSpPr>
        <p:spPr>
          <a:xfrm>
            <a:off x="6336000" y="4691880"/>
            <a:ext cx="5292720" cy="516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alibri"/>
              </a:rPr>
              <a:t>ММВБ РЕПО обл 14 дней</a:t>
            </a:r>
            <a:endParaRPr/>
          </a:p>
        </p:txBody>
      </p:sp>
      <p:sp>
        <p:nvSpPr>
          <p:cNvPr id="216" name="CustomShape 3"/>
          <p:cNvSpPr/>
          <p:nvPr/>
        </p:nvSpPr>
        <p:spPr>
          <a:xfrm>
            <a:off x="6448680" y="2708640"/>
            <a:ext cx="5169240" cy="516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alibri"/>
              </a:rPr>
              <a:t>ММВБ РЕПО обл  7 дней</a:t>
            </a:r>
            <a:endParaRPr/>
          </a:p>
        </p:txBody>
      </p:sp>
      <p:sp>
        <p:nvSpPr>
          <p:cNvPr id="217" name="CustomShape 4"/>
          <p:cNvSpPr/>
          <p:nvPr/>
        </p:nvSpPr>
        <p:spPr>
          <a:xfrm>
            <a:off x="6285600" y="573120"/>
            <a:ext cx="5021280" cy="516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alibri"/>
              </a:rPr>
              <a:t>ММВБ РЕПО обл 1 день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6600">
                <a:solidFill>
                  <a:srgbClr val="404040"/>
                </a:solidFill>
                <a:latin typeface="Calibri Light"/>
              </a:rPr>
              <a:t> </a:t>
            </a:r>
            <a:r>
              <a:rPr b="1" lang="en-US" sz="6600">
                <a:solidFill>
                  <a:srgbClr val="404040"/>
                </a:solidFill>
                <a:latin typeface="Calibri Light"/>
              </a:rPr>
              <a:t>Список источников</a:t>
            </a:r>
            <a:endParaRPr/>
          </a:p>
        </p:txBody>
      </p:sp>
      <p:sp>
        <p:nvSpPr>
          <p:cNvPr id="219" name="TextShape 2"/>
          <p:cNvSpPr txBox="1"/>
          <p:nvPr/>
        </p:nvSpPr>
        <p:spPr>
          <a:xfrm>
            <a:off x="1097280" y="1845720"/>
            <a:ext cx="10058040" cy="4023000"/>
          </a:xfrm>
          <a:prstGeom prst="rect">
            <a:avLst/>
          </a:prstGeom>
        </p:spPr>
        <p:txBody>
          <a:bodyPr lIns="0" rIns="0"/>
          <a:p>
            <a:pPr>
              <a:lnSpc>
                <a:spcPct val="100000"/>
              </a:lnSpc>
              <a:buFont typeface="Calibri Light"/>
              <a:buAutoNum type="arabicPeriod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Официальный сайт Банка России </a:t>
            </a:r>
            <a:r>
              <a:rPr lang="en-US" sz="2000" u="sng">
                <a:solidFill>
                  <a:srgbClr val="cc9900"/>
                </a:solidFill>
                <a:latin typeface="Calibri"/>
                <a:hlinkClick r:id="rId1"/>
              </a:rPr>
              <a:t>http://www.cbr.ru/</a:t>
            </a:r>
            <a:r>
              <a:rPr lang="en-US" sz="2000">
                <a:solidFill>
                  <a:srgbClr val="404040"/>
                </a:solidFill>
                <a:latin typeface="Calibri"/>
              </a:rPr>
              <a:t> </a:t>
            </a:r>
            <a:endParaRPr/>
          </a:p>
          <a:p>
            <a:pPr>
              <a:lnSpc>
                <a:spcPct val="100000"/>
              </a:lnSpc>
              <a:buFont typeface="Calibri Light"/>
              <a:buAutoNum type="arabicPeriod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Официальный сайт Московской биржи </a:t>
            </a:r>
            <a:r>
              <a:rPr lang="en-US" sz="2000" u="sng">
                <a:solidFill>
                  <a:srgbClr val="cc9900"/>
                </a:solidFill>
                <a:latin typeface="Calibri"/>
                <a:hlinkClick r:id="rId2"/>
              </a:rPr>
              <a:t>http</a:t>
            </a:r>
            <a:r>
              <a:rPr lang="en-US" sz="2000" u="sng">
                <a:solidFill>
                  <a:srgbClr val="cc9900"/>
                </a:solidFill>
                <a:latin typeface="Calibri"/>
                <a:hlinkClick r:id="rId3"/>
              </a:rPr>
              <a:t>://moex.com/ru</a:t>
            </a:r>
            <a:r>
              <a:rPr lang="en-US" sz="2000" u="sng">
                <a:solidFill>
                  <a:srgbClr val="cc9900"/>
                </a:solidFill>
                <a:latin typeface="Calibri"/>
                <a:hlinkClick r:id="rId4"/>
              </a:rPr>
              <a:t>/</a:t>
            </a:r>
            <a:endParaRPr/>
          </a:p>
          <a:p>
            <a:pPr>
              <a:lnSpc>
                <a:spcPct val="100000"/>
              </a:lnSpc>
              <a:buFont typeface="Calibri Light"/>
              <a:buAutoNum type="arabicPeriod"/>
            </a:pPr>
            <a:r>
              <a:rPr lang="en-US" sz="2000" u="sng">
                <a:solidFill>
                  <a:srgbClr val="cc9900"/>
                </a:solidFill>
                <a:latin typeface="Calibri"/>
                <a:hlinkClick r:id="rId5"/>
              </a:rPr>
              <a:t>http://investfunds.ru</a:t>
            </a:r>
            <a:r>
              <a:rPr lang="en-US" sz="2000" u="sng">
                <a:solidFill>
                  <a:srgbClr val="cc9900"/>
                </a:solidFill>
                <a:latin typeface="Calibri"/>
                <a:hlinkClick r:id="rId6"/>
              </a:rPr>
              <a:t>/</a:t>
            </a:r>
            <a:r>
              <a:rPr lang="en-US" sz="2000">
                <a:solidFill>
                  <a:srgbClr val="404040"/>
                </a:solidFill>
                <a:latin typeface="Calibri"/>
              </a:rPr>
              <a:t> </a:t>
            </a:r>
            <a:endParaRPr/>
          </a:p>
          <a:p>
            <a:pPr>
              <a:lnSpc>
                <a:spcPct val="100000"/>
              </a:lnSpc>
              <a:buFont typeface="Calibri Light"/>
              <a:buAutoNum type="arabicPeriod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Технический монитор Промсвязьбанка </a:t>
            </a:r>
            <a:r>
              <a:rPr lang="en-US" sz="2000" u="sng">
                <a:solidFill>
                  <a:srgbClr val="cc9900"/>
                </a:solidFill>
                <a:latin typeface="Calibri"/>
                <a:hlinkClick r:id="rId7"/>
              </a:rPr>
              <a:t>http://psbinvest.ru/analytics/tekhnicheskiy_monitor</a:t>
            </a:r>
            <a:r>
              <a:rPr lang="en-US" sz="2000" u="sng">
                <a:solidFill>
                  <a:srgbClr val="cc9900"/>
                </a:solidFill>
                <a:latin typeface="Calibri"/>
                <a:hlinkClick r:id="rId8"/>
              </a:rPr>
              <a:t>/</a:t>
            </a:r>
            <a:r>
              <a:rPr lang="en-US" sz="2000">
                <a:solidFill>
                  <a:srgbClr val="404040"/>
                </a:solidFill>
                <a:latin typeface="Calibri"/>
              </a:rPr>
              <a:t>  </a:t>
            </a:r>
            <a:endParaRPr/>
          </a:p>
          <a:p>
            <a:pPr>
              <a:lnSpc>
                <a:spcPct val="100000"/>
              </a:lnSpc>
              <a:buFont typeface="Calibri Light"/>
              <a:buAutoNum type="arabicPeriod"/>
            </a:pPr>
            <a:r>
              <a:rPr lang="en-US" sz="2000" u="sng">
                <a:solidFill>
                  <a:srgbClr val="cc9900"/>
                </a:solidFill>
                <a:latin typeface="Calibri"/>
                <a:hlinkClick r:id="rId9"/>
              </a:rPr>
              <a:t>http://www.pmfd.ru</a:t>
            </a:r>
            <a:r>
              <a:rPr lang="en-US" sz="2000" u="sng">
                <a:solidFill>
                  <a:srgbClr val="cc9900"/>
                </a:solidFill>
                <a:latin typeface="Calibri"/>
                <a:hlinkClick r:id="rId10"/>
              </a:rPr>
              <a:t>/</a:t>
            </a:r>
            <a:r>
              <a:rPr lang="en-US" sz="2000">
                <a:solidFill>
                  <a:srgbClr val="404040"/>
                </a:solidFill>
                <a:latin typeface="Calibri"/>
              </a:rPr>
              <a:t> </a:t>
            </a:r>
            <a:endParaRPr/>
          </a:p>
          <a:p>
            <a:pPr>
              <a:lnSpc>
                <a:spcPct val="100000"/>
              </a:lnSpc>
              <a:buFont typeface="Calibri Light"/>
              <a:buAutoNum type="arabicPeriod"/>
            </a:pPr>
            <a:r>
              <a:rPr lang="en-US" sz="2000" u="sng">
                <a:solidFill>
                  <a:srgbClr val="cc9900"/>
                </a:solidFill>
                <a:latin typeface="Calibri"/>
                <a:hlinkClick r:id="rId11"/>
              </a:rPr>
              <a:t>http://www.global-rates.com</a:t>
            </a:r>
            <a:r>
              <a:rPr lang="en-US" sz="2000" u="sng">
                <a:solidFill>
                  <a:srgbClr val="cc9900"/>
                </a:solidFill>
                <a:latin typeface="Calibri"/>
                <a:hlinkClick r:id="rId12"/>
              </a:rPr>
              <a:t>/</a:t>
            </a:r>
            <a:r>
              <a:rPr lang="en-US" sz="2000">
                <a:solidFill>
                  <a:srgbClr val="404040"/>
                </a:solidFill>
                <a:latin typeface="Calibri"/>
              </a:rPr>
              <a:t> 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1097280" y="-60012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4800">
                <a:solidFill>
                  <a:srgbClr val="000000"/>
                </a:solidFill>
                <a:latin typeface="Calibri Light"/>
              </a:rPr>
              <a:t>Итоги торгов, 17.02.2016</a:t>
            </a:r>
            <a:endParaRPr/>
          </a:p>
        </p:txBody>
      </p:sp>
      <p:pic>
        <p:nvPicPr>
          <p:cNvPr descr="" id="100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872000" y="805680"/>
            <a:ext cx="8609760" cy="2490840"/>
          </a:xfrm>
          <a:prstGeom prst="rect">
            <a:avLst/>
          </a:prstGeom>
          <a:ln>
            <a:noFill/>
          </a:ln>
        </p:spPr>
      </p:pic>
      <p:pic>
        <p:nvPicPr>
          <p:cNvPr descr="" id="101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1872000" y="3296880"/>
            <a:ext cx="8609760" cy="2301120"/>
          </a:xfrm>
          <a:prstGeom prst="rect">
            <a:avLst/>
          </a:prstGeom>
          <a:ln>
            <a:noFill/>
          </a:ln>
        </p:spPr>
      </p:pic>
      <p:pic>
        <p:nvPicPr>
          <p:cNvPr descr="" id="102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1872000" y="5598360"/>
            <a:ext cx="8593920" cy="505800"/>
          </a:xfrm>
          <a:prstGeom prst="rect">
            <a:avLst/>
          </a:prstGeom>
          <a:ln>
            <a:noFill/>
          </a:ln>
        </p:spPr>
      </p:pic>
      <p:sp>
        <p:nvSpPr>
          <p:cNvPr id="103" name="CustomShape 2"/>
          <p:cNvSpPr/>
          <p:nvPr/>
        </p:nvSpPr>
        <p:spPr>
          <a:xfrm>
            <a:off x="3764520" y="6348240"/>
            <a:ext cx="482472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u="sng">
                <a:solidFill>
                  <a:srgbClr val="cc9900"/>
                </a:solidFill>
                <a:latin typeface="Calibri"/>
                <a:hlinkClick r:id="rId4"/>
              </a:rPr>
              <a:t>http://</a:t>
            </a:r>
            <a:r>
              <a:rPr lang="ru-RU" u="sng">
                <a:solidFill>
                  <a:srgbClr val="cc9900"/>
                </a:solidFill>
                <a:latin typeface="Calibri"/>
                <a:hlinkClick r:id="rId5"/>
              </a:rPr>
              <a:t>www.micex.ru/marketdata/quotes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1097280" y="-67068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4800">
                <a:solidFill>
                  <a:srgbClr val="000000"/>
                </a:solidFill>
                <a:latin typeface="Calibri Light"/>
              </a:rPr>
              <a:t>Итоги торгов, 18.02.2016</a:t>
            </a:r>
            <a:endParaRPr/>
          </a:p>
        </p:txBody>
      </p:sp>
      <p:pic>
        <p:nvPicPr>
          <p:cNvPr descr="" id="105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907280" y="780120"/>
            <a:ext cx="8561880" cy="2529360"/>
          </a:xfrm>
          <a:prstGeom prst="rect">
            <a:avLst/>
          </a:prstGeom>
          <a:ln>
            <a:noFill/>
          </a:ln>
        </p:spPr>
      </p:pic>
      <p:pic>
        <p:nvPicPr>
          <p:cNvPr descr="" id="106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1907280" y="3309840"/>
            <a:ext cx="8561880" cy="2313000"/>
          </a:xfrm>
          <a:prstGeom prst="rect">
            <a:avLst/>
          </a:prstGeom>
          <a:ln>
            <a:noFill/>
          </a:ln>
        </p:spPr>
      </p:pic>
      <p:pic>
        <p:nvPicPr>
          <p:cNvPr descr="" id="107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1907280" y="5625360"/>
            <a:ext cx="8619840" cy="517680"/>
          </a:xfrm>
          <a:prstGeom prst="rect">
            <a:avLst/>
          </a:prstGeom>
          <a:ln>
            <a:noFill/>
          </a:ln>
        </p:spPr>
      </p:pic>
      <p:sp>
        <p:nvSpPr>
          <p:cNvPr id="108" name="CustomShape 2"/>
          <p:cNvSpPr/>
          <p:nvPr/>
        </p:nvSpPr>
        <p:spPr>
          <a:xfrm>
            <a:off x="3776040" y="6361200"/>
            <a:ext cx="482472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u="sng">
                <a:solidFill>
                  <a:srgbClr val="cc9900"/>
                </a:solidFill>
                <a:latin typeface="Calibri"/>
                <a:hlinkClick r:id="rId4"/>
              </a:rPr>
              <a:t>http://</a:t>
            </a:r>
            <a:r>
              <a:rPr lang="ru-RU" u="sng">
                <a:solidFill>
                  <a:srgbClr val="cc9900"/>
                </a:solidFill>
                <a:latin typeface="Calibri"/>
                <a:hlinkClick r:id="rId5"/>
              </a:rPr>
              <a:t>www.micex.ru/marketdata/quotes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1135080" y="-68004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4800">
                <a:solidFill>
                  <a:srgbClr val="000000"/>
                </a:solidFill>
                <a:latin typeface="Calibri Light"/>
              </a:rPr>
              <a:t>Итоги торгов, 19.02.2016</a:t>
            </a:r>
            <a:endParaRPr/>
          </a:p>
        </p:txBody>
      </p:sp>
      <p:pic>
        <p:nvPicPr>
          <p:cNvPr descr="" id="110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933560" y="770400"/>
            <a:ext cx="8942040" cy="2652480"/>
          </a:xfrm>
          <a:prstGeom prst="rect">
            <a:avLst/>
          </a:prstGeom>
          <a:ln>
            <a:noFill/>
          </a:ln>
        </p:spPr>
      </p:pic>
      <p:pic>
        <p:nvPicPr>
          <p:cNvPr descr="" id="111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1933560" y="3423240"/>
            <a:ext cx="8942040" cy="2410560"/>
          </a:xfrm>
          <a:prstGeom prst="rect">
            <a:avLst/>
          </a:prstGeom>
          <a:ln>
            <a:noFill/>
          </a:ln>
        </p:spPr>
      </p:pic>
      <p:pic>
        <p:nvPicPr>
          <p:cNvPr descr="" id="112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1933560" y="5834160"/>
            <a:ext cx="8817120" cy="514800"/>
          </a:xfrm>
          <a:prstGeom prst="rect">
            <a:avLst/>
          </a:prstGeom>
          <a:ln>
            <a:noFill/>
          </a:ln>
        </p:spPr>
      </p:pic>
      <p:sp>
        <p:nvSpPr>
          <p:cNvPr id="113" name="CustomShape 2"/>
          <p:cNvSpPr/>
          <p:nvPr/>
        </p:nvSpPr>
        <p:spPr>
          <a:xfrm>
            <a:off x="4418280" y="6349320"/>
            <a:ext cx="482472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u="sng">
                <a:solidFill>
                  <a:srgbClr val="cc9900"/>
                </a:solidFill>
                <a:latin typeface="Calibri"/>
                <a:hlinkClick r:id="rId4"/>
              </a:rPr>
              <a:t>http://</a:t>
            </a:r>
            <a:r>
              <a:rPr lang="ru-RU" u="sng">
                <a:solidFill>
                  <a:srgbClr val="cc9900"/>
                </a:solidFill>
                <a:latin typeface="Calibri"/>
                <a:hlinkClick r:id="rId5"/>
              </a:rPr>
              <a:t>www.micex.ru/marketdata/quotes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1096920" y="-72540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3200">
                <a:solidFill>
                  <a:srgbClr val="000000"/>
                </a:solidFill>
                <a:latin typeface="Calibri Light"/>
              </a:rPr>
              <a:t>Объем и структура торгов на валютном рынка за неделю</a:t>
            </a:r>
            <a:endParaRPr/>
          </a:p>
        </p:txBody>
      </p:sp>
      <p:graphicFrame>
        <p:nvGraphicFramePr>
          <p:cNvPr id="115" name="Объект 3"/>
          <p:cNvGraphicFramePr/>
          <p:nvPr/>
        </p:nvGraphicFramePr>
        <p:xfrm>
          <a:off x="0" y="846000"/>
          <a:ext cx="7587720" cy="4803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116" name="Диаграмма 4"/>
          <p:cNvGraphicFramePr/>
          <p:nvPr/>
        </p:nvGraphicFramePr>
        <p:xfrm>
          <a:off x="7588080" y="945000"/>
          <a:ext cx="4603320" cy="5028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974520" y="-62784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4800">
                <a:solidFill>
                  <a:srgbClr val="404040"/>
                </a:solidFill>
                <a:latin typeface="Calibri Light"/>
              </a:rPr>
              <a:t>Ведущие операторы рынка (01.2016)</a:t>
            </a:r>
            <a:endParaRPr/>
          </a:p>
        </p:txBody>
      </p:sp>
      <p:pic>
        <p:nvPicPr>
          <p:cNvPr descr="" id="118" name="Объект 4"/>
          <p:cNvPicPr/>
          <p:nvPr/>
        </p:nvPicPr>
        <p:blipFill>
          <a:blip r:embed="rId1"/>
          <a:stretch>
            <a:fillRect/>
          </a:stretch>
        </p:blipFill>
        <p:spPr>
          <a:xfrm>
            <a:off x="6302520" y="822960"/>
            <a:ext cx="4620600" cy="2939400"/>
          </a:xfrm>
          <a:prstGeom prst="rect">
            <a:avLst/>
          </a:prstGeom>
          <a:ln>
            <a:noFill/>
          </a:ln>
        </p:spPr>
      </p:pic>
      <p:pic>
        <p:nvPicPr>
          <p:cNvPr descr="" id="119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791640" y="858240"/>
            <a:ext cx="4731120" cy="2927160"/>
          </a:xfrm>
          <a:prstGeom prst="rect">
            <a:avLst/>
          </a:prstGeom>
          <a:ln>
            <a:noFill/>
          </a:ln>
        </p:spPr>
      </p:pic>
      <p:pic>
        <p:nvPicPr>
          <p:cNvPr descr="" id="120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522360" y="3821400"/>
            <a:ext cx="3533400" cy="2695320"/>
          </a:xfrm>
          <a:prstGeom prst="rect">
            <a:avLst/>
          </a:prstGeom>
          <a:ln>
            <a:noFill/>
          </a:ln>
        </p:spPr>
      </p:pic>
      <p:pic>
        <p:nvPicPr>
          <p:cNvPr descr="" id="121" name="Рисунок 6"/>
          <p:cNvPicPr/>
          <p:nvPr/>
        </p:nvPicPr>
        <p:blipFill>
          <a:blip r:embed="rId4"/>
          <a:stretch>
            <a:fillRect/>
          </a:stretch>
        </p:blipFill>
        <p:spPr>
          <a:xfrm>
            <a:off x="4054680" y="3821400"/>
            <a:ext cx="4276440" cy="2695320"/>
          </a:xfrm>
          <a:prstGeom prst="rect">
            <a:avLst/>
          </a:prstGeom>
          <a:ln>
            <a:noFill/>
          </a:ln>
        </p:spPr>
      </p:pic>
      <p:pic>
        <p:nvPicPr>
          <p:cNvPr descr="" id="122" name="Рисунок 7"/>
          <p:cNvPicPr/>
          <p:nvPr/>
        </p:nvPicPr>
        <p:blipFill>
          <a:blip r:embed="rId5"/>
          <a:stretch>
            <a:fillRect/>
          </a:stretch>
        </p:blipFill>
        <p:spPr>
          <a:xfrm>
            <a:off x="8278200" y="3830760"/>
            <a:ext cx="3409560" cy="268560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1097280" y="-43452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3600">
                <a:solidFill>
                  <a:srgbClr val="000000"/>
                </a:solidFill>
                <a:latin typeface="Calibri Light"/>
              </a:rPr>
              <a:t>Денежная масса  (национальное определение) в 2015-2016 гг., млрд. руб.</a:t>
            </a:r>
            <a:endParaRPr/>
          </a:p>
        </p:txBody>
      </p:sp>
      <p:pic>
        <p:nvPicPr>
          <p:cNvPr descr="" id="124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228240" y="920880"/>
            <a:ext cx="11795760" cy="593676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