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9.png" ContentType="image/png"/>
  <Override PartName="/ppt/media/image11.png" ContentType="image/png"/>
  <Override PartName="/ppt/media/image20.png" ContentType="image/png"/>
  <Override PartName="/ppt/media/image13.png" ContentType="image/png"/>
  <Override PartName="/ppt/media/image22.png" ContentType="image/png"/>
  <Override PartName="/ppt/media/image31.png" ContentType="image/png"/>
  <Override PartName="/ppt/media/image40.png" ContentType="image/png"/>
  <Override PartName="/ppt/media/image15.png" ContentType="image/png"/>
  <Override PartName="/ppt/media/image24.png" ContentType="image/png"/>
  <Override PartName="/ppt/media/image33.png" ContentType="image/png"/>
  <Override PartName="/ppt/media/image42.png" ContentType="image/png"/>
  <Override PartName="/ppt/media/image17.png" ContentType="image/png"/>
  <Override PartName="/ppt/media/image26.png" ContentType="image/png"/>
  <Override PartName="/ppt/media/image35.png" ContentType="image/png"/>
  <Override PartName="/ppt/media/image44.png" ContentType="image/png"/>
  <Override PartName="/ppt/media/image19.png" ContentType="image/png"/>
  <Override PartName="/ppt/media/image28.png" ContentType="image/png"/>
  <Override PartName="/ppt/media/image37.png" ContentType="image/png"/>
  <Override PartName="/ppt/media/image46.png" ContentType="image/png"/>
  <Override PartName="/ppt/media/image2.png" ContentType="image/png"/>
  <Override PartName="/ppt/media/image39.png" ContentType="image/png"/>
  <Override PartName="/ppt/media/image4.png" ContentType="image/png"/>
  <Override PartName="/ppt/media/image6.png" ContentType="image/png"/>
  <Override PartName="/ppt/media/image8.png" ContentType="image/png"/>
  <Override PartName="/ppt/media/image10.png" ContentType="image/png"/>
  <Override PartName="/ppt/media/image12.png" ContentType="image/png"/>
  <Override PartName="/ppt/media/image21.png" ContentType="image/png"/>
  <Override PartName="/ppt/media/image30.png" ContentType="image/png"/>
  <Override PartName="/ppt/media/image14.png" ContentType="image/png"/>
  <Override PartName="/ppt/media/image23.png" ContentType="image/png"/>
  <Override PartName="/ppt/media/image32.png" ContentType="image/png"/>
  <Override PartName="/ppt/media/image41.png" ContentType="image/png"/>
  <Override PartName="/ppt/media/image16.png" ContentType="image/png"/>
  <Override PartName="/ppt/media/image25.png" ContentType="image/png"/>
  <Override PartName="/ppt/media/image34.png" ContentType="image/png"/>
  <Override PartName="/ppt/media/image43.png" ContentType="image/png"/>
  <Override PartName="/ppt/media/image18.png" ContentType="image/png"/>
  <Override PartName="/ppt/media/image27.png" ContentType="image/png"/>
  <Override PartName="/ppt/media/image36.png" ContentType="image/png"/>
  <Override PartName="/ppt/media/image45.png" ContentType="image/png"/>
  <Override PartName="/ppt/media/image1.png" ContentType="image/png"/>
  <Override PartName="/ppt/media/image29.png" ContentType="image/png"/>
  <Override PartName="/ppt/media/image38.png" ContentType="image/png"/>
  <Override PartName="/ppt/media/image3.png" ContentType="image/png"/>
  <Override PartName="/ppt/media/image5.png" ContentType="image/png"/>
  <Override PartName="/ppt/media/image7.png" ContentType="image/png"/>
  <Override PartName="/ppt/slideLayouts/slideLayout28.xml" ContentType="application/vnd.openxmlformats-officedocument.presentationml.slideLayout+xml"/>
  <Override PartName="/ppt/slideLayouts/_rels/slideLayout13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6.xml.rels" ContentType="application/vnd.openxmlformats-package.relationships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28.xml.rels" ContentType="application/vnd.openxmlformats-package.relationships+xml"/>
  <Override PartName="/ppt/slides/_rels/slide38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31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18.xml.rels" ContentType="application/vnd.openxmlformats-package.relationships+xml"/>
  <Override PartName="/ppt/slides/_rels/slide16.xml.rels" ContentType="application/vnd.openxmlformats-package.relationships+xml"/>
  <Override PartName="/ppt/slides/_rels/slide14.xml.rels" ContentType="application/vnd.openxmlformats-package.relationships+xml"/>
  <Override PartName="/ppt/slides/_rels/slide26.xml.rels" ContentType="application/vnd.openxmlformats-package.relationships+xml"/>
  <Override PartName="/ppt/slides/_rels/slide24.xml.rels" ContentType="application/vnd.openxmlformats-package.relationships+xml"/>
  <Override PartName="/ppt/slides/_rels/slide8.xml.rels" ContentType="application/vnd.openxmlformats-package.relationships+xml"/>
  <Override PartName="/ppt/slides/_rels/slide22.xml.rels" ContentType="application/vnd.openxmlformats-package.relationships+xml"/>
  <Override PartName="/ppt/slides/_rels/slide6.xml.rels" ContentType="application/vnd.openxmlformats-package.relationships+xml"/>
  <Override PartName="/ppt/slides/_rels/slide20.xml.rels" ContentType="application/vnd.openxmlformats-package.relationships+xml"/>
  <Override PartName="/ppt/slides/_rels/slide4.xml.rels" ContentType="application/vnd.openxmlformats-package.relationships+xml"/>
  <Override PartName="/ppt/slides/_rels/slide29.xml.rels" ContentType="application/vnd.openxmlformats-package.relationships+xml"/>
  <Override PartName="/ppt/slides/_rels/slide27.xml.rels" ContentType="application/vnd.openxmlformats-package.relationships+xml"/>
  <Override PartName="/ppt/slides/_rels/slide37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0.xml.rels" ContentType="application/vnd.openxmlformats-package.relationships+xml"/>
  <Override PartName="/ppt/slides/_rels/slide2.xml.rels" ContentType="application/vnd.openxmlformats-package.relationships+xml"/>
  <Override PartName="/ppt/slides/_rels/slide19.xml.rels" ContentType="application/vnd.openxmlformats-package.relationships+xml"/>
  <Override PartName="/ppt/slides/_rels/slide17.xml.rels" ContentType="application/vnd.openxmlformats-package.relationships+xml"/>
  <Override PartName="/ppt/slides/_rels/slide15.xml.rels" ContentType="application/vnd.openxmlformats-package.relationships+xml"/>
  <Override PartName="/ppt/slides/_rels/slide25.xml.rels" ContentType="application/vnd.openxmlformats-package.relationships+xml"/>
  <Override PartName="/ppt/slides/_rels/slide9.xml.rels" ContentType="application/vnd.openxmlformats-package.relationships+xml"/>
  <Override PartName="/ppt/slides/_rels/slide23.xml.rels" ContentType="application/vnd.openxmlformats-package.relationships+xml"/>
  <Override PartName="/ppt/slides/_rels/slide7.xml.rels" ContentType="application/vnd.openxmlformats-package.relationships+xml"/>
  <Override PartName="/ppt/slides/_rels/slide21.xml.rels" ContentType="application/vnd.openxmlformats-package.relationships+xml"/>
  <Override PartName="/ppt/slides/_rels/slide5.xml.rels" ContentType="application/vnd.openxmlformats-package.relationships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754344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822960" y="3946680"/>
            <a:ext cx="754344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68828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4688280" y="394668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822960" y="394668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68828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43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326200" y="3946320"/>
            <a:ext cx="2404440" cy="1918440"/>
          </a:xfrm>
          <a:prstGeom prst="rect">
            <a:avLst/>
          </a:prstGeom>
          <a:ln>
            <a:noFill/>
          </a:ln>
        </p:spPr>
      </p:pic>
      <p:pic>
        <p:nvPicPr>
          <p:cNvPr descr="" id="44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460880" y="3946320"/>
            <a:ext cx="2404440" cy="1918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subTitle"/>
          </p:nvPr>
        </p:nvSpPr>
        <p:spPr>
          <a:xfrm>
            <a:off x="822960" y="1845720"/>
            <a:ext cx="7543440" cy="40233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68100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88280" y="1845720"/>
            <a:ext cx="368100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subTitle"/>
          </p:nvPr>
        </p:nvSpPr>
        <p:spPr>
          <a:xfrm>
            <a:off x="822960" y="286560"/>
            <a:ext cx="7543440" cy="558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822960" y="394668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88280" y="1845720"/>
            <a:ext cx="368100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822960" y="1845720"/>
            <a:ext cx="7543440" cy="40233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68100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8828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88280" y="394668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8828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22960" y="3946680"/>
            <a:ext cx="75430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754344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822960" y="3946680"/>
            <a:ext cx="754344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68828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4688280" y="394668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822960" y="394668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68828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85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326200" y="3946320"/>
            <a:ext cx="2404440" cy="1918440"/>
          </a:xfrm>
          <a:prstGeom prst="rect">
            <a:avLst/>
          </a:prstGeom>
          <a:ln>
            <a:noFill/>
          </a:ln>
        </p:spPr>
      </p:pic>
      <p:pic>
        <p:nvPicPr>
          <p:cNvPr descr="" id="86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460880" y="3946320"/>
            <a:ext cx="2404440" cy="1918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subTitle"/>
          </p:nvPr>
        </p:nvSpPr>
        <p:spPr>
          <a:xfrm>
            <a:off x="822960" y="1845720"/>
            <a:ext cx="7543440" cy="40233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68100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688280" y="1845720"/>
            <a:ext cx="368100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subTitle"/>
          </p:nvPr>
        </p:nvSpPr>
        <p:spPr>
          <a:xfrm>
            <a:off x="822960" y="286560"/>
            <a:ext cx="7543440" cy="558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822960" y="394668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4688280" y="1845720"/>
            <a:ext cx="368100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68100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68828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4688280" y="394668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68828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822960" y="3946680"/>
            <a:ext cx="75430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754344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822960" y="3946680"/>
            <a:ext cx="754344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468828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4688280" y="394668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5" name="PlaceHolder 5"/>
          <p:cNvSpPr>
            <a:spLocks noGrp="1"/>
          </p:cNvSpPr>
          <p:nvPr>
            <p:ph type="body"/>
          </p:nvPr>
        </p:nvSpPr>
        <p:spPr>
          <a:xfrm>
            <a:off x="822960" y="394668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68828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129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326200" y="3946320"/>
            <a:ext cx="2404440" cy="1918440"/>
          </a:xfrm>
          <a:prstGeom prst="rect">
            <a:avLst/>
          </a:prstGeom>
          <a:ln>
            <a:noFill/>
          </a:ln>
        </p:spPr>
      </p:pic>
      <p:pic>
        <p:nvPicPr>
          <p:cNvPr descr="" id="130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460880" y="3946320"/>
            <a:ext cx="2404440" cy="1918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68100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88280" y="1845720"/>
            <a:ext cx="368100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822960" y="286560"/>
            <a:ext cx="7543440" cy="558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822960" y="394668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88280" y="1845720"/>
            <a:ext cx="368100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68100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8828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688280" y="394668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88280" y="1845720"/>
            <a:ext cx="368100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822960" y="3946680"/>
            <a:ext cx="75430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6400800"/>
            <a:ext cx="9143640" cy="456840"/>
          </a:xfrm>
          <a:prstGeom prst="rect">
            <a:avLst/>
          </a:prstGeom>
          <a:solidFill>
            <a:srgbClr val="bd582c"/>
          </a:solidFill>
          <a:ln w="15840">
            <a:noFill/>
          </a:ln>
        </p:spPr>
      </p:sp>
      <p:sp>
        <p:nvSpPr>
          <p:cNvPr id="1" name="CustomShape 2"/>
          <p:cNvSpPr/>
          <p:nvPr/>
        </p:nvSpPr>
        <p:spPr>
          <a:xfrm>
            <a:off x="0" y="6334200"/>
            <a:ext cx="9143640" cy="65520"/>
          </a:xfrm>
          <a:prstGeom prst="rect">
            <a:avLst/>
          </a:prstGeom>
          <a:solidFill>
            <a:srgbClr val="e48312"/>
          </a:solidFill>
          <a:ln w="15840">
            <a:noFill/>
          </a:ln>
        </p:spPr>
      </p:sp>
      <p:sp>
        <p:nvSpPr>
          <p:cNvPr id="2" name="Line 3"/>
          <p:cNvSpPr/>
          <p:nvPr/>
        </p:nvSpPr>
        <p:spPr>
          <a:xfrm>
            <a:off x="894960" y="1737720"/>
            <a:ext cx="7475400" cy="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>
            <a:off x="2520" y="6400800"/>
            <a:ext cx="9141120" cy="456840"/>
          </a:xfrm>
          <a:prstGeom prst="rect">
            <a:avLst/>
          </a:prstGeom>
          <a:solidFill>
            <a:srgbClr val="bd582c"/>
          </a:solidFill>
          <a:ln w="15840">
            <a:noFill/>
          </a:ln>
        </p:spPr>
      </p:sp>
      <p:sp>
        <p:nvSpPr>
          <p:cNvPr id="4" name="CustomShape 5"/>
          <p:cNvSpPr/>
          <p:nvPr/>
        </p:nvSpPr>
        <p:spPr>
          <a:xfrm>
            <a:off x="0" y="6334200"/>
            <a:ext cx="9141120" cy="63720"/>
          </a:xfrm>
          <a:prstGeom prst="rect">
            <a:avLst/>
          </a:prstGeom>
          <a:solidFill>
            <a:srgbClr val="e48312"/>
          </a:solidFill>
          <a:ln w="15840">
            <a:noFill/>
          </a:ln>
        </p:spPr>
      </p: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822960" y="758880"/>
            <a:ext cx="7543440" cy="356580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en-US" sz="8000">
                <a:solidFill>
                  <a:srgbClr val="262626"/>
                </a:solidFill>
                <a:latin typeface="Calibri Light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dt"/>
          </p:nvPr>
        </p:nvSpPr>
        <p:spPr>
          <a:xfrm>
            <a:off x="822960" y="6459840"/>
            <a:ext cx="185400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900">
                <a:solidFill>
                  <a:srgbClr val="ffffff"/>
                </a:solidFill>
                <a:latin typeface="Calibri"/>
              </a:rPr>
              <a:t>15.2.19</a:t>
            </a:r>
            <a:endParaRPr/>
          </a:p>
        </p:txBody>
      </p:sp>
      <p:sp>
        <p:nvSpPr>
          <p:cNvPr id="7" name="PlaceHolder 8"/>
          <p:cNvSpPr>
            <a:spLocks noGrp="1"/>
          </p:cNvSpPr>
          <p:nvPr>
            <p:ph type="ftr"/>
          </p:nvPr>
        </p:nvSpPr>
        <p:spPr>
          <a:xfrm>
            <a:off x="2764800" y="6459840"/>
            <a:ext cx="36169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8" name="PlaceHolder 9"/>
          <p:cNvSpPr>
            <a:spLocks noGrp="1"/>
          </p:cNvSpPr>
          <p:nvPr>
            <p:ph type="sldNum"/>
          </p:nvPr>
        </p:nvSpPr>
        <p:spPr>
          <a:xfrm>
            <a:off x="7425360" y="6459840"/>
            <a:ext cx="98352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B4F29034-DDB4-4B6A-9255-8A62D5562DD6}" type="slidenum">
              <a:rPr lang="ru-RU" sz="1050">
                <a:solidFill>
                  <a:srgbClr val="ffffff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9" name="Line 10"/>
          <p:cNvSpPr/>
          <p:nvPr/>
        </p:nvSpPr>
        <p:spPr>
          <a:xfrm>
            <a:off x="905400" y="4343400"/>
            <a:ext cx="7406640" cy="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</p:sp>
      <p:sp>
        <p:nvSpPr>
          <p:cNvPr id="10" name="PlaceHolder 11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US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0" y="6400800"/>
            <a:ext cx="9143640" cy="456840"/>
          </a:xfrm>
          <a:prstGeom prst="rect">
            <a:avLst/>
          </a:prstGeom>
          <a:solidFill>
            <a:srgbClr val="bd582c"/>
          </a:solidFill>
          <a:ln w="15840">
            <a:noFill/>
          </a:ln>
        </p:spPr>
      </p:sp>
      <p:sp>
        <p:nvSpPr>
          <p:cNvPr id="46" name="CustomShape 2"/>
          <p:cNvSpPr/>
          <p:nvPr/>
        </p:nvSpPr>
        <p:spPr>
          <a:xfrm>
            <a:off x="0" y="6334200"/>
            <a:ext cx="9143640" cy="65520"/>
          </a:xfrm>
          <a:prstGeom prst="rect">
            <a:avLst/>
          </a:prstGeom>
          <a:solidFill>
            <a:srgbClr val="e48312"/>
          </a:solidFill>
          <a:ln w="15840">
            <a:noFill/>
          </a:ln>
        </p:spPr>
      </p:sp>
      <p:sp>
        <p:nvSpPr>
          <p:cNvPr id="47" name="Line 3"/>
          <p:cNvSpPr/>
          <p:nvPr/>
        </p:nvSpPr>
        <p:spPr>
          <a:xfrm>
            <a:off x="894960" y="1737720"/>
            <a:ext cx="7475400" cy="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</p:sp>
      <p:sp>
        <p:nvSpPr>
          <p:cNvPr id="48" name="PlaceHolder 4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en-US" sz="4800">
                <a:solidFill>
                  <a:srgbClr val="404040"/>
                </a:solidFill>
                <a:latin typeface="Calibri Light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49" name="PlaceHolder 5"/>
          <p:cNvSpPr>
            <a:spLocks noGrp="1"/>
          </p:cNvSpPr>
          <p:nvPr>
            <p:ph type="body"/>
          </p:nvPr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lIns="0" rIns="0"/>
          <a:p>
            <a:pPr>
              <a:buSzPct val="25000"/>
              <a:buFont typeface="StarSymbol"/>
              <a:buChar char=""/>
            </a:pPr>
            <a:r>
              <a:rPr lang="en-US" sz="2000">
                <a:solidFill>
                  <a:srgbClr val="404040"/>
                </a:solidFill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 sz="2000">
                <a:solidFill>
                  <a:srgbClr val="404040"/>
                </a:solidFill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 sz="2000">
                <a:solidFill>
                  <a:srgbClr val="404040"/>
                </a:solidFill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 sz="2000">
                <a:solidFill>
                  <a:srgbClr val="404040"/>
                </a:solidFill>
                <a:latin typeface="Calibri"/>
              </a:rPr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 sz="2000">
                <a:solidFill>
                  <a:srgbClr val="404040"/>
                </a:solidFill>
                <a:latin typeface="Calibri"/>
              </a:rPr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 sz="2000">
                <a:solidFill>
                  <a:srgbClr val="404040"/>
                </a:solidFill>
                <a:latin typeface="Calibri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Font typeface="Calibri"/>
              <a:buChar char=" "/>
            </a:pPr>
            <a:r>
              <a:rPr lang="en-US" sz="2000">
                <a:solidFill>
                  <a:srgbClr val="404040"/>
                </a:solidFill>
                <a:latin typeface="Calibri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Font typeface="Calibri"/>
              <a:buChar char="◦"/>
            </a:pPr>
            <a:r>
              <a:rPr lang="en-US">
                <a:solidFill>
                  <a:srgbClr val="404040"/>
                </a:solidFill>
                <a:latin typeface="Calibri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Font typeface="Calibri"/>
              <a:buChar char="◦"/>
            </a:pPr>
            <a:r>
              <a:rPr lang="en-US" sz="1400">
                <a:solidFill>
                  <a:srgbClr val="404040"/>
                </a:solidFill>
                <a:latin typeface="Calibri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Calibri"/>
              <a:buChar char="◦"/>
            </a:pPr>
            <a:r>
              <a:rPr lang="en-US" sz="1400">
                <a:solidFill>
                  <a:srgbClr val="404040"/>
                </a:solidFill>
                <a:latin typeface="Calibri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Calibri"/>
              <a:buChar char="◦"/>
            </a:pPr>
            <a:r>
              <a:rPr lang="en-US" sz="1400">
                <a:solidFill>
                  <a:srgbClr val="40404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50" name="PlaceHolder 6"/>
          <p:cNvSpPr>
            <a:spLocks noGrp="1"/>
          </p:cNvSpPr>
          <p:nvPr>
            <p:ph type="dt"/>
          </p:nvPr>
        </p:nvSpPr>
        <p:spPr>
          <a:xfrm>
            <a:off x="822960" y="6459840"/>
            <a:ext cx="185400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900">
                <a:solidFill>
                  <a:srgbClr val="ffffff"/>
                </a:solidFill>
                <a:latin typeface="Calibri"/>
              </a:rPr>
              <a:t>15.2.19</a:t>
            </a:r>
            <a:endParaRPr/>
          </a:p>
        </p:txBody>
      </p:sp>
      <p:sp>
        <p:nvSpPr>
          <p:cNvPr id="51" name="PlaceHolder 7"/>
          <p:cNvSpPr>
            <a:spLocks noGrp="1"/>
          </p:cNvSpPr>
          <p:nvPr>
            <p:ph type="ftr"/>
          </p:nvPr>
        </p:nvSpPr>
        <p:spPr>
          <a:xfrm>
            <a:off x="2764800" y="6459840"/>
            <a:ext cx="36169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52" name="PlaceHolder 8"/>
          <p:cNvSpPr>
            <a:spLocks noGrp="1"/>
          </p:cNvSpPr>
          <p:nvPr>
            <p:ph type="sldNum"/>
          </p:nvPr>
        </p:nvSpPr>
        <p:spPr>
          <a:xfrm>
            <a:off x="7425360" y="6459840"/>
            <a:ext cx="98352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4870160E-11D6-44AF-925C-38A13D366060}" type="slidenum">
              <a:rPr lang="ru-RU" sz="1050">
                <a:solidFill>
                  <a:srgbClr val="ffffff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0" y="6400800"/>
            <a:ext cx="9143640" cy="456840"/>
          </a:xfrm>
          <a:prstGeom prst="rect">
            <a:avLst/>
          </a:prstGeom>
          <a:solidFill>
            <a:srgbClr val="bd582c"/>
          </a:solidFill>
          <a:ln w="15840">
            <a:noFill/>
          </a:ln>
        </p:spPr>
      </p:sp>
      <p:sp>
        <p:nvSpPr>
          <p:cNvPr id="88" name="CustomShape 2"/>
          <p:cNvSpPr/>
          <p:nvPr/>
        </p:nvSpPr>
        <p:spPr>
          <a:xfrm>
            <a:off x="0" y="6334200"/>
            <a:ext cx="9143640" cy="65520"/>
          </a:xfrm>
          <a:prstGeom prst="rect">
            <a:avLst/>
          </a:prstGeom>
          <a:solidFill>
            <a:srgbClr val="e48312"/>
          </a:solidFill>
          <a:ln w="15840">
            <a:noFill/>
          </a:ln>
        </p:spPr>
      </p:sp>
      <p:sp>
        <p:nvSpPr>
          <p:cNvPr id="89" name="Line 3"/>
          <p:cNvSpPr/>
          <p:nvPr/>
        </p:nvSpPr>
        <p:spPr>
          <a:xfrm>
            <a:off x="894960" y="1737720"/>
            <a:ext cx="7475400" cy="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</p:sp>
      <p:sp>
        <p:nvSpPr>
          <p:cNvPr id="90" name="CustomShape 4"/>
          <p:cNvSpPr/>
          <p:nvPr/>
        </p:nvSpPr>
        <p:spPr>
          <a:xfrm>
            <a:off x="2520" y="6400800"/>
            <a:ext cx="9141120" cy="456840"/>
          </a:xfrm>
          <a:prstGeom prst="rect">
            <a:avLst/>
          </a:prstGeom>
          <a:solidFill>
            <a:srgbClr val="bd582c"/>
          </a:solidFill>
          <a:ln w="15840">
            <a:noFill/>
          </a:ln>
        </p:spPr>
      </p:sp>
      <p:sp>
        <p:nvSpPr>
          <p:cNvPr id="91" name="CustomShape 5"/>
          <p:cNvSpPr/>
          <p:nvPr/>
        </p:nvSpPr>
        <p:spPr>
          <a:xfrm>
            <a:off x="0" y="6334200"/>
            <a:ext cx="9141120" cy="63720"/>
          </a:xfrm>
          <a:prstGeom prst="rect">
            <a:avLst/>
          </a:prstGeom>
          <a:solidFill>
            <a:srgbClr val="e48312"/>
          </a:solidFill>
          <a:ln w="15840">
            <a:noFill/>
          </a:ln>
        </p:spPr>
      </p:sp>
      <p:sp>
        <p:nvSpPr>
          <p:cNvPr id="92" name="PlaceHolder 6"/>
          <p:cNvSpPr>
            <a:spLocks noGrp="1"/>
          </p:cNvSpPr>
          <p:nvPr>
            <p:ph type="dt"/>
          </p:nvPr>
        </p:nvSpPr>
        <p:spPr>
          <a:xfrm>
            <a:off x="822960" y="6459840"/>
            <a:ext cx="185400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900">
                <a:solidFill>
                  <a:srgbClr val="ffffff"/>
                </a:solidFill>
                <a:latin typeface="Calibri"/>
              </a:rPr>
              <a:t>15.2.19</a:t>
            </a:r>
            <a:endParaRPr/>
          </a:p>
        </p:txBody>
      </p:sp>
      <p:sp>
        <p:nvSpPr>
          <p:cNvPr id="93" name="PlaceHolder 7"/>
          <p:cNvSpPr>
            <a:spLocks noGrp="1"/>
          </p:cNvSpPr>
          <p:nvPr>
            <p:ph type="ftr"/>
          </p:nvPr>
        </p:nvSpPr>
        <p:spPr>
          <a:xfrm>
            <a:off x="2764800" y="6459840"/>
            <a:ext cx="36169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94" name="PlaceHolder 8"/>
          <p:cNvSpPr>
            <a:spLocks noGrp="1"/>
          </p:cNvSpPr>
          <p:nvPr>
            <p:ph type="sldNum"/>
          </p:nvPr>
        </p:nvSpPr>
        <p:spPr>
          <a:xfrm>
            <a:off x="7425360" y="6459840"/>
            <a:ext cx="98352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644E7290-353B-4F53-ADCB-87FABC9357C0}" type="slidenum">
              <a:rPr lang="ru-RU" sz="1050">
                <a:solidFill>
                  <a:srgbClr val="ffffff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95" name="PlaceHolder 9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en-US"/>
              <a:t>Для правки текста заголовка щелкните мышью</a:t>
            </a:r>
            <a:endParaRPr/>
          </a:p>
        </p:txBody>
      </p:sp>
      <p:sp>
        <p:nvSpPr>
          <p:cNvPr id="96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US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hyperlink" Target="http://www.rusbonds.ru/ank_org.asp?emit=89549" TargetMode="External"/><Relationship Id="rId2" Type="http://schemas.openxmlformats.org/officeDocument/2006/relationships/hyperlink" Target="http://www.rusbonds.ru/ank_obl.asp?tool=35741" TargetMode="External"/><Relationship Id="rId3" Type="http://schemas.openxmlformats.org/officeDocument/2006/relationships/hyperlink" Target="http://www.rusbonds.ru/ank_org.asp?emit=88308" TargetMode="External"/><Relationship Id="rId4" Type="http://schemas.openxmlformats.org/officeDocument/2006/relationships/hyperlink" Target="http://www.rusbonds.ru/ank_obl.asp?tool=51067" TargetMode="External"/><Relationship Id="rId5" Type="http://schemas.openxmlformats.org/officeDocument/2006/relationships/hyperlink" Target="http://www.rusbonds.ru/ank_org.asp?emit=88308" TargetMode="External"/><Relationship Id="rId6" Type="http://schemas.openxmlformats.org/officeDocument/2006/relationships/hyperlink" Target="http://www.rusbonds.ru/ank_obl.asp?tool=51068" TargetMode="External"/><Relationship Id="rId7" Type="http://schemas.openxmlformats.org/officeDocument/2006/relationships/hyperlink" Target="http://www.rusbonds.ru/ank_org.asp?emit=89270" TargetMode="External"/><Relationship Id="rId8" Type="http://schemas.openxmlformats.org/officeDocument/2006/relationships/hyperlink" Target="http://www.rusbonds.ru/ank_org.asp?emit=89270" TargetMode="External"/><Relationship Id="rId9" Type="http://schemas.openxmlformats.org/officeDocument/2006/relationships/hyperlink" Target="http://www.rusbonds.ru/ank_org.asp?emit=89270" TargetMode="External"/><Relationship Id="rId10" Type="http://schemas.openxmlformats.org/officeDocument/2006/relationships/hyperlink" Target="http://www.rusbonds.ru/ank_obl.asp?tool=53539" TargetMode="External"/><Relationship Id="rId11" Type="http://schemas.openxmlformats.org/officeDocument/2006/relationships/hyperlink" Target="http://www.rusbonds.ru/ank_org.asp?emit=87138" TargetMode="External"/><Relationship Id="rId12" Type="http://schemas.openxmlformats.org/officeDocument/2006/relationships/hyperlink" Target="http://www.rusbonds.ru/ank_obl.asp?tool=56929" TargetMode="External"/><Relationship Id="rId13" Type="http://schemas.openxmlformats.org/officeDocument/2006/relationships/hyperlink" Target="http://www.rusbonds.ru/ank_org.asp?emit=87138" TargetMode="External"/><Relationship Id="rId14" Type="http://schemas.openxmlformats.org/officeDocument/2006/relationships/hyperlink" Target="http://www.rusbonds.ru/ank_obl.asp?tool=56930" TargetMode="External"/><Relationship Id="rId15" Type="http://schemas.openxmlformats.org/officeDocument/2006/relationships/hyperlink" Target="http://www.rusbonds.ru/ank_org.asp?emit=93586" TargetMode="External"/><Relationship Id="rId16" Type="http://schemas.openxmlformats.org/officeDocument/2006/relationships/hyperlink" Target="http://www.rusbonds.ru/ank_obl.asp?tool=63601" TargetMode="External"/><Relationship Id="rId17" Type="http://schemas.openxmlformats.org/officeDocument/2006/relationships/hyperlink" Target="http://www.rusbonds.ru/ank_org.asp?emit=94128" TargetMode="External"/><Relationship Id="rId18" Type="http://schemas.openxmlformats.org/officeDocument/2006/relationships/hyperlink" Target="http://www.rusbonds.ru/ank_obl.asp?tool=65681" TargetMode="External"/><Relationship Id="rId19" Type="http://schemas.openxmlformats.org/officeDocument/2006/relationships/hyperlink" Target="http://www.rusbonds.ru/ank_org.asp?emit=86627" TargetMode="External"/><Relationship Id="rId20" Type="http://schemas.openxmlformats.org/officeDocument/2006/relationships/hyperlink" Target="http://www.rusbonds.ru/ank_obl.asp?tool=85421" TargetMode="External"/><Relationship Id="rId21" Type="http://schemas.openxmlformats.org/officeDocument/2006/relationships/hyperlink" Target="http://www.rusbonds.ru/ank_org.asp?emit=77483" TargetMode="External"/><Relationship Id="rId22" Type="http://schemas.openxmlformats.org/officeDocument/2006/relationships/hyperlink" Target="http://www.rusbonds.ru/ank_obl.asp?tool=86765" TargetMode="External"/><Relationship Id="rId23" Type="http://schemas.openxmlformats.org/officeDocument/2006/relationships/hyperlink" Target="http://www.rusbonds.ru/ank_org.asp?emit=90145" TargetMode="External"/><Relationship Id="rId24" Type="http://schemas.openxmlformats.org/officeDocument/2006/relationships/hyperlink" Target="http://www.rusbonds.ru/ank_obl.asp?tool=87602" TargetMode="External"/><Relationship Id="rId25" Type="http://schemas.openxmlformats.org/officeDocument/2006/relationships/hyperlink" Target="http://www.rusbonds.ru/ank_org.asp?emit=88592" TargetMode="External"/><Relationship Id="rId26" Type="http://schemas.openxmlformats.org/officeDocument/2006/relationships/hyperlink" Target="http://www.rusbonds.ru/ank_obl.asp?tool=87975" TargetMode="External"/><Relationship Id="rId27" Type="http://schemas.openxmlformats.org/officeDocument/2006/relationships/hyperlink" Target="http://www.rusbonds.ru/ank_org.asp?emit=6451" TargetMode="External"/><Relationship Id="rId28" Type="http://schemas.openxmlformats.org/officeDocument/2006/relationships/hyperlink" Target="http://www.rusbonds.ru/ank_obl.asp?tool=89591" TargetMode="External"/><Relationship Id="rId29" Type="http://schemas.openxmlformats.org/officeDocument/2006/relationships/hyperlink" Target="http://www.rusbonds.ru/ank_org.asp?emit=94955" TargetMode="External"/><Relationship Id="rId30" Type="http://schemas.openxmlformats.org/officeDocument/2006/relationships/hyperlink" Target="http://www.rusbonds.ru/ank_obl.asp?tool=99124" TargetMode="External"/><Relationship Id="rId31" Type="http://schemas.openxmlformats.org/officeDocument/2006/relationships/hyperlink" Target="http://www.rusbonds.ru/ank_org.asp?emit=94996" TargetMode="External"/><Relationship Id="rId32" Type="http://schemas.openxmlformats.org/officeDocument/2006/relationships/hyperlink" Target="http://www.rusbonds.ru/ank_obl.asp?tool=100369" TargetMode="External"/><Relationship Id="rId33" Type="http://schemas.openxmlformats.org/officeDocument/2006/relationships/hyperlink" Target="http://www.rusbonds.ru/ank_org.asp?emit=90013" TargetMode="External"/><Relationship Id="rId34" Type="http://schemas.openxmlformats.org/officeDocument/2006/relationships/hyperlink" Target="http://www.rusbonds.ru/ank_obl.asp?tool=103878" TargetMode="External"/><Relationship Id="rId35" Type="http://schemas.openxmlformats.org/officeDocument/2006/relationships/hyperlink" Target="http://www.rusbonds.ru/ank_org.asp?emit=86686" TargetMode="External"/><Relationship Id="rId36" Type="http://schemas.openxmlformats.org/officeDocument/2006/relationships/hyperlink" Target="http://www.rusbonds.ru/ank_obl.asp?tool=104428" TargetMode="External"/><Relationship Id="rId37" Type="http://schemas.openxmlformats.org/officeDocument/2006/relationships/hyperlink" Target="http://www.rusbonds.ru/ank_org.asp?emit=89144" TargetMode="External"/><Relationship Id="rId38" Type="http://schemas.openxmlformats.org/officeDocument/2006/relationships/hyperlink" Target="http://www.rusbonds.ru/ank_obl.asp?tool=105170" TargetMode="External"/><Relationship Id="rId39" Type="http://schemas.openxmlformats.org/officeDocument/2006/relationships/hyperlink" Target="http://www.rusbonds.ru/ank_org.asp?emit=95070" TargetMode="External"/><Relationship Id="rId40" Type="http://schemas.openxmlformats.org/officeDocument/2006/relationships/hyperlink" Target="http://www.rusbonds.ru/ank_obl.asp?tool=123294" TargetMode="External"/><Relationship Id="rId41" Type="http://schemas.openxmlformats.org/officeDocument/2006/relationships/hyperlink" Target="http://www.rusbonds.ru/ank_org.asp?emit=100494" TargetMode="External"/><Relationship Id="rId42" Type="http://schemas.openxmlformats.org/officeDocument/2006/relationships/hyperlink" Target="http://www.rusbonds.ru/ank_obl.asp?tool=123470" TargetMode="External"/><Relationship Id="rId43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38.png"/><Relationship Id="rId2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41.png"/><Relationship Id="rId2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42.png"/><Relationship Id="rId2" Type="http://schemas.openxmlformats.org/officeDocument/2006/relationships/image" Target="../media/image43.png"/><Relationship Id="rId3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44.png"/><Relationship Id="rId2" Type="http://schemas.openxmlformats.org/officeDocument/2006/relationships/slideLayout" Target="../slideLayouts/slideLayout2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45.png"/><Relationship Id="rId2" Type="http://schemas.openxmlformats.org/officeDocument/2006/relationships/image" Target="../media/image46.png"/><Relationship Id="rId3" Type="http://schemas.openxmlformats.org/officeDocument/2006/relationships/slideLayout" Target="../slideLayouts/slideLayout2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hyperlink" Target="http://www.rusbonds.ru/" TargetMode="External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611640" y="1628640"/>
            <a:ext cx="8206200" cy="223416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lang="en-US" sz="8000">
                <a:solidFill>
                  <a:srgbClr val="000000"/>
                </a:solidFill>
                <a:latin typeface="Calibri Light"/>
              </a:rPr>
              <a:t>Корпоративные облигации </a:t>
            </a:r>
            <a:r>
              <a:rPr lang="en-US" sz="8000">
                <a:solidFill>
                  <a:srgbClr val="000000"/>
                </a:solidFill>
                <a:latin typeface="Calibri Light"/>
              </a:rPr>
              <a:t>
</a:t>
            </a:r>
            <a:r>
              <a:rPr lang="en-US" sz="8000">
                <a:solidFill>
                  <a:srgbClr val="262626"/>
                </a:solidFill>
                <a:latin typeface="Calibri Light"/>
              </a:rPr>
              <a:t>23.05-29.05 2016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anchor="b"/>
          <a:p>
            <a:endParaRPr/>
          </a:p>
        </p:txBody>
      </p:sp>
      <p:sp>
        <p:nvSpPr>
          <p:cNvPr id="163" name="TextShape 2"/>
          <p:cNvSpPr txBox="1"/>
          <p:nvPr/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lIns="0" rIns="0"/>
          <a:p>
            <a:endParaRPr/>
          </a:p>
        </p:txBody>
      </p:sp>
      <p:pic>
        <p:nvPicPr>
          <p:cNvPr descr="" id="164" name="Рисунок 4"/>
          <p:cNvPicPr/>
          <p:nvPr/>
        </p:nvPicPr>
        <p:blipFill>
          <a:blip r:embed="rId1"/>
          <a:stretch>
            <a:fillRect/>
          </a:stretch>
        </p:blipFill>
        <p:spPr>
          <a:xfrm>
            <a:off x="174600" y="0"/>
            <a:ext cx="8160120" cy="6857640"/>
          </a:xfrm>
          <a:prstGeom prst="rect">
            <a:avLst/>
          </a:prstGeom>
          <a:ln>
            <a:noFill/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anchor="b"/>
          <a:p>
            <a:endParaRPr/>
          </a:p>
        </p:txBody>
      </p:sp>
      <p:sp>
        <p:nvSpPr>
          <p:cNvPr id="166" name="TextShape 2"/>
          <p:cNvSpPr txBox="1"/>
          <p:nvPr/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lIns="0" rIns="0"/>
          <a:p>
            <a:endParaRPr/>
          </a:p>
        </p:txBody>
      </p:sp>
      <p:pic>
        <p:nvPicPr>
          <p:cNvPr descr="" id="167" name="Рисунок 4"/>
          <p:cNvPicPr/>
          <p:nvPr/>
        </p:nvPicPr>
        <p:blipFill>
          <a:blip r:embed="rId1"/>
          <a:stretch>
            <a:fillRect/>
          </a:stretch>
        </p:blipFill>
        <p:spPr>
          <a:xfrm>
            <a:off x="262800" y="-2880"/>
            <a:ext cx="8095680" cy="6841080"/>
          </a:xfrm>
          <a:prstGeom prst="rect">
            <a:avLst/>
          </a:prstGeom>
          <a:ln>
            <a:noFill/>
          </a:ln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anchor="b"/>
          <a:p>
            <a:endParaRPr/>
          </a:p>
        </p:txBody>
      </p:sp>
      <p:sp>
        <p:nvSpPr>
          <p:cNvPr id="169" name="TextShape 2"/>
          <p:cNvSpPr txBox="1"/>
          <p:nvPr/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lIns="0" rIns="0"/>
          <a:p>
            <a:endParaRPr/>
          </a:p>
        </p:txBody>
      </p:sp>
      <p:pic>
        <p:nvPicPr>
          <p:cNvPr descr="" id="170" name="Рисунок 4"/>
          <p:cNvPicPr/>
          <p:nvPr/>
        </p:nvPicPr>
        <p:blipFill>
          <a:blip r:embed="rId1"/>
          <a:stretch>
            <a:fillRect/>
          </a:stretch>
        </p:blipFill>
        <p:spPr>
          <a:xfrm>
            <a:off x="212040" y="0"/>
            <a:ext cx="8765280" cy="6855120"/>
          </a:xfrm>
          <a:prstGeom prst="rect">
            <a:avLst/>
          </a:prstGeom>
          <a:ln>
            <a:noFill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lIns="0" rIns="0"/>
          <a:p>
            <a:endParaRPr/>
          </a:p>
        </p:txBody>
      </p:sp>
      <p:pic>
        <p:nvPicPr>
          <p:cNvPr descr="" id="172" name="Рисунок 6"/>
          <p:cNvPicPr/>
          <p:nvPr/>
        </p:nvPicPr>
        <p:blipFill>
          <a:blip r:embed="rId1"/>
          <a:stretch>
            <a:fillRect/>
          </a:stretch>
        </p:blipFill>
        <p:spPr>
          <a:xfrm>
            <a:off x="-10440" y="188640"/>
            <a:ext cx="9154080" cy="6531120"/>
          </a:xfrm>
          <a:prstGeom prst="rect">
            <a:avLst/>
          </a:prstGeom>
          <a:ln>
            <a:noFill/>
          </a:ln>
        </p:spPr>
      </p:pic>
      <p:sp>
        <p:nvSpPr>
          <p:cNvPr id="173" name="CustomShape 2"/>
          <p:cNvSpPr/>
          <p:nvPr/>
        </p:nvSpPr>
        <p:spPr>
          <a:xfrm>
            <a:off x="1872360" y="199800"/>
            <a:ext cx="5699520" cy="395280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round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 sz="2000">
                <a:solidFill>
                  <a:srgbClr val="203a4e"/>
                </a:solidFill>
                <a:latin typeface="Calibri"/>
              </a:rPr>
              <a:t>Лидеры по объему торгов за неделю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74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8964000" cy="6649560"/>
          </a:xfrm>
          <a:prstGeom prst="rect">
            <a:avLst/>
          </a:prstGeom>
          <a:ln>
            <a:noFill/>
          </a:ln>
        </p:spPr>
      </p:pic>
      <p:sp>
        <p:nvSpPr>
          <p:cNvPr id="175" name="TextShape 1"/>
          <p:cNvSpPr txBox="1"/>
          <p:nvPr/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lIns="0" rIns="0"/>
          <a:p>
            <a:endParaRPr/>
          </a:p>
        </p:txBody>
      </p:sp>
      <p:sp>
        <p:nvSpPr>
          <p:cNvPr id="176" name="TextShape 2"/>
          <p:cNvSpPr txBox="1"/>
          <p:nvPr/>
        </p:nvSpPr>
        <p:spPr>
          <a:xfrm>
            <a:off x="2195640" y="116640"/>
            <a:ext cx="4752000" cy="3596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en-US" sz="2000">
                <a:solidFill>
                  <a:srgbClr val="000000"/>
                </a:solidFill>
                <a:latin typeface="Calibri"/>
              </a:rPr>
              <a:t>Лидеры по количеству сделок за неделю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ustomShape 1"/>
          <p:cNvSpPr/>
          <p:nvPr/>
        </p:nvSpPr>
        <p:spPr>
          <a:xfrm>
            <a:off x="1107000" y="251280"/>
            <a:ext cx="4896360" cy="364680"/>
          </a:xfrm>
          <a:prstGeom prst="rect">
            <a:avLst/>
          </a:prstGeom>
          <a:solidFill>
            <a:srgbClr val="ffffff"/>
          </a:solidFill>
          <a:ln w="15840">
            <a:solidFill>
              <a:srgbClr val="000000"/>
            </a:solidFill>
            <a:round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alibri"/>
              </a:rPr>
              <a:t>Лидеры по доходности, 29.05.2016</a:t>
            </a:r>
            <a:endParaRPr/>
          </a:p>
        </p:txBody>
      </p:sp>
      <p:pic>
        <p:nvPicPr>
          <p:cNvPr descr="" id="178" name="Рисунок 7"/>
          <p:cNvPicPr/>
          <p:nvPr/>
        </p:nvPicPr>
        <p:blipFill>
          <a:blip r:embed="rId1"/>
          <a:stretch>
            <a:fillRect/>
          </a:stretch>
        </p:blipFill>
        <p:spPr>
          <a:xfrm>
            <a:off x="-5040" y="620640"/>
            <a:ext cx="8869680" cy="5602320"/>
          </a:xfrm>
          <a:prstGeom prst="rect">
            <a:avLst/>
          </a:prstGeom>
          <a:ln>
            <a:noFill/>
          </a:ln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Shape 1"/>
          <p:cNvSpPr txBox="1"/>
          <p:nvPr/>
        </p:nvSpPr>
        <p:spPr>
          <a:xfrm>
            <a:off x="2334960" y="260640"/>
            <a:ext cx="6557040" cy="100764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en-US" sz="4800">
                <a:solidFill>
                  <a:srgbClr val="404040"/>
                </a:solidFill>
                <a:latin typeface="Calibri Light"/>
              </a:rPr>
              <a:t>Лидеры оборота на 27.05.2016 </a:t>
            </a:r>
            <a:endParaRPr/>
          </a:p>
        </p:txBody>
      </p:sp>
      <p:pic>
        <p:nvPicPr>
          <p:cNvPr descr="" id="180" name="Объект 3"/>
          <p:cNvPicPr/>
          <p:nvPr/>
        </p:nvPicPr>
        <p:blipFill>
          <a:blip r:embed="rId1"/>
          <a:srcRect b="345182" l="714275" r="717715" t="1036979"/>
          <a:stretch>
            <a:fillRect/>
          </a:stretch>
        </p:blipFill>
        <p:spPr>
          <a:xfrm>
            <a:off x="144360" y="1257480"/>
            <a:ext cx="8712720" cy="5099040"/>
          </a:xfrm>
          <a:prstGeom prst="rect">
            <a:avLst/>
          </a:prstGeom>
          <a:ln>
            <a:noFill/>
          </a:ln>
        </p:spPr>
      </p:pic>
      <p:sp>
        <p:nvSpPr>
          <p:cNvPr id="181" name="CustomShape 2"/>
          <p:cNvSpPr/>
          <p:nvPr/>
        </p:nvSpPr>
        <p:spPr>
          <a:xfrm>
            <a:off x="144360" y="6362640"/>
            <a:ext cx="6192360" cy="3034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Источник: Аналитический обзор Велес Капитал от 27.05.2016 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Shape 1"/>
          <p:cNvSpPr txBox="1"/>
          <p:nvPr/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anchor="b"/>
          <a:p>
            <a:endParaRPr/>
          </a:p>
        </p:txBody>
      </p:sp>
      <p:sp>
        <p:nvSpPr>
          <p:cNvPr id="183" name="TextShape 2"/>
          <p:cNvSpPr txBox="1"/>
          <p:nvPr/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lIns="0" rIns="0"/>
          <a:p>
            <a:endParaRPr/>
          </a:p>
        </p:txBody>
      </p:sp>
      <p:pic>
        <p:nvPicPr>
          <p:cNvPr descr="" id="184" name="Рисунок 4"/>
          <p:cNvPicPr/>
          <p:nvPr/>
        </p:nvPicPr>
        <p:blipFill>
          <a:blip r:embed="rId1"/>
          <a:stretch>
            <a:fillRect/>
          </a:stretch>
        </p:blipFill>
        <p:spPr>
          <a:xfrm>
            <a:off x="107640" y="0"/>
            <a:ext cx="8768520" cy="6381000"/>
          </a:xfrm>
          <a:prstGeom prst="rect">
            <a:avLst/>
          </a:prstGeom>
          <a:ln>
            <a:noFill/>
          </a:ln>
        </p:spPr>
      </p:pic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extShape 1"/>
          <p:cNvSpPr txBox="1"/>
          <p:nvPr/>
        </p:nvSpPr>
        <p:spPr>
          <a:xfrm>
            <a:off x="137520" y="26640"/>
            <a:ext cx="8892000" cy="3776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lang="en-US" sz="2400">
                <a:solidFill>
                  <a:srgbClr val="000000"/>
                </a:solidFill>
                <a:latin typeface="Calibri"/>
              </a:rPr>
              <a:t>Выплаты купонных доходов </a:t>
            </a:r>
            <a:endParaRPr/>
          </a:p>
        </p:txBody>
      </p:sp>
      <p:graphicFrame>
        <p:nvGraphicFramePr>
          <p:cNvPr id="186" name="Table 2"/>
          <p:cNvGraphicFramePr/>
          <p:nvPr/>
        </p:nvGraphicFramePr>
        <p:xfrm>
          <a:off x="0" y="413640"/>
          <a:ext cx="9029520" cy="6498360"/>
        </p:xfrm>
        <a:graphic>
          <a:graphicData uri="http://schemas.openxmlformats.org/drawingml/2006/table">
            <a:tbl>
              <a:tblPr/>
              <a:tblGrid>
                <a:gridCol w="3923640"/>
                <a:gridCol w="2160000"/>
                <a:gridCol w="1512000"/>
                <a:gridCol w="1433880"/>
              </a:tblGrid>
              <a:tr h="455400">
                <a:tc>
                  <a:txBody>
                    <a:bodyPr anchor="ctr" bIns="216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Эмитент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Выпуск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Размер выплат, всего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Размер выплат на облигацию</a:t>
                      </a:r>
                      <a:endParaRPr/>
                    </a:p>
                  </a:txBody>
                  <a:tcPr/>
                </a:tc>
              </a:tr>
              <a:tr h="230040"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1"/>
                        </a:rPr>
                        <a:t>"ИКС 5 ФИНАНС", ООО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2"/>
                        </a:rPr>
                        <a:t>4-04-36241-R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418.85 млн RUB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52.36 RUB</a:t>
                      </a:r>
                      <a:endParaRPr/>
                    </a:p>
                  </a:txBody>
                  <a:tcPr/>
                </a:tc>
              </a:tr>
              <a:tr h="230040"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3"/>
                        </a:rPr>
                        <a:t>"Энел Россия", ПАО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4"/>
                        </a:rPr>
                        <a:t>4B02-05-50077-A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120.67 млн RUB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60.33 RUB</a:t>
                      </a:r>
                      <a:endParaRPr/>
                    </a:p>
                  </a:txBody>
                  <a:tcPr/>
                </a:tc>
              </a:tr>
              <a:tr h="230040"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5"/>
                        </a:rPr>
                        <a:t>"Энел Россия", ПАО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6"/>
                        </a:rPr>
                        <a:t>4B02-06-50077-A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181.00 млн RUB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60.33 RUB</a:t>
                      </a:r>
                      <a:endParaRPr/>
                    </a:p>
                  </a:txBody>
                  <a:tcPr/>
                </a:tc>
              </a:tr>
              <a:tr h="230040"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7"/>
                        </a:rPr>
                        <a:t>"РМК-</a:t>
                      </a: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8"/>
                        </a:rPr>
                        <a:t>Финанс</a:t>
                      </a: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9"/>
                        </a:rPr>
                        <a:t>", ООО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10"/>
                        </a:rPr>
                        <a:t>4-04-36219-R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361.51 млн RUB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72.30 RUB</a:t>
                      </a:r>
                      <a:endParaRPr/>
                    </a:p>
                  </a:txBody>
                  <a:tcPr/>
                </a:tc>
              </a:tr>
              <a:tr h="230040"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11"/>
                        </a:rPr>
                        <a:t>"Мечел", ПАО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12"/>
                        </a:rPr>
                        <a:t>4-17-55005-E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209.40 млн RUB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41.88 RUB</a:t>
                      </a:r>
                      <a:endParaRPr/>
                    </a:p>
                  </a:txBody>
                  <a:tcPr/>
                </a:tc>
              </a:tr>
              <a:tr h="230040"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13"/>
                        </a:rPr>
                        <a:t>"Мечел", ПАО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14"/>
                        </a:rPr>
                        <a:t>4-18-55005-E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209.40 млн RUB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41.88 RUB</a:t>
                      </a:r>
                      <a:endParaRPr/>
                    </a:p>
                  </a:txBody>
                  <a:tcPr/>
                </a:tc>
              </a:tr>
              <a:tr h="253800"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15"/>
                        </a:rPr>
                        <a:t>"ЕвразХолдинг Финанс", ООО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16"/>
                        </a:rPr>
                        <a:t>4-05-36383-R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209.40 млн RUB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41.88 RUB</a:t>
                      </a:r>
                      <a:endParaRPr/>
                    </a:p>
                  </a:txBody>
                  <a:tcPr/>
                </a:tc>
              </a:tr>
              <a:tr h="253800"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17"/>
                        </a:rPr>
                        <a:t>"Мехпрачечная СвЖД", ООО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18"/>
                        </a:rPr>
                        <a:t>4-02-36402-R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98.93 млн RUB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39.89 RUB</a:t>
                      </a:r>
                      <a:endParaRPr/>
                    </a:p>
                  </a:txBody>
                  <a:tcPr/>
                </a:tc>
              </a:tr>
              <a:tr h="439200"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19"/>
                        </a:rPr>
                        <a:t>Администрация Губернатора Санкт-Петербурга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20"/>
                        </a:rPr>
                        <a:t>RU25039GSP0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254.26 млн RUB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39.60 RUB</a:t>
                      </a:r>
                      <a:endParaRPr/>
                    </a:p>
                  </a:txBody>
                  <a:tcPr/>
                </a:tc>
              </a:tr>
              <a:tr h="230040"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21"/>
                        </a:rPr>
                        <a:t>"Банк Зенит", ПАО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22"/>
                        </a:rPr>
                        <a:t>4B021003255B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32.91 млн RUB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54.85 RUB</a:t>
                      </a:r>
                      <a:endParaRPr/>
                    </a:p>
                  </a:txBody>
                  <a:tcPr/>
                </a:tc>
              </a:tr>
              <a:tr h="439200"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23"/>
                        </a:rPr>
                        <a:t>Коммерческий банк "Уральский капитал", ООО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24"/>
                        </a:rPr>
                        <a:t>40102519B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15.91 млн RUB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72.30 RUB</a:t>
                      </a:r>
                      <a:endParaRPr/>
                    </a:p>
                  </a:txBody>
                  <a:tcPr/>
                </a:tc>
              </a:tr>
              <a:tr h="230040"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25"/>
                        </a:rPr>
                        <a:t>"Синергия", ПАО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26"/>
                        </a:rPr>
                        <a:t>4B02-04-55052-E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144.60 млн RUB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72.30 RUB</a:t>
                      </a:r>
                      <a:endParaRPr/>
                    </a:p>
                  </a:txBody>
                  <a:tcPr/>
                </a:tc>
              </a:tr>
              <a:tr h="872640"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27"/>
                        </a:rPr>
                        <a:t>Государственная корпорация "Банк развития и внешнеэкономической деятельности (Внешэкономбанк)"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28"/>
                        </a:rPr>
                        <a:t>4B02-11-00004-T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24.31 млн RUB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24.31 RUB</a:t>
                      </a:r>
                      <a:endParaRPr/>
                    </a:p>
                  </a:txBody>
                  <a:tcPr/>
                </a:tc>
              </a:tr>
              <a:tr h="253800"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29"/>
                        </a:rPr>
                        <a:t>"Ипотечный агент ВТБ - БМ 1", ЗАО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30"/>
                        </a:rPr>
                        <a:t>4-02-80682-H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286.19 млн RUB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12.25 RUB</a:t>
                      </a:r>
                      <a:endParaRPr/>
                    </a:p>
                  </a:txBody>
                  <a:tcPr/>
                </a:tc>
              </a:tr>
              <a:tr h="230040"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31"/>
                        </a:rPr>
                        <a:t>"Трансбалтстрой", ООО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32"/>
                        </a:rPr>
                        <a:t>4-01-36437-R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89.75 млн RUB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59.84 RUB</a:t>
                      </a:r>
                      <a:endParaRPr/>
                    </a:p>
                  </a:txBody>
                  <a:tcPr/>
                </a:tc>
              </a:tr>
              <a:tr h="253800"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33"/>
                        </a:rPr>
                        <a:t>"ВТБ Лизинг Финанс", ООО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34"/>
                        </a:rPr>
                        <a:t>4B02-08-36292-R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295.44 млн RUB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29.54 RUB</a:t>
                      </a:r>
                      <a:endParaRPr/>
                    </a:p>
                  </a:txBody>
                  <a:tcPr/>
                </a:tc>
              </a:tr>
              <a:tr h="377640"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35"/>
                        </a:rPr>
                        <a:t>Администрация (правительство) республики Коми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36"/>
                        </a:rPr>
                        <a:t>RU35011KOM0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215.30 млн RUB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21.32 RUB</a:t>
                      </a:r>
                      <a:endParaRPr/>
                    </a:p>
                  </a:txBody>
                  <a:tcPr/>
                </a:tc>
              </a:tr>
              <a:tr h="315720"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37"/>
                        </a:rPr>
                        <a:t>"Восточный экспресс банк", ПАО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38"/>
                        </a:rPr>
                        <a:t>40301460B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66.05 млн RUB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0.0009 RUB</a:t>
                      </a:r>
                      <a:endParaRPr/>
                    </a:p>
                  </a:txBody>
                  <a:tcPr/>
                </a:tc>
              </a:tr>
              <a:tr h="253800"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39"/>
                        </a:rPr>
                        <a:t>"РГС Недвижимость", ООО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40"/>
                        </a:rPr>
                        <a:t>4B02-03-36440-R-001P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69.81 млн RUB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34.90 RUB</a:t>
                      </a:r>
                      <a:endParaRPr/>
                    </a:p>
                  </a:txBody>
                  <a:tcPr/>
                </a:tc>
              </a:tr>
              <a:tr h="259200"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41"/>
                        </a:rPr>
                        <a:t>"Ипотечный агент ВТБ - БМ 2", АО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Arial"/>
                          <a:hlinkClick r:id="rId42"/>
                        </a:rPr>
                        <a:t>4-02-81563-H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111.21 млн RUB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160" lIns="2160" rIns="2160" tIns="21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Arial"/>
                        </a:rPr>
                        <a:t>16.73 RUB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extShape 1"/>
          <p:cNvSpPr txBox="1"/>
          <p:nvPr/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en-US" sz="4800">
                <a:solidFill>
                  <a:srgbClr val="404040"/>
                </a:solidFill>
                <a:latin typeface="Calibri Light"/>
              </a:rPr>
              <a:t>Объем торгов за неделю</a:t>
            </a:r>
            <a:endParaRPr/>
          </a:p>
        </p:txBody>
      </p:sp>
      <p:graphicFrame>
        <p:nvGraphicFramePr>
          <p:cNvPr id="188" name="Table 2"/>
          <p:cNvGraphicFramePr/>
          <p:nvPr/>
        </p:nvGraphicFramePr>
        <p:xfrm>
          <a:off x="593640" y="2277000"/>
          <a:ext cx="7362360" cy="2808000"/>
        </p:xfrm>
        <a:graphic>
          <a:graphicData uri="http://schemas.openxmlformats.org/drawingml/2006/table">
            <a:tbl>
              <a:tblPr/>
              <a:tblGrid>
                <a:gridCol w="3681000"/>
                <a:gridCol w="3681360"/>
              </a:tblGrid>
              <a:tr h="72072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ffff"/>
                          </a:solidFill>
                          <a:latin typeface="Calibri"/>
                        </a:rPr>
                        <a:t>Дата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ffffff"/>
                          </a:solidFill>
                          <a:latin typeface="Calibri"/>
                        </a:rPr>
                        <a:t>Объем торгов, млн руб.</a:t>
                      </a:r>
                      <a:endParaRPr/>
                    </a:p>
                  </a:txBody>
                  <a:tcPr/>
                </a:tc>
              </a:tr>
              <a:tr h="4172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23.05.2016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3 092,37</a:t>
                      </a:r>
                      <a:endParaRPr/>
                    </a:p>
                  </a:txBody>
                  <a:tcPr/>
                </a:tc>
              </a:tr>
              <a:tr h="4172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24.05.2016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5 423,33</a:t>
                      </a:r>
                      <a:endParaRPr/>
                    </a:p>
                  </a:txBody>
                  <a:tcPr/>
                </a:tc>
              </a:tr>
              <a:tr h="4172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25.05.2015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10 191,25</a:t>
                      </a:r>
                      <a:endParaRPr/>
                    </a:p>
                  </a:txBody>
                  <a:tcPr/>
                </a:tc>
              </a:tr>
              <a:tr h="41724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26.05.2016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12 636,41</a:t>
                      </a:r>
                      <a:endParaRPr/>
                    </a:p>
                  </a:txBody>
                  <a:tcPr/>
                </a:tc>
              </a:tr>
              <a:tr h="41832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27.05.2016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8 454,71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9" name="CustomShape 3"/>
          <p:cNvSpPr/>
          <p:nvPr/>
        </p:nvSpPr>
        <p:spPr>
          <a:xfrm>
            <a:off x="317160" y="5877360"/>
            <a:ext cx="3709080" cy="3034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Источник: http://bonds.finam.ru/trades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251640" y="0"/>
            <a:ext cx="8534160" cy="33228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en-US" sz="2000">
                <a:solidFill>
                  <a:srgbClr val="000000"/>
                </a:solidFill>
                <a:latin typeface="Calibri"/>
              </a:rPr>
              <a:t>Объем выпущенных на внутреннем рынке долговых ценных бумаг, млн руб</a:t>
            </a:r>
            <a:r>
              <a:rPr lang="en-US" sz="1400">
                <a:solidFill>
                  <a:srgbClr val="000000"/>
                </a:solidFill>
                <a:latin typeface="Calibri"/>
              </a:rPr>
              <a:t>. </a:t>
            </a:r>
            <a:endParaRPr/>
          </a:p>
        </p:txBody>
      </p:sp>
      <p:graphicFrame>
        <p:nvGraphicFramePr>
          <p:cNvPr id="133" name="Table 2"/>
          <p:cNvGraphicFramePr/>
          <p:nvPr/>
        </p:nvGraphicFramePr>
        <p:xfrm>
          <a:off x="0" y="404640"/>
          <a:ext cx="8785440" cy="5969520"/>
        </p:xfrm>
        <a:graphic>
          <a:graphicData uri="http://schemas.openxmlformats.org/drawingml/2006/table">
            <a:tbl>
              <a:tblPr/>
              <a:tblGrid>
                <a:gridCol w="5533920"/>
                <a:gridCol w="1100520"/>
                <a:gridCol w="1075320"/>
                <a:gridCol w="1075680"/>
              </a:tblGrid>
              <a:tr h="20268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5760" rIns="5760" tIns="57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01.01.2015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5760" rIns="5760" tIns="57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01.01.2016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5760" rIns="5760" tIns="57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01.04.2016</a:t>
                      </a:r>
                      <a:endParaRPr/>
                    </a:p>
                  </a:txBody>
                  <a:tcPr/>
                </a:tc>
              </a:tr>
              <a:tr h="34308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Объем выпущенных долговых ценных бумаг в рублях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401040">
                <a:tc>
                  <a:txBody>
                    <a:bodyPr anchor="b" bIns="0" lIns="5328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Итого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</a:t>
                      </a: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11 927 649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</a:t>
                      </a: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13 217 790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</a:t>
                      </a: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13 251 763   </a:t>
                      </a:r>
                      <a:endParaRPr/>
                    </a:p>
                  </a:txBody>
                  <a:tcPr/>
                </a:tc>
              </a:tr>
              <a:tr h="399240">
                <a:tc>
                  <a:txBody>
                    <a:bodyPr anchor="b" bIns="0" lIns="10692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Кредитные организации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1 503 618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1 587 686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1 492 079   </a:t>
                      </a:r>
                      <a:endParaRPr/>
                    </a:p>
                  </a:txBody>
                  <a:tcPr/>
                </a:tc>
              </a:tr>
              <a:tr h="399240">
                <a:tc>
                  <a:txBody>
                    <a:bodyPr anchor="b" bIns="0" lIns="10692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Страховщики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13 000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13 000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13 000   </a:t>
                      </a:r>
                      <a:endParaRPr/>
                    </a:p>
                  </a:txBody>
                  <a:tcPr/>
                </a:tc>
              </a:tr>
              <a:tr h="401040">
                <a:tc>
                  <a:txBody>
                    <a:bodyPr anchor="b" bIns="0" lIns="10692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Другие финансовые организации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1 624 776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1 946 633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1 979 096   </a:t>
                      </a:r>
                      <a:endParaRPr/>
                    </a:p>
                  </a:txBody>
                  <a:tcPr/>
                </a:tc>
              </a:tr>
              <a:tr h="401040">
                <a:tc>
                  <a:txBody>
                    <a:bodyPr anchor="b" bIns="0" lIns="10692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Органы государственного управления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5 892 743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6 012 760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6 117 163   </a:t>
                      </a:r>
                      <a:endParaRPr/>
                    </a:p>
                  </a:txBody>
                  <a:tcPr/>
                </a:tc>
              </a:tr>
              <a:tr h="401040">
                <a:tc>
                  <a:txBody>
                    <a:bodyPr anchor="b" bIns="0" lIns="10692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Нефинансовые организации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2 833 512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3 597 711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3 588 425   </a:t>
                      </a:r>
                      <a:endParaRPr/>
                    </a:p>
                  </a:txBody>
                  <a:tcPr/>
                </a:tc>
              </a:tr>
              <a:tr h="401040">
                <a:tc>
                  <a:txBody>
                    <a:bodyPr anchor="b" bIns="0" lIns="10692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Нерезиденты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60 000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60 000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62 000   </a:t>
                      </a:r>
                      <a:endParaRPr/>
                    </a:p>
                  </a:txBody>
                  <a:tcPr/>
                </a:tc>
              </a:tr>
              <a:tr h="34488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Объем выпущенных долговых ценных бумаг в иностранной валюте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401040">
                <a:tc>
                  <a:txBody>
                    <a:bodyPr anchor="b" bIns="0" lIns="5328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Итого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 </a:t>
                      </a: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155 254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 </a:t>
                      </a: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306 812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   </a:t>
                      </a: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366 209   </a:t>
                      </a:r>
                      <a:endParaRPr/>
                    </a:p>
                  </a:txBody>
                  <a:tcPr/>
                </a:tc>
              </a:tr>
              <a:tr h="204480">
                <a:tc>
                  <a:txBody>
                    <a:bodyPr anchor="b" bIns="0" lIns="10692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Кредитные организации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  <a:endParaRPr/>
                    </a:p>
                  </a:txBody>
                  <a:tcPr/>
                </a:tc>
              </a:tr>
              <a:tr h="204480">
                <a:tc>
                  <a:txBody>
                    <a:bodyPr anchor="b" bIns="0" lIns="10692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Страховщики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  <a:endParaRPr/>
                    </a:p>
                  </a:txBody>
                  <a:tcPr/>
                </a:tc>
              </a:tr>
              <a:tr h="401040">
                <a:tc>
                  <a:txBody>
                    <a:bodyPr anchor="b" bIns="0" lIns="10692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Другие финансовые организации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155 254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179 267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166 292   </a:t>
                      </a:r>
                      <a:endParaRPr/>
                    </a:p>
                  </a:txBody>
                  <a:tcPr/>
                </a:tc>
              </a:tr>
              <a:tr h="204480">
                <a:tc>
                  <a:txBody>
                    <a:bodyPr anchor="b" bIns="0" lIns="10692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Органы государственного управления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  <a:endParaRPr/>
                    </a:p>
                  </a:txBody>
                  <a:tcPr/>
                </a:tc>
              </a:tr>
              <a:tr h="401040">
                <a:tc>
                  <a:txBody>
                    <a:bodyPr anchor="b" bIns="0" lIns="10692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Нефинансовые организации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127 545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199 917   </a:t>
                      </a:r>
                      <a:endParaRPr/>
                    </a:p>
                  </a:txBody>
                  <a:tcPr/>
                </a:tc>
              </a:tr>
              <a:tr h="204480">
                <a:tc>
                  <a:txBody>
                    <a:bodyPr anchor="b" bIns="0" lIns="10692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Нерезиденты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- </a:t>
                      </a:r>
                      <a:endParaRPr/>
                    </a:p>
                  </a:txBody>
                  <a:tcPr/>
                </a:tc>
              </a:tr>
              <a:tr h="344880"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Объем выпущенных долговых ценных бумаг - Итого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401040">
                <a:tc>
                  <a:txBody>
                    <a:bodyPr anchor="b" bIns="0" lIns="5328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Итого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</a:t>
                      </a: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12 082 903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</a:t>
                      </a: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13 524 601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</a:t>
                      </a:r>
                      <a:r>
                        <a:rPr b="1"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13 617 971   </a:t>
                      </a:r>
                      <a:endParaRPr/>
                    </a:p>
                  </a:txBody>
                  <a:tcPr/>
                </a:tc>
              </a:tr>
              <a:tr h="399240">
                <a:tc>
                  <a:txBody>
                    <a:bodyPr anchor="b" bIns="0" lIns="10692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Кредитные организации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1 503 618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1 587 686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1 492 079   </a:t>
                      </a:r>
                      <a:endParaRPr/>
                    </a:p>
                  </a:txBody>
                  <a:tcPr/>
                </a:tc>
              </a:tr>
              <a:tr h="399240">
                <a:tc>
                  <a:txBody>
                    <a:bodyPr anchor="b" bIns="0" lIns="10692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Страховщики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13 000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13 000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13 000   </a:t>
                      </a:r>
                      <a:endParaRPr/>
                    </a:p>
                  </a:txBody>
                  <a:tcPr/>
                </a:tc>
              </a:tr>
              <a:tr h="399240">
                <a:tc>
                  <a:txBody>
                    <a:bodyPr anchor="b" bIns="0" lIns="10692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Другие финансовые организации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1 780 030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2 125 899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2 145 387   </a:t>
                      </a:r>
                      <a:endParaRPr/>
                    </a:p>
                  </a:txBody>
                  <a:tcPr/>
                </a:tc>
              </a:tr>
              <a:tr h="401040">
                <a:tc>
                  <a:txBody>
                    <a:bodyPr anchor="b" bIns="0" lIns="10692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Органы государственного управления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5 892 743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6 012 760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6 117 163   </a:t>
                      </a:r>
                      <a:endParaRPr/>
                    </a:p>
                  </a:txBody>
                  <a:tcPr/>
                </a:tc>
              </a:tr>
              <a:tr h="401040">
                <a:tc>
                  <a:txBody>
                    <a:bodyPr anchor="b" bIns="0" lIns="10692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Нефинансовые организации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2 833 512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3 725 256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3 788 342   </a:t>
                      </a:r>
                      <a:endParaRPr/>
                    </a:p>
                  </a:txBody>
                  <a:tcPr/>
                </a:tc>
              </a:tr>
              <a:tr h="401040">
                <a:tc>
                  <a:txBody>
                    <a:bodyPr anchor="b" bIns="0" lIns="10692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Нерезиденты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60 000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60 000  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560" rIns="7560" tIns="75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     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</a:rPr>
                        <a:t>62 000   </a:t>
                      </a:r>
                      <a:endParaRPr/>
                    </a:p>
                  </a:txBody>
                  <a:tcPr/>
                </a:tc>
              </a:tr>
              <a:tr h="343080">
                <a:tc>
                  <a:txBody>
                    <a:bodyPr anchor="b" bIns="0" lIns="10692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343080">
                <a:tc>
                  <a:txBody>
                    <a:bodyPr anchor="b" bIns="0" lIns="5328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i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Источник. http://www.cbr.ru/statistics/?PrtId=sec_st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760" rIns="5760" tIns="57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</a:tbl>
          </a:graphicData>
        </a:graphic>
      </p:graphicFrame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extShape 1"/>
          <p:cNvSpPr txBox="1"/>
          <p:nvPr/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en-US" sz="4800">
                <a:solidFill>
                  <a:srgbClr val="404040"/>
                </a:solidFill>
                <a:latin typeface="Calibri Light"/>
              </a:rPr>
              <a:t>
</a:t>
            </a:r>
            <a:endParaRPr/>
          </a:p>
        </p:txBody>
      </p:sp>
      <p:sp>
        <p:nvSpPr>
          <p:cNvPr id="191" name="TextShape 2"/>
          <p:cNvSpPr txBox="1"/>
          <p:nvPr/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lIns="0" rIns="0"/>
          <a:p>
            <a:endParaRPr/>
          </a:p>
        </p:txBody>
      </p:sp>
      <p:sp>
        <p:nvSpPr>
          <p:cNvPr id="192" name="CustomShape 3"/>
          <p:cNvSpPr/>
          <p:nvPr/>
        </p:nvSpPr>
        <p:spPr>
          <a:xfrm>
            <a:off x="323640" y="6357600"/>
            <a:ext cx="4571640" cy="3034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Источник: http://www.rusbonds.ru/cmncorp.asp</a:t>
            </a:r>
            <a:endParaRPr/>
          </a:p>
        </p:txBody>
      </p:sp>
      <p:pic>
        <p:nvPicPr>
          <p:cNvPr descr="" id="193" name="Рисунок 6"/>
          <p:cNvPicPr/>
          <p:nvPr/>
        </p:nvPicPr>
        <p:blipFill>
          <a:blip r:embed="rId1"/>
          <a:stretch>
            <a:fillRect/>
          </a:stretch>
        </p:blipFill>
        <p:spPr>
          <a:xfrm>
            <a:off x="-39960" y="1412640"/>
            <a:ext cx="9183600" cy="4591440"/>
          </a:xfrm>
          <a:prstGeom prst="rect">
            <a:avLst/>
          </a:prstGeom>
          <a:ln>
            <a:noFill/>
          </a:ln>
        </p:spPr>
      </p:pic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extShape 1"/>
          <p:cNvSpPr txBox="1"/>
          <p:nvPr/>
        </p:nvSpPr>
        <p:spPr>
          <a:xfrm>
            <a:off x="304920" y="980640"/>
            <a:ext cx="8534160" cy="75852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en-US" sz="4800">
                <a:solidFill>
                  <a:srgbClr val="203a4e"/>
                </a:solidFill>
                <a:latin typeface="Calibri Light"/>
              </a:rPr>
              <a:t>Индекс корпоративных облигаций MICEXCBITR</a:t>
            </a:r>
            <a:endParaRPr/>
          </a:p>
        </p:txBody>
      </p:sp>
      <p:graphicFrame>
        <p:nvGraphicFramePr>
          <p:cNvPr id="195" name="Table 2"/>
          <p:cNvGraphicFramePr/>
          <p:nvPr/>
        </p:nvGraphicFramePr>
        <p:xfrm>
          <a:off x="35640" y="2133000"/>
          <a:ext cx="9108000" cy="2906280"/>
        </p:xfrm>
        <a:graphic>
          <a:graphicData uri="http://schemas.openxmlformats.org/drawingml/2006/table">
            <a:tbl>
              <a:tblPr/>
              <a:tblGrid>
                <a:gridCol w="936000"/>
                <a:gridCol w="1008000"/>
                <a:gridCol w="576000"/>
                <a:gridCol w="576000"/>
                <a:gridCol w="1008000"/>
                <a:gridCol w="1174320"/>
                <a:gridCol w="1560960"/>
                <a:gridCol w="1080720"/>
                <a:gridCol w="1188000"/>
              </a:tblGrid>
              <a:tr h="713880"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ffffff"/>
                          </a:solidFill>
                          <a:latin typeface="Calibri"/>
                        </a:rPr>
                        <a:t>Дата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ffffff"/>
                          </a:solidFill>
                          <a:latin typeface="Calibri"/>
                        </a:rPr>
                        <a:t>Открытие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ffffff"/>
                          </a:solidFill>
                          <a:latin typeface="Calibri"/>
                        </a:rPr>
                        <a:t>Max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ffffff"/>
                          </a:solidFill>
                          <a:latin typeface="Calibri"/>
                        </a:rPr>
                        <a:t>Min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ffffff"/>
                          </a:solidFill>
                          <a:latin typeface="Calibri"/>
                        </a:rPr>
                        <a:t>Закрытие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ffffff"/>
                          </a:solidFill>
                          <a:latin typeface="Calibri"/>
                        </a:rPr>
                        <a:t>Объем, руб.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ffffff"/>
                          </a:solidFill>
                          <a:latin typeface="Calibri"/>
                        </a:rPr>
                        <a:t>Капитализация, руб.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ffffff"/>
                          </a:solidFill>
                          <a:latin typeface="Calibri"/>
                        </a:rPr>
                        <a:t>Доход индекса, дней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ffffff"/>
                          </a:solidFill>
                          <a:latin typeface="Calibri"/>
                        </a:rPr>
                        <a:t>Доходность индекса, %</a:t>
                      </a:r>
                      <a:endParaRPr/>
                    </a:p>
                  </a:txBody>
                  <a:tcPr/>
                </a:tc>
              </a:tr>
              <a:tr h="472680"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666666"/>
                          </a:solidFill>
                          <a:latin typeface="Calibri"/>
                        </a:rPr>
                        <a:t>27.05.2016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301,13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301,67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301,13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301,67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141 680 453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226 210 890 000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672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10,64</a:t>
                      </a:r>
                      <a:endParaRPr/>
                    </a:p>
                  </a:txBody>
                  <a:tcPr/>
                </a:tc>
              </a:tr>
              <a:tr h="472680"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666666"/>
                          </a:solidFill>
                          <a:latin typeface="Calibri"/>
                        </a:rPr>
                        <a:t>26.05.2016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300,86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301,04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300,78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301,04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337 518 012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225 736 840 000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673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10,72</a:t>
                      </a:r>
                      <a:endParaRPr/>
                    </a:p>
                  </a:txBody>
                  <a:tcPr/>
                </a:tc>
              </a:tr>
              <a:tr h="472680"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666666"/>
                          </a:solidFill>
                          <a:latin typeface="Calibri"/>
                        </a:rPr>
                        <a:t>25.05.2016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301,06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301,14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300,68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300,77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68 824 942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225 532 840 000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674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10,74</a:t>
                      </a:r>
                      <a:endParaRPr/>
                    </a:p>
                  </a:txBody>
                  <a:tcPr/>
                </a:tc>
              </a:tr>
              <a:tr h="472680"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666666"/>
                          </a:solidFill>
                          <a:latin typeface="Calibri"/>
                        </a:rPr>
                        <a:t>24.05.2016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300,4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300,9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300,1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300,82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464 502 059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225 570 660 000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675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10,7</a:t>
                      </a:r>
                      <a:endParaRPr/>
                    </a:p>
                  </a:txBody>
                  <a:tcPr/>
                </a:tc>
              </a:tr>
              <a:tr h="472680"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666666"/>
                          </a:solidFill>
                          <a:latin typeface="Calibri"/>
                        </a:rPr>
                        <a:t>23.05.2016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300,64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300,9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300,32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300,32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23 354 386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225 193 290 000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676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15120" lIns="15120" rIns="15120" tIns="15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262626"/>
                          </a:solidFill>
                          <a:latin typeface="Calibri"/>
                        </a:rPr>
                        <a:t>10,87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6" name="CustomShape 3"/>
          <p:cNvSpPr/>
          <p:nvPr/>
        </p:nvSpPr>
        <p:spPr>
          <a:xfrm>
            <a:off x="65160" y="6237360"/>
            <a:ext cx="4108680" cy="3034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Источник: http://www.micex.ru/marketdata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extShape 1"/>
          <p:cNvSpPr txBox="1"/>
          <p:nvPr/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anchor="b"/>
          <a:p>
            <a:endParaRPr/>
          </a:p>
        </p:txBody>
      </p:sp>
      <p:sp>
        <p:nvSpPr>
          <p:cNvPr id="198" name="TextShape 2"/>
          <p:cNvSpPr txBox="1"/>
          <p:nvPr/>
        </p:nvSpPr>
        <p:spPr>
          <a:xfrm>
            <a:off x="594360" y="3300120"/>
            <a:ext cx="7793640" cy="2963160"/>
          </a:xfrm>
          <a:prstGeom prst="rect">
            <a:avLst/>
          </a:prstGeom>
        </p:spPr>
        <p:txBody>
          <a:bodyPr lIns="0" rIns="0"/>
          <a:p>
            <a:endParaRPr/>
          </a:p>
        </p:txBody>
      </p:sp>
      <p:sp>
        <p:nvSpPr>
          <p:cNvPr id="199" name="CustomShape 3"/>
          <p:cNvSpPr/>
          <p:nvPr/>
        </p:nvSpPr>
        <p:spPr>
          <a:xfrm>
            <a:off x="18360" y="6528600"/>
            <a:ext cx="6857640" cy="2577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1100">
                <a:solidFill>
                  <a:srgbClr val="000000"/>
                </a:solidFill>
                <a:latin typeface="Calibri"/>
              </a:rPr>
              <a:t>Источник:  http://www.micex.ru/marketdata/indices/bonds/corporate</a:t>
            </a:r>
            <a:endParaRPr/>
          </a:p>
        </p:txBody>
      </p:sp>
      <p:pic>
        <p:nvPicPr>
          <p:cNvPr descr="" id="200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18360" y="-14400"/>
            <a:ext cx="8369640" cy="3050280"/>
          </a:xfrm>
          <a:prstGeom prst="rect">
            <a:avLst/>
          </a:prstGeom>
          <a:ln>
            <a:noFill/>
          </a:ln>
        </p:spPr>
      </p:pic>
      <p:pic>
        <p:nvPicPr>
          <p:cNvPr descr="" id="201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52200" y="2958120"/>
            <a:ext cx="6823800" cy="3329280"/>
          </a:xfrm>
          <a:prstGeom prst="rect">
            <a:avLst/>
          </a:prstGeom>
          <a:ln>
            <a:noFill/>
          </a:ln>
        </p:spPr>
      </p:pic>
      <p:pic>
        <p:nvPicPr>
          <p:cNvPr descr="" id="202" name="Рисунок 5"/>
          <p:cNvPicPr/>
          <p:nvPr/>
        </p:nvPicPr>
        <p:blipFill>
          <a:blip r:embed="rId3"/>
          <a:stretch>
            <a:fillRect/>
          </a:stretch>
        </p:blipFill>
        <p:spPr>
          <a:xfrm>
            <a:off x="4788000" y="6227280"/>
            <a:ext cx="3819240" cy="599760"/>
          </a:xfrm>
          <a:prstGeom prst="rect">
            <a:avLst/>
          </a:prstGeom>
          <a:ln>
            <a:noFill/>
          </a:ln>
        </p:spPr>
      </p:pic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extShape 1"/>
          <p:cNvSpPr txBox="1"/>
          <p:nvPr/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anchor="b"/>
          <a:p>
            <a:endParaRPr/>
          </a:p>
        </p:txBody>
      </p:sp>
      <p:sp>
        <p:nvSpPr>
          <p:cNvPr id="204" name="CustomShape 2"/>
          <p:cNvSpPr/>
          <p:nvPr/>
        </p:nvSpPr>
        <p:spPr>
          <a:xfrm>
            <a:off x="3780000" y="6350400"/>
            <a:ext cx="1872000" cy="6382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alibri"/>
              </a:rPr>
              <a:t>Дюрация,лет</a:t>
            </a:r>
            <a:endParaRPr/>
          </a:p>
        </p:txBody>
      </p:sp>
      <p:sp>
        <p:nvSpPr>
          <p:cNvPr id="205" name="TextShape 3"/>
          <p:cNvSpPr txBox="1"/>
          <p:nvPr/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lIns="0" rIns="0"/>
          <a:p>
            <a:endParaRPr/>
          </a:p>
        </p:txBody>
      </p:sp>
      <p:pic>
        <p:nvPicPr>
          <p:cNvPr descr="" id="206" name="Рисунок 5"/>
          <p:cNvPicPr/>
          <p:nvPr/>
        </p:nvPicPr>
        <p:blipFill>
          <a:blip r:embed="rId1"/>
          <a:stretch>
            <a:fillRect/>
          </a:stretch>
        </p:blipFill>
        <p:spPr>
          <a:xfrm>
            <a:off x="179640" y="8640"/>
            <a:ext cx="8640720" cy="6849000"/>
          </a:xfrm>
          <a:prstGeom prst="rect">
            <a:avLst/>
          </a:prstGeom>
          <a:ln>
            <a:noFill/>
          </a:ln>
        </p:spPr>
      </p:pic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07" name="Рисунок 5"/>
          <p:cNvPicPr/>
          <p:nvPr/>
        </p:nvPicPr>
        <p:blipFill>
          <a:blip r:embed="rId1"/>
          <a:stretch>
            <a:fillRect/>
          </a:stretch>
        </p:blipFill>
        <p:spPr>
          <a:xfrm>
            <a:off x="-360" y="0"/>
            <a:ext cx="8748360" cy="6764400"/>
          </a:xfrm>
          <a:prstGeom prst="rect">
            <a:avLst/>
          </a:prstGeom>
          <a:ln>
            <a:noFill/>
          </a:ln>
        </p:spPr>
      </p:pic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08" name="Рисунок 6"/>
          <p:cNvPicPr/>
          <p:nvPr/>
        </p:nvPicPr>
        <p:blipFill>
          <a:blip r:embed="rId1"/>
          <a:stretch>
            <a:fillRect/>
          </a:stretch>
        </p:blipFill>
        <p:spPr>
          <a:xfrm>
            <a:off x="107640" y="0"/>
            <a:ext cx="8981280" cy="6857640"/>
          </a:xfrm>
          <a:prstGeom prst="rect">
            <a:avLst/>
          </a:prstGeom>
          <a:ln>
            <a:noFill/>
          </a:ln>
        </p:spPr>
      </p:pic>
      <p:sp>
        <p:nvSpPr>
          <p:cNvPr id="209" name="CustomShape 1"/>
          <p:cNvSpPr/>
          <p:nvPr/>
        </p:nvSpPr>
        <p:spPr>
          <a:xfrm>
            <a:off x="4212000" y="6382440"/>
            <a:ext cx="381276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alibri"/>
              </a:rPr>
              <a:t>Дюрация, лет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10" name="Рисунок 6"/>
          <p:cNvPicPr/>
          <p:nvPr/>
        </p:nvPicPr>
        <p:blipFill>
          <a:blip r:embed="rId1"/>
          <a:stretch>
            <a:fillRect/>
          </a:stretch>
        </p:blipFill>
        <p:spPr>
          <a:xfrm>
            <a:off x="251640" y="11880"/>
            <a:ext cx="8865000" cy="6845760"/>
          </a:xfrm>
          <a:prstGeom prst="rect">
            <a:avLst/>
          </a:prstGeom>
          <a:ln>
            <a:noFill/>
          </a:ln>
        </p:spPr>
      </p:pic>
      <p:sp>
        <p:nvSpPr>
          <p:cNvPr id="211" name="CustomShape 1"/>
          <p:cNvSpPr/>
          <p:nvPr/>
        </p:nvSpPr>
        <p:spPr>
          <a:xfrm>
            <a:off x="3815280" y="6395400"/>
            <a:ext cx="532836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alibri"/>
              </a:rPr>
              <a:t>Дюрация, лет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2339640" y="188640"/>
            <a:ext cx="6377760" cy="129276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en-US" sz="2800">
                <a:solidFill>
                  <a:srgbClr val="203a4e"/>
                </a:solidFill>
                <a:latin typeface="Calibri Light"/>
              </a:rPr>
              <a:t>Объем корпоративных облигаций (Россия), млрд. руб.</a:t>
            </a:r>
            <a:endParaRPr/>
          </a:p>
        </p:txBody>
      </p:sp>
      <p:sp>
        <p:nvSpPr>
          <p:cNvPr id="213" name="CustomShape 2"/>
          <p:cNvSpPr/>
          <p:nvPr/>
        </p:nvSpPr>
        <p:spPr>
          <a:xfrm>
            <a:off x="555480" y="6300000"/>
            <a:ext cx="3758040" cy="3034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Источник: http://ru.cbonds.info/indexes</a:t>
            </a:r>
            <a:endParaRPr/>
          </a:p>
        </p:txBody>
      </p:sp>
      <p:sp>
        <p:nvSpPr>
          <p:cNvPr id="214" name="TextShape 3"/>
          <p:cNvSpPr txBox="1"/>
          <p:nvPr/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lIns="0" rIns="0"/>
          <a:p>
            <a:endParaRPr/>
          </a:p>
        </p:txBody>
      </p:sp>
      <p:pic>
        <p:nvPicPr>
          <p:cNvPr descr="" id="215" name="Рисунок 6"/>
          <p:cNvPicPr/>
          <p:nvPr/>
        </p:nvPicPr>
        <p:blipFill>
          <a:blip r:embed="rId1"/>
          <a:stretch>
            <a:fillRect/>
          </a:stretch>
        </p:blipFill>
        <p:spPr>
          <a:xfrm>
            <a:off x="34200" y="1481760"/>
            <a:ext cx="9087840" cy="4386960"/>
          </a:xfrm>
          <a:prstGeom prst="rect">
            <a:avLst/>
          </a:prstGeom>
          <a:ln>
            <a:noFill/>
          </a:ln>
        </p:spPr>
      </p:pic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Shape 1"/>
          <p:cNvSpPr txBox="1"/>
          <p:nvPr/>
        </p:nvSpPr>
        <p:spPr>
          <a:xfrm>
            <a:off x="2627640" y="116640"/>
            <a:ext cx="6377760" cy="129276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en-US" sz="2800">
                <a:solidFill>
                  <a:srgbClr val="404040"/>
                </a:solidFill>
                <a:latin typeface="Calibri Light"/>
              </a:rPr>
              <a:t>Количество эмитентов корпоративных облигаций</a:t>
            </a:r>
            <a:endParaRPr/>
          </a:p>
        </p:txBody>
      </p:sp>
      <p:sp>
        <p:nvSpPr>
          <p:cNvPr id="217" name="CustomShape 2"/>
          <p:cNvSpPr/>
          <p:nvPr/>
        </p:nvSpPr>
        <p:spPr>
          <a:xfrm>
            <a:off x="2520" y="6550200"/>
            <a:ext cx="4571640" cy="3034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Источник: http://ru.cbonds.info/indexes</a:t>
            </a:r>
            <a:endParaRPr/>
          </a:p>
        </p:txBody>
      </p:sp>
      <p:sp>
        <p:nvSpPr>
          <p:cNvPr id="218" name="TextShape 3"/>
          <p:cNvSpPr txBox="1"/>
          <p:nvPr/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lIns="0" rIns="0"/>
          <a:p>
            <a:endParaRPr/>
          </a:p>
        </p:txBody>
      </p:sp>
      <p:pic>
        <p:nvPicPr>
          <p:cNvPr descr="" id="219" name="Рисунок 5"/>
          <p:cNvPicPr/>
          <p:nvPr/>
        </p:nvPicPr>
        <p:blipFill>
          <a:blip r:embed="rId1"/>
          <a:stretch>
            <a:fillRect/>
          </a:stretch>
        </p:blipFill>
        <p:spPr>
          <a:xfrm>
            <a:off x="179640" y="1556640"/>
            <a:ext cx="8439480" cy="4104000"/>
          </a:xfrm>
          <a:prstGeom prst="rect">
            <a:avLst/>
          </a:prstGeom>
          <a:ln>
            <a:noFill/>
          </a:ln>
        </p:spPr>
      </p:pic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Shape 1"/>
          <p:cNvSpPr txBox="1"/>
          <p:nvPr/>
        </p:nvSpPr>
        <p:spPr>
          <a:xfrm>
            <a:off x="2843640" y="332640"/>
            <a:ext cx="5729400" cy="96012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en-US" sz="2800">
                <a:solidFill>
                  <a:srgbClr val="404040"/>
                </a:solidFill>
                <a:latin typeface="Calibri Light"/>
              </a:rPr>
              <a:t>Количество эмиссий КО</a:t>
            </a:r>
            <a:endParaRPr/>
          </a:p>
        </p:txBody>
      </p:sp>
      <p:sp>
        <p:nvSpPr>
          <p:cNvPr id="221" name="CustomShape 2"/>
          <p:cNvSpPr/>
          <p:nvPr/>
        </p:nvSpPr>
        <p:spPr>
          <a:xfrm>
            <a:off x="0" y="6550200"/>
            <a:ext cx="4571640" cy="3034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Источник: http://ru.cbonds.info/indexes</a:t>
            </a:r>
            <a:endParaRPr/>
          </a:p>
        </p:txBody>
      </p:sp>
      <p:sp>
        <p:nvSpPr>
          <p:cNvPr id="222" name="TextShape 3"/>
          <p:cNvSpPr txBox="1"/>
          <p:nvPr/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lIns="0" rIns="0"/>
          <a:p>
            <a:endParaRPr/>
          </a:p>
        </p:txBody>
      </p:sp>
      <p:pic>
        <p:nvPicPr>
          <p:cNvPr descr="" id="223" name="Рисунок 5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1663920"/>
            <a:ext cx="9002520" cy="4201200"/>
          </a:xfrm>
          <a:prstGeom prst="rect">
            <a:avLst/>
          </a:prstGeom>
          <a:ln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358920" y="127440"/>
            <a:ext cx="8605440" cy="97272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lang="en-US" sz="3200">
                <a:solidFill>
                  <a:srgbClr val="203a4e"/>
                </a:solidFill>
                <a:latin typeface="Calibri"/>
              </a:rPr>
              <a:t>Ежемесячная статистика рынка корпоративных облигаций</a:t>
            </a:r>
            <a:endParaRPr/>
          </a:p>
        </p:txBody>
      </p:sp>
      <p:sp>
        <p:nvSpPr>
          <p:cNvPr id="135" name="TextShape 2"/>
          <p:cNvSpPr txBox="1"/>
          <p:nvPr/>
        </p:nvSpPr>
        <p:spPr>
          <a:xfrm>
            <a:off x="1799640" y="5121720"/>
            <a:ext cx="5652360" cy="1556280"/>
          </a:xfrm>
          <a:prstGeom prst="rect">
            <a:avLst/>
          </a:prstGeom>
        </p:spPr>
        <p:txBody>
          <a:bodyPr lIns="0" rIns="0"/>
          <a:p>
            <a:pPr>
              <a:lnSpc>
                <a:spcPct val="90000"/>
              </a:lnSpc>
            </a:pPr>
            <a:endParaRPr/>
          </a:p>
          <a:p>
            <a:pPr>
              <a:lnSpc>
                <a:spcPct val="90000"/>
              </a:lnSpc>
            </a:pPr>
            <a:endParaRPr/>
          </a:p>
        </p:txBody>
      </p:sp>
      <p:sp>
        <p:nvSpPr>
          <p:cNvPr id="136" name="CustomShape 3"/>
          <p:cNvSpPr/>
          <p:nvPr/>
        </p:nvSpPr>
        <p:spPr>
          <a:xfrm>
            <a:off x="419040" y="6318720"/>
            <a:ext cx="6552360" cy="3337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Calibri"/>
              </a:rPr>
              <a:t>Источник:http://www.rusbonds.ru/cmncorp.asp</a:t>
            </a:r>
            <a:endParaRPr/>
          </a:p>
        </p:txBody>
      </p:sp>
      <p:pic>
        <p:nvPicPr>
          <p:cNvPr descr="" id="137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358920" y="966960"/>
            <a:ext cx="8496720" cy="5330160"/>
          </a:xfrm>
          <a:prstGeom prst="rect">
            <a:avLst/>
          </a:prstGeom>
          <a:ln>
            <a:noFill/>
          </a:ln>
        </p:spPr>
      </p:pic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/>
          <p:cNvSpPr txBox="1"/>
          <p:nvPr/>
        </p:nvSpPr>
        <p:spPr>
          <a:xfrm>
            <a:off x="2267640" y="188640"/>
            <a:ext cx="6377760" cy="129276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en-US" sz="3200">
                <a:solidFill>
                  <a:srgbClr val="203a4e"/>
                </a:solidFill>
                <a:latin typeface="Calibri Light"/>
              </a:rPr>
              <a:t>Количество новых выпусков КО</a:t>
            </a:r>
            <a:endParaRPr/>
          </a:p>
        </p:txBody>
      </p:sp>
      <p:sp>
        <p:nvSpPr>
          <p:cNvPr id="225" name="TextShape 2"/>
          <p:cNvSpPr txBox="1"/>
          <p:nvPr/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lIns="0" rIns="0"/>
          <a:p>
            <a:endParaRPr/>
          </a:p>
        </p:txBody>
      </p:sp>
      <p:pic>
        <p:nvPicPr>
          <p:cNvPr descr="" id="226" name="Рисунок 4"/>
          <p:cNvPicPr/>
          <p:nvPr/>
        </p:nvPicPr>
        <p:blipFill>
          <a:blip r:embed="rId1"/>
          <a:stretch>
            <a:fillRect/>
          </a:stretch>
        </p:blipFill>
        <p:spPr>
          <a:xfrm>
            <a:off x="94320" y="1506240"/>
            <a:ext cx="8908920" cy="4226760"/>
          </a:xfrm>
          <a:prstGeom prst="rect">
            <a:avLst/>
          </a:prstGeom>
          <a:ln>
            <a:noFill/>
          </a:ln>
        </p:spPr>
      </p:pic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TextShape 1"/>
          <p:cNvSpPr txBox="1"/>
          <p:nvPr/>
        </p:nvSpPr>
        <p:spPr>
          <a:xfrm>
            <a:off x="2267640" y="260640"/>
            <a:ext cx="6377760" cy="129276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en-US" sz="3200">
                <a:solidFill>
                  <a:srgbClr val="203a4e"/>
                </a:solidFill>
                <a:latin typeface="Calibri Light"/>
              </a:rPr>
              <a:t>Объем погашений КО, млрд. руб</a:t>
            </a:r>
            <a:endParaRPr/>
          </a:p>
        </p:txBody>
      </p:sp>
      <p:sp>
        <p:nvSpPr>
          <p:cNvPr id="228" name="TextShape 2"/>
          <p:cNvSpPr txBox="1"/>
          <p:nvPr/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lIns="0" rIns="0"/>
          <a:p>
            <a:endParaRPr/>
          </a:p>
        </p:txBody>
      </p:sp>
      <p:pic>
        <p:nvPicPr>
          <p:cNvPr descr="" id="229" name="Рисунок 4"/>
          <p:cNvPicPr/>
          <p:nvPr/>
        </p:nvPicPr>
        <p:blipFill>
          <a:blip r:embed="rId1"/>
          <a:stretch>
            <a:fillRect/>
          </a:stretch>
        </p:blipFill>
        <p:spPr>
          <a:xfrm>
            <a:off x="127800" y="1553760"/>
            <a:ext cx="8673120" cy="4179240"/>
          </a:xfrm>
          <a:prstGeom prst="rect">
            <a:avLst/>
          </a:prstGeom>
          <a:ln>
            <a:noFill/>
          </a:ln>
        </p:spPr>
      </p:pic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30" name="Рисунок 9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640" cy="3027600"/>
          </a:xfrm>
          <a:prstGeom prst="rect">
            <a:avLst/>
          </a:prstGeom>
          <a:ln>
            <a:noFill/>
          </a:ln>
        </p:spPr>
      </p:pic>
      <p:pic>
        <p:nvPicPr>
          <p:cNvPr descr="" id="231" name="Рисунок 10"/>
          <p:cNvPicPr/>
          <p:nvPr/>
        </p:nvPicPr>
        <p:blipFill>
          <a:blip r:embed="rId2"/>
          <a:stretch>
            <a:fillRect/>
          </a:stretch>
        </p:blipFill>
        <p:spPr>
          <a:xfrm>
            <a:off x="107640" y="3141000"/>
            <a:ext cx="8928720" cy="3107880"/>
          </a:xfrm>
          <a:prstGeom prst="rect">
            <a:avLst/>
          </a:prstGeom>
          <a:ln>
            <a:noFill/>
          </a:ln>
        </p:spPr>
      </p:pic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2" name="Table 1"/>
          <p:cNvGraphicFramePr/>
          <p:nvPr/>
        </p:nvGraphicFramePr>
        <p:xfrm>
          <a:off x="179640" y="0"/>
          <a:ext cx="8712720" cy="6287760"/>
        </p:xfrm>
        <a:graphic>
          <a:graphicData uri="http://schemas.openxmlformats.org/drawingml/2006/table">
            <a:tbl>
              <a:tblPr/>
              <a:tblGrid>
                <a:gridCol w="1752120"/>
                <a:gridCol w="632520"/>
                <a:gridCol w="632520"/>
                <a:gridCol w="632520"/>
                <a:gridCol w="632520"/>
                <a:gridCol w="632520"/>
                <a:gridCol w="632520"/>
                <a:gridCol w="632520"/>
                <a:gridCol w="632520"/>
                <a:gridCol w="632520"/>
                <a:gridCol w="632520"/>
                <a:gridCol w="635400"/>
              </a:tblGrid>
              <a:tr h="2490120">
                <a:tc>
                  <a:txBody>
                    <a:bodyPr anchor="b" bIns="0" lIns="5040" rIns="5040" tIns="504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>
                          <a:solidFill>
                            <a:srgbClr val="000000"/>
                          </a:solidFill>
                          <a:latin typeface="Calibri"/>
                        </a:rPr>
                        <a:t>Внешняя задолженность корпоративного сектора Российской Федерации по займам, кредитам и депозитам, привлеченным в результате размещения нерезидентами еврооблигаций и других долговых ценных бумаг в интересах российских резидентов (млрд долл.США)</a:t>
                      </a:r>
                      <a:endParaRPr/>
                    </a:p>
                  </a:txBody>
                  <a:tcPr/>
                </a:tc>
              </a:tr>
              <a:tr h="447480">
                <a:tc>
                  <a:txBody>
                    <a:bodyPr anchor="ctr" bIns="0" lIns="5040" rIns="5040" tIns="50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5040" rIns="5040" tIns="504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01.01.2009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5040" rIns="5040" tIns="504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01.01.2010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5040" rIns="5040" tIns="504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01.01.2011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5040" rIns="5040" tIns="504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01.01.2012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5040" rIns="5040" tIns="504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01.01.2013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5040" rIns="5040" tIns="504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01.01.2014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5040" rIns="5040" tIns="504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01.04.2014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5040" rIns="5040" tIns="504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01.07.2014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5040" rIns="5040" tIns="504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01.10.2014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5040" rIns="5040" tIns="504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01.01.2015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5040" rIns="5040" tIns="504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01.01.2016</a:t>
                      </a:r>
                      <a:endParaRPr/>
                    </a:p>
                  </a:txBody>
                  <a:tcPr/>
                </a:tc>
              </a:tr>
              <a:tr h="447480">
                <a:tc>
                  <a:txBody>
                    <a:bodyPr anchor="b" bIns="0" lIns="5040" rIns="5040" tIns="50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Корпоративный сектор, всего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74,1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72,4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84,7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90,9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126,2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149,1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150,0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149,3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145,9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139,6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119,6</a:t>
                      </a:r>
                      <a:endParaRPr/>
                    </a:p>
                  </a:txBody>
                  <a:tcPr/>
                </a:tc>
              </a:tr>
              <a:tr h="226440">
                <a:tc>
                  <a:txBody>
                    <a:bodyPr anchor="b" bIns="0" lIns="151200" rIns="5040" tIns="50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Доллар США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56,6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54,6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66,2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72,5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102,6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112,3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112,6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109,4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107,7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105,9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93,2</a:t>
                      </a:r>
                      <a:endParaRPr/>
                    </a:p>
                  </a:txBody>
                  <a:tcPr/>
                </a:tc>
              </a:tr>
              <a:tr h="226440">
                <a:tc>
                  <a:txBody>
                    <a:bodyPr anchor="b" bIns="0" lIns="151200" rIns="5040" tIns="50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Евро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14,4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14,8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12,0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9,9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9,6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19,3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20,0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22,4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22,1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20,3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17,3</a:t>
                      </a:r>
                      <a:endParaRPr/>
                    </a:p>
                  </a:txBody>
                  <a:tcPr/>
                </a:tc>
              </a:tr>
              <a:tr h="447480">
                <a:tc>
                  <a:txBody>
                    <a:bodyPr anchor="b" bIns="0" lIns="151200" rIns="5040" tIns="50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Российский рубль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1,8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6,8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8,9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8,2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8,7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7,4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3,7</a:t>
                      </a:r>
                      <a:endParaRPr/>
                    </a:p>
                  </a:txBody>
                  <a:tcPr/>
                </a:tc>
              </a:tr>
              <a:tr h="226440">
                <a:tc>
                  <a:txBody>
                    <a:bodyPr anchor="b" bIns="0" lIns="151200" rIns="5040" tIns="50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Прочие валюты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0,8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7,2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8,5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9,1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8,9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8,7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8,2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5,4</a:t>
                      </a:r>
                      <a:endParaRPr/>
                    </a:p>
                  </a:txBody>
                  <a:tcPr/>
                </a:tc>
              </a:tr>
              <a:tr h="226440">
                <a:tc>
                  <a:txBody>
                    <a:bodyPr anchor="b" bIns="0" lIns="75600" rIns="5040" tIns="50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Банки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34,3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29,9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40,1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41,3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66,0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76,5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79,7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79,9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79,7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75,9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62,3</a:t>
                      </a:r>
                      <a:endParaRPr/>
                    </a:p>
                  </a:txBody>
                  <a:tcPr/>
                </a:tc>
              </a:tr>
              <a:tr h="226440">
                <a:tc>
                  <a:txBody>
                    <a:bodyPr anchor="b" bIns="0" lIns="227160" rIns="5040" tIns="50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Доллар США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27,6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24,6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32,9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33,9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55,1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60,7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63,7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61,3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61,2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59,3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50,1</a:t>
                      </a:r>
                      <a:endParaRPr/>
                    </a:p>
                  </a:txBody>
                  <a:tcPr/>
                </a:tc>
              </a:tr>
              <a:tr h="226440">
                <a:tc>
                  <a:txBody>
                    <a:bodyPr anchor="b" bIns="0" lIns="227160" rIns="5040" tIns="50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Евро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6,9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7,6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7,3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6,5</a:t>
                      </a:r>
                      <a:endParaRPr/>
                    </a:p>
                  </a:txBody>
                  <a:tcPr/>
                </a:tc>
              </a:tr>
              <a:tr h="447480">
                <a:tc>
                  <a:txBody>
                    <a:bodyPr anchor="b" bIns="0" lIns="227160" rIns="5040" tIns="50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Российский рубль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2,4</a:t>
                      </a:r>
                      <a:endParaRPr/>
                    </a:p>
                  </a:txBody>
                  <a:tcPr/>
                </a:tc>
              </a:tr>
              <a:tr h="447480">
                <a:tc>
                  <a:txBody>
                    <a:bodyPr anchor="b" bIns="0" lIns="227160" rIns="5040" tIns="50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Прочие валюты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0,8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2,8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6,2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6,1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6,7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6,5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6,4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6,0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3,2</a:t>
                      </a:r>
                      <a:endParaRPr/>
                    </a:p>
                  </a:txBody>
                  <a:tcPr/>
                </a:tc>
              </a:tr>
              <a:tr h="447480">
                <a:tc>
                  <a:txBody>
                    <a:bodyPr anchor="b" bIns="0" lIns="75600" rIns="5040" tIns="50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Небанковские корпорации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39,8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42,5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44,6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49,7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60,2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72,6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70,3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69,5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66,2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63,8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57,3</a:t>
                      </a:r>
                      <a:endParaRPr/>
                    </a:p>
                  </a:txBody>
                  <a:tcPr/>
                </a:tc>
              </a:tr>
              <a:tr h="226440">
                <a:tc>
                  <a:txBody>
                    <a:bodyPr anchor="b" bIns="0" lIns="227160" rIns="5040" tIns="50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Доллар США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29,0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30,0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33,3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38,6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47,5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51,7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48,9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48,1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46,5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46,5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43,0</a:t>
                      </a:r>
                      <a:endParaRPr/>
                    </a:p>
                  </a:txBody>
                  <a:tcPr/>
                </a:tc>
              </a:tr>
              <a:tr h="226440">
                <a:tc>
                  <a:txBody>
                    <a:bodyPr anchor="b" bIns="0" lIns="227160" rIns="5040" tIns="50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Евро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11,8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9,6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9,4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9,2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15,0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15,7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15,5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14,5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13,0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10,8</a:t>
                      </a:r>
                      <a:endParaRPr/>
                    </a:p>
                  </a:txBody>
                  <a:tcPr/>
                </a:tc>
              </a:tr>
              <a:tr h="447480">
                <a:tc>
                  <a:txBody>
                    <a:bodyPr anchor="b" bIns="0" lIns="227160" rIns="5040" tIns="50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Российский рубль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1,3</a:t>
                      </a:r>
                      <a:endParaRPr/>
                    </a:p>
                  </a:txBody>
                  <a:tcPr/>
                </a:tc>
              </a:tr>
              <a:tr h="447480">
                <a:tc>
                  <a:txBody>
                    <a:bodyPr anchor="b" bIns="0" lIns="227160" rIns="5040" tIns="50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Прочие валюты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5040" rIns="5040" tIns="50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2,1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3" name="Table 1"/>
          <p:cNvGraphicFramePr/>
          <p:nvPr/>
        </p:nvGraphicFramePr>
        <p:xfrm>
          <a:off x="179640" y="116640"/>
          <a:ext cx="8784720" cy="5965200"/>
        </p:xfrm>
        <a:graphic>
          <a:graphicData uri="http://schemas.openxmlformats.org/drawingml/2006/table">
            <a:tbl>
              <a:tblPr/>
              <a:tblGrid>
                <a:gridCol w="5730120"/>
                <a:gridCol w="1018080"/>
                <a:gridCol w="1018080"/>
                <a:gridCol w="1018440"/>
              </a:tblGrid>
              <a:tr h="713160"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>
                          <a:solidFill>
                            <a:srgbClr val="000000"/>
                          </a:solidFill>
                          <a:latin typeface="Calibri"/>
                        </a:rPr>
                        <a:t>Внешний долг Российской Федерации (млн долларов США)</a:t>
                      </a:r>
                      <a:endParaRPr/>
                    </a:p>
                  </a:txBody>
                  <a:tcPr/>
                </a:tc>
              </a:tr>
              <a:tr h="445320">
                <a:tc>
                  <a:txBody>
                    <a:bodyPr anchor="ctr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alibri"/>
                        </a:rPr>
                        <a:t>01.01.2014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alibri"/>
                        </a:rPr>
                        <a:t>01.01.2015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alibri"/>
                        </a:rPr>
                        <a:t>01.01.2016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728 864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599 901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515 848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Органы государственного управления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61 743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41 606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30 551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9432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Федеральные органы управления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60 962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41 027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29 987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414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Новый российский долг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58 949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39 257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28 747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8864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кредиты международных финансовых организаций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1 570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1 195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999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23580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МБРР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1 210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894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755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23580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прочие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360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244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8864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прочие кредиты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157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8864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ценные бумаги в иностранной валюте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27 821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21 484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12 646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23580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еврооблигации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15 404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13 089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9 679</a:t>
                      </a:r>
                      <a:endParaRPr/>
                    </a:p>
                  </a:txBody>
                  <a:tcPr/>
                </a:tc>
              </a:tr>
              <a:tr h="666360">
                <a:tc>
                  <a:txBody>
                    <a:bodyPr anchor="b" bIns="0" lIns="23580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еврооблигации (выпущенные при второй реструктуризации задолженности перед Лондонским клубом кредиторов)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12 417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8 395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2 967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23580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ОВГВЗ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8864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ценные бумаги в российских рублях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29 023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16 139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14 735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23580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ГКО-ОФЗ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27 325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15 594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14 691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23580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еврооблигации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1 699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8864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прочая задолженность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377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393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366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414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Долг бывшего СССР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2 012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1 770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1 240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8864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кредиты стран-членов Парижского клуба кредиторов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</a:tr>
              <a:tr h="445320">
                <a:tc>
                  <a:txBody>
                    <a:bodyPr anchor="b" bIns="0" lIns="18864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задолженность перед бывшими социалистическими странами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964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862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414</a:t>
                      </a:r>
                      <a:endParaRPr/>
                    </a:p>
                  </a:txBody>
                  <a:tcPr/>
                </a:tc>
              </a:tr>
              <a:tr h="445320">
                <a:tc>
                  <a:txBody>
                    <a:bodyPr anchor="b" bIns="0" lIns="18864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задолженность перед прочими официальными кредиторами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1 026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887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805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8864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ОВГВЗ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8864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прочая задолженность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4" name="Table 1"/>
          <p:cNvGraphicFramePr/>
          <p:nvPr/>
        </p:nvGraphicFramePr>
        <p:xfrm>
          <a:off x="179640" y="116640"/>
          <a:ext cx="8784720" cy="6205680"/>
        </p:xfrm>
        <a:graphic>
          <a:graphicData uri="http://schemas.openxmlformats.org/drawingml/2006/table">
            <a:tbl>
              <a:tblPr/>
              <a:tblGrid>
                <a:gridCol w="5730120"/>
                <a:gridCol w="1018080"/>
                <a:gridCol w="1018080"/>
                <a:gridCol w="1018440"/>
              </a:tblGrid>
              <a:tr h="713160"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>
                          <a:solidFill>
                            <a:srgbClr val="000000"/>
                          </a:solidFill>
                          <a:latin typeface="Calibri"/>
                        </a:rPr>
                        <a:t>Внешний долг Российской Федерации (млн долларов США)</a:t>
                      </a:r>
                      <a:endParaRPr/>
                    </a:p>
                  </a:txBody>
                  <a:tcPr/>
                </a:tc>
              </a:tr>
              <a:tr h="445320">
                <a:tc>
                  <a:txBody>
                    <a:bodyPr anchor="ctr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alibri"/>
                        </a:rPr>
                        <a:t>01.01.2014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alibri"/>
                        </a:rPr>
                        <a:t>01.01.2015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alibri"/>
                        </a:rPr>
                        <a:t>01.01.2016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Всего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728 864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599 901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515 848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9432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Субъекты Российской Федерации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781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580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 u="sng">
                          <a:solidFill>
                            <a:srgbClr val="000000"/>
                          </a:solidFill>
                          <a:latin typeface="Calibri"/>
                        </a:rPr>
                        <a:t>564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414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кредиты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559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494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445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414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ценные бумаги в иностранной валюте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414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ценные бумаги в российских рублях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222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119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Центральный 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15 963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10 599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11 033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414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кредиты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1 827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2 128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414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наличная национальная валюта и депозиты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5 400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2 381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1 045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414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прочая задолженность (распределение СДР)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8 736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8 218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7 860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Банки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214 394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171 450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131 701</a:t>
                      </a:r>
                      <a:endParaRPr/>
                    </a:p>
                  </a:txBody>
                  <a:tcPr/>
                </a:tc>
              </a:tr>
              <a:tr h="445320">
                <a:tc>
                  <a:txBody>
                    <a:bodyPr anchor="b" bIns="0" lIns="1414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долговые обязательства перед прямыми инвесторами и предприятиями прямого инвестирования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4 510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1 897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5 499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414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кредиты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1 901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708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1 062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414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текущие счета и депозиты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196 451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160 010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117 415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414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долговые ценные бумаги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7 729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5 197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5 688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414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прочая задолженность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3 803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3 639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2 037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Прочие секторы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436 764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376 246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342 562</a:t>
                      </a:r>
                      <a:endParaRPr/>
                    </a:p>
                  </a:txBody>
                  <a:tcPr/>
                </a:tc>
              </a:tr>
              <a:tr h="445320">
                <a:tc>
                  <a:txBody>
                    <a:bodyPr anchor="b" bIns="0" lIns="1414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долговые обязательства перед прямыми инвесторами и предприятиями прямого инвестирования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151 288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133 451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132 660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414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кредиты и депозиты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268 402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225 978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195 493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414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долговые ценные бумаги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9 155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6 145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5 243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414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торговые кредиты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3 115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3 469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2 870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414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задолженность по финансовому лизингу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2 105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4 113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3 920</a:t>
                      </a:r>
                      <a:endParaRPr/>
                    </a:p>
                  </a:txBody>
                  <a:tcPr/>
                </a:tc>
              </a:tr>
              <a:tr h="224280">
                <a:tc>
                  <a:txBody>
                    <a:bodyPr anchor="b" bIns="0" lIns="1414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прочая задолженность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2 700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3 089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2 376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35" name="Рисунок 1"/>
          <p:cNvPicPr/>
          <p:nvPr/>
        </p:nvPicPr>
        <p:blipFill>
          <a:blip r:embed="rId1"/>
          <a:srcRect b="489453" l="722620" r="766544" t="489453"/>
          <a:stretch>
            <a:fillRect/>
          </a:stretch>
        </p:blipFill>
        <p:spPr>
          <a:xfrm>
            <a:off x="539640" y="188640"/>
            <a:ext cx="6843600" cy="5544360"/>
          </a:xfrm>
          <a:prstGeom prst="rect">
            <a:avLst/>
          </a:prstGeom>
          <a:ln>
            <a:noFill/>
          </a:ln>
        </p:spPr>
      </p:pic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CustomShape 1"/>
          <p:cNvSpPr/>
          <p:nvPr/>
        </p:nvSpPr>
        <p:spPr>
          <a:xfrm>
            <a:off x="4052160" y="95760"/>
            <a:ext cx="3601080" cy="3952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 sz="2000">
                <a:solidFill>
                  <a:srgbClr val="000000"/>
                </a:solidFill>
                <a:latin typeface="Calibri"/>
              </a:rPr>
              <a:t>Рынок внешнего долга</a:t>
            </a:r>
            <a:endParaRPr/>
          </a:p>
        </p:txBody>
      </p:sp>
      <p:pic>
        <p:nvPicPr>
          <p:cNvPr descr="" id="237" name="Рисунок 2"/>
          <p:cNvPicPr/>
          <p:nvPr/>
        </p:nvPicPr>
        <p:blipFill>
          <a:blip r:embed="rId1"/>
          <a:srcRect b="828125" l="707979" r="1337701" t="828125"/>
          <a:stretch>
            <a:fillRect/>
          </a:stretch>
        </p:blipFill>
        <p:spPr>
          <a:xfrm>
            <a:off x="0" y="1857960"/>
            <a:ext cx="5394240" cy="4999680"/>
          </a:xfrm>
          <a:prstGeom prst="rect">
            <a:avLst/>
          </a:prstGeom>
          <a:ln>
            <a:noFill/>
          </a:ln>
        </p:spPr>
      </p:pic>
      <p:pic>
        <p:nvPicPr>
          <p:cNvPr descr="" id="238" name="Рисунок 3"/>
          <p:cNvPicPr/>
          <p:nvPr/>
        </p:nvPicPr>
        <p:blipFill>
          <a:blip r:embed="rId2"/>
          <a:srcRect b="835026" l="1323060" r="722620" t="854166"/>
          <a:stretch>
            <a:fillRect/>
          </a:stretch>
        </p:blipFill>
        <p:spPr>
          <a:xfrm>
            <a:off x="4584240" y="495720"/>
            <a:ext cx="4559400" cy="4084920"/>
          </a:xfrm>
          <a:prstGeom prst="rect">
            <a:avLst/>
          </a:prstGeom>
          <a:ln>
            <a:noFill/>
          </a:ln>
        </p:spPr>
      </p:pic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extShape 1"/>
          <p:cNvSpPr txBox="1"/>
          <p:nvPr/>
        </p:nvSpPr>
        <p:spPr>
          <a:xfrm>
            <a:off x="2483640" y="404640"/>
            <a:ext cx="6377760" cy="129276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en-US" sz="4800">
                <a:solidFill>
                  <a:srgbClr val="404040"/>
                </a:solidFill>
                <a:latin typeface="Calibri Light"/>
              </a:rPr>
              <a:t>Список источников:</a:t>
            </a:r>
            <a:endParaRPr/>
          </a:p>
        </p:txBody>
      </p:sp>
      <p:sp>
        <p:nvSpPr>
          <p:cNvPr id="240" name="TextShape 2"/>
          <p:cNvSpPr txBox="1"/>
          <p:nvPr/>
        </p:nvSpPr>
        <p:spPr>
          <a:xfrm>
            <a:off x="467640" y="1556640"/>
            <a:ext cx="8280720" cy="4572720"/>
          </a:xfrm>
          <a:prstGeom prst="rect">
            <a:avLst/>
          </a:prstGeom>
        </p:spPr>
        <p:txBody>
          <a:bodyPr lIns="0" rIns="0"/>
          <a:p>
            <a:pPr>
              <a:lnSpc>
                <a:spcPct val="100000"/>
              </a:lnSpc>
              <a:buFont typeface="Calibri"/>
              <a:buAutoNum type="arabicPeriod"/>
            </a:pPr>
            <a:r>
              <a:rPr lang="en-US" sz="2400">
                <a:solidFill>
                  <a:srgbClr val="404040"/>
                </a:solidFill>
                <a:latin typeface="Calibri"/>
              </a:rPr>
              <a:t>Интернет-проект Информационного Агентства Финмаркет </a:t>
            </a:r>
            <a:r>
              <a:rPr lang="en-US" sz="2400" u="sng">
                <a:solidFill>
                  <a:srgbClr val="2998e3"/>
                </a:solidFill>
                <a:latin typeface="Calibri"/>
                <a:hlinkClick r:id="rId1"/>
              </a:rPr>
              <a:t>www.rusbonds.ru</a:t>
            </a:r>
            <a:endParaRPr/>
          </a:p>
          <a:p>
            <a:pPr>
              <a:lnSpc>
                <a:spcPct val="100000"/>
              </a:lnSpc>
              <a:buFont typeface="Calibri"/>
              <a:buAutoNum type="arabicPeriod"/>
            </a:pPr>
            <a:r>
              <a:rPr lang="en-US" sz="2400">
                <a:solidFill>
                  <a:srgbClr val="404040"/>
                </a:solidFill>
                <a:latin typeface="Calibri"/>
              </a:rPr>
              <a:t>Официальный сайт Московской биржи http://moex.com/ </a:t>
            </a:r>
            <a:endParaRPr/>
          </a:p>
          <a:p>
            <a:pPr>
              <a:lnSpc>
                <a:spcPct val="100000"/>
              </a:lnSpc>
              <a:buFont typeface="Calibri"/>
              <a:buAutoNum type="arabicPeriod"/>
            </a:pPr>
            <a:r>
              <a:rPr lang="en-US" sz="2400">
                <a:solidFill>
                  <a:srgbClr val="404040"/>
                </a:solidFill>
                <a:latin typeface="Calibri"/>
              </a:rPr>
              <a:t>Официальный сайт Банка России  http://www.cbr.ru/ </a:t>
            </a:r>
            <a:endParaRPr/>
          </a:p>
          <a:p>
            <a:pPr>
              <a:lnSpc>
                <a:spcPct val="100000"/>
              </a:lnSpc>
              <a:buFont typeface="Calibri"/>
              <a:buAutoNum type="arabicPeriod"/>
            </a:pPr>
            <a:r>
              <a:rPr lang="en-US" sz="2400">
                <a:solidFill>
                  <a:srgbClr val="404040"/>
                </a:solidFill>
                <a:latin typeface="Calibri"/>
              </a:rPr>
              <a:t>Информационный проект http://bonds.finam.ru/ </a:t>
            </a:r>
            <a:endParaRPr/>
          </a:p>
          <a:p>
            <a:pPr>
              <a:lnSpc>
                <a:spcPct val="100000"/>
              </a:lnSpc>
              <a:buFont typeface="Calibri"/>
              <a:buAutoNum type="arabicPeriod"/>
            </a:pPr>
            <a:r>
              <a:rPr lang="en-US" sz="2400">
                <a:solidFill>
                  <a:srgbClr val="404040"/>
                </a:solidFill>
                <a:latin typeface="Calibri"/>
              </a:rPr>
              <a:t>Информационно-аналитический портал о российском рынке облигаций http://ru.cbonds.info/ </a:t>
            </a:r>
            <a:endParaRPr/>
          </a:p>
          <a:p>
            <a:pPr>
              <a:lnSpc>
                <a:spcPct val="90000"/>
              </a:lnSpc>
            </a:pP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anchor="b"/>
          <a:p>
            <a:endParaRPr/>
          </a:p>
        </p:txBody>
      </p:sp>
      <p:sp>
        <p:nvSpPr>
          <p:cNvPr id="139" name="TextShape 2"/>
          <p:cNvSpPr txBox="1"/>
          <p:nvPr/>
        </p:nvSpPr>
        <p:spPr>
          <a:xfrm>
            <a:off x="1835640" y="4581000"/>
            <a:ext cx="6713640" cy="1682280"/>
          </a:xfrm>
          <a:prstGeom prst="rect">
            <a:avLst/>
          </a:prstGeom>
        </p:spPr>
        <p:txBody>
          <a:bodyPr lIns="0" rIns="0"/>
          <a:p>
            <a:pPr>
              <a:lnSpc>
                <a:spcPct val="90000"/>
              </a:lnSpc>
            </a:pPr>
            <a:endParaRPr/>
          </a:p>
          <a:p>
            <a:pPr>
              <a:lnSpc>
                <a:spcPct val="90000"/>
              </a:lnSpc>
            </a:pPr>
            <a:endParaRPr/>
          </a:p>
        </p:txBody>
      </p:sp>
      <p:pic>
        <p:nvPicPr>
          <p:cNvPr descr="" id="140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83160" y="52560"/>
            <a:ext cx="4462560" cy="2152440"/>
          </a:xfrm>
          <a:prstGeom prst="rect">
            <a:avLst/>
          </a:prstGeom>
          <a:ln>
            <a:noFill/>
          </a:ln>
        </p:spPr>
      </p:pic>
      <p:pic>
        <p:nvPicPr>
          <p:cNvPr descr="" id="141" name="Рисунок 10"/>
          <p:cNvPicPr/>
          <p:nvPr/>
        </p:nvPicPr>
        <p:blipFill>
          <a:blip r:embed="rId2"/>
          <a:stretch>
            <a:fillRect/>
          </a:stretch>
        </p:blipFill>
        <p:spPr>
          <a:xfrm>
            <a:off x="4640760" y="115560"/>
            <a:ext cx="4502880" cy="2123640"/>
          </a:xfrm>
          <a:prstGeom prst="rect">
            <a:avLst/>
          </a:prstGeom>
          <a:ln>
            <a:noFill/>
          </a:ln>
        </p:spPr>
      </p:pic>
      <p:pic>
        <p:nvPicPr>
          <p:cNvPr descr="" id="142" name="Рисунок 11"/>
          <p:cNvPicPr/>
          <p:nvPr/>
        </p:nvPicPr>
        <p:blipFill>
          <a:blip r:embed="rId3"/>
          <a:stretch>
            <a:fillRect/>
          </a:stretch>
        </p:blipFill>
        <p:spPr>
          <a:xfrm>
            <a:off x="83160" y="2319840"/>
            <a:ext cx="4462560" cy="2161800"/>
          </a:xfrm>
          <a:prstGeom prst="rect">
            <a:avLst/>
          </a:prstGeom>
          <a:ln>
            <a:noFill/>
          </a:ln>
        </p:spPr>
      </p:pic>
      <p:pic>
        <p:nvPicPr>
          <p:cNvPr descr="" id="143" name="Рисунок 12"/>
          <p:cNvPicPr/>
          <p:nvPr/>
        </p:nvPicPr>
        <p:blipFill>
          <a:blip r:embed="rId4"/>
          <a:stretch>
            <a:fillRect/>
          </a:stretch>
        </p:blipFill>
        <p:spPr>
          <a:xfrm>
            <a:off x="78840" y="4571640"/>
            <a:ext cx="4561560" cy="2142720"/>
          </a:xfrm>
          <a:prstGeom prst="rect">
            <a:avLst/>
          </a:prstGeom>
          <a:ln>
            <a:noFill/>
          </a:ln>
        </p:spPr>
      </p:pic>
      <p:pic>
        <p:nvPicPr>
          <p:cNvPr descr="" id="144" name="Рисунок 13"/>
          <p:cNvPicPr/>
          <p:nvPr/>
        </p:nvPicPr>
        <p:blipFill>
          <a:blip r:embed="rId5"/>
          <a:stretch>
            <a:fillRect/>
          </a:stretch>
        </p:blipFill>
        <p:spPr>
          <a:xfrm>
            <a:off x="4545720" y="2410560"/>
            <a:ext cx="4597920" cy="2152440"/>
          </a:xfrm>
          <a:prstGeom prst="rect">
            <a:avLst/>
          </a:prstGeom>
          <a:ln>
            <a:noFill/>
          </a:ln>
        </p:spPr>
      </p:pic>
      <p:pic>
        <p:nvPicPr>
          <p:cNvPr descr="" id="145" name="Рисунок 14"/>
          <p:cNvPicPr/>
          <p:nvPr/>
        </p:nvPicPr>
        <p:blipFill>
          <a:blip r:embed="rId6"/>
          <a:stretch>
            <a:fillRect/>
          </a:stretch>
        </p:blipFill>
        <p:spPr>
          <a:xfrm>
            <a:off x="4640760" y="4563360"/>
            <a:ext cx="4502880" cy="2171520"/>
          </a:xfrm>
          <a:prstGeom prst="rect">
            <a:avLst/>
          </a:prstGeom>
          <a:ln>
            <a:noFill/>
          </a:ln>
        </p:spPr>
      </p:pic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en-US" sz="4800">
                <a:solidFill>
                  <a:srgbClr val="404040"/>
                </a:solidFill>
                <a:latin typeface="Calibri Light"/>
              </a:rPr>
              <a:t>
</a:t>
            </a:r>
            <a:endParaRPr/>
          </a:p>
        </p:txBody>
      </p:sp>
      <p:sp>
        <p:nvSpPr>
          <p:cNvPr id="147" name="CustomShape 2"/>
          <p:cNvSpPr/>
          <p:nvPr/>
        </p:nvSpPr>
        <p:spPr>
          <a:xfrm>
            <a:off x="539640" y="6127920"/>
            <a:ext cx="6912360" cy="3034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Calibri"/>
              </a:rPr>
              <a:t>Источник: http://www.rusbonds.ru/mstcorp.asp </a:t>
            </a:r>
            <a:endParaRPr/>
          </a:p>
        </p:txBody>
      </p:sp>
      <p:sp>
        <p:nvSpPr>
          <p:cNvPr id="148" name="TextShape 3"/>
          <p:cNvSpPr txBox="1"/>
          <p:nvPr/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lIns="0" rIns="0"/>
          <a:p>
            <a:endParaRPr/>
          </a:p>
        </p:txBody>
      </p:sp>
      <p:pic>
        <p:nvPicPr>
          <p:cNvPr descr="" id="149" name="Рисунок 7"/>
          <p:cNvPicPr/>
          <p:nvPr/>
        </p:nvPicPr>
        <p:blipFill>
          <a:blip r:embed="rId1"/>
          <a:stretch>
            <a:fillRect/>
          </a:stretch>
        </p:blipFill>
        <p:spPr>
          <a:xfrm>
            <a:off x="-108360" y="9720"/>
            <a:ext cx="4680360" cy="2190240"/>
          </a:xfrm>
          <a:prstGeom prst="rect">
            <a:avLst/>
          </a:prstGeom>
          <a:ln>
            <a:noFill/>
          </a:ln>
        </p:spPr>
      </p:pic>
      <p:pic>
        <p:nvPicPr>
          <p:cNvPr descr="" id="150" name="Рисунок 8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360" y="76680"/>
            <a:ext cx="4571280" cy="2123640"/>
          </a:xfrm>
          <a:prstGeom prst="rect">
            <a:avLst/>
          </a:prstGeom>
          <a:ln>
            <a:noFill/>
          </a:ln>
        </p:spPr>
      </p:pic>
      <p:pic>
        <p:nvPicPr>
          <p:cNvPr descr="" id="151" name="Рисунок 9"/>
          <p:cNvPicPr/>
          <p:nvPr/>
        </p:nvPicPr>
        <p:blipFill>
          <a:blip r:embed="rId3"/>
          <a:stretch>
            <a:fillRect/>
          </a:stretch>
        </p:blipFill>
        <p:spPr>
          <a:xfrm>
            <a:off x="2147040" y="2755080"/>
            <a:ext cx="4895640" cy="2161800"/>
          </a:xfrm>
          <a:prstGeom prst="rect">
            <a:avLst/>
          </a:prstGeom>
          <a:ln>
            <a:noFill/>
          </a:ln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extShape 1"/>
          <p:cNvSpPr txBox="1"/>
          <p:nvPr/>
        </p:nvSpPr>
        <p:spPr>
          <a:xfrm>
            <a:off x="539640" y="0"/>
            <a:ext cx="8208720" cy="7862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lang="en-US" sz="2400">
                <a:solidFill>
                  <a:srgbClr val="203a4e"/>
                </a:solidFill>
                <a:latin typeface="Calibri"/>
              </a:rPr>
              <a:t>Ближайшие размещения и индикаторы рынка</a:t>
            </a:r>
            <a:endParaRPr/>
          </a:p>
        </p:txBody>
      </p:sp>
      <p:pic>
        <p:nvPicPr>
          <p:cNvPr descr="" id="153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343080" y="1268640"/>
            <a:ext cx="8475840" cy="3744000"/>
          </a:xfrm>
          <a:prstGeom prst="rect">
            <a:avLst/>
          </a:prstGeom>
          <a:ln>
            <a:noFill/>
          </a:ln>
        </p:spPr>
      </p:pic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142560" y="692640"/>
            <a:ext cx="8534160" cy="75852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en-US" sz="2800">
                <a:solidFill>
                  <a:srgbClr val="404040"/>
                </a:solidFill>
                <a:latin typeface="Calibri Light"/>
              </a:rPr>
              <a:t>Итоги последних размещений корпоративных облигаций</a:t>
            </a:r>
            <a:endParaRPr/>
          </a:p>
        </p:txBody>
      </p:sp>
      <p:sp>
        <p:nvSpPr>
          <p:cNvPr id="155" name="TextShape 2"/>
          <p:cNvSpPr txBox="1"/>
          <p:nvPr/>
        </p:nvSpPr>
        <p:spPr>
          <a:xfrm>
            <a:off x="251640" y="1700640"/>
            <a:ext cx="8503560" cy="4571640"/>
          </a:xfrm>
          <a:prstGeom prst="rect">
            <a:avLst/>
          </a:prstGeom>
        </p:spPr>
        <p:txBody>
          <a:bodyPr lIns="0" rIns="0"/>
          <a:p>
            <a:pPr>
              <a:lnSpc>
                <a:spcPct val="90000"/>
              </a:lnSpc>
            </a:pPr>
            <a:endParaRPr/>
          </a:p>
          <a:p>
            <a:pPr>
              <a:lnSpc>
                <a:spcPct val="90000"/>
              </a:lnSpc>
            </a:pPr>
            <a:endParaRPr/>
          </a:p>
          <a:p>
            <a:pPr>
              <a:lnSpc>
                <a:spcPct val="90000"/>
              </a:lnSpc>
            </a:pPr>
            <a:endParaRPr/>
          </a:p>
          <a:p>
            <a:pPr>
              <a:lnSpc>
                <a:spcPct val="90000"/>
              </a:lnSpc>
            </a:pPr>
            <a:endParaRPr/>
          </a:p>
          <a:p>
            <a:pPr>
              <a:lnSpc>
                <a:spcPct val="90000"/>
              </a:lnSpc>
            </a:pPr>
            <a:endParaRPr/>
          </a:p>
          <a:p>
            <a:pPr>
              <a:lnSpc>
                <a:spcPct val="90000"/>
              </a:lnSpc>
            </a:pPr>
            <a:endParaRPr/>
          </a:p>
          <a:p>
            <a:pPr>
              <a:lnSpc>
                <a:spcPct val="9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156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-33480" y="2600280"/>
            <a:ext cx="9210240" cy="1657080"/>
          </a:xfrm>
          <a:prstGeom prst="rect">
            <a:avLst/>
          </a:prstGeom>
          <a:ln>
            <a:noFill/>
          </a:ln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Shape 1"/>
          <p:cNvSpPr txBox="1"/>
          <p:nvPr/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anchor="b"/>
          <a:p>
            <a:endParaRPr/>
          </a:p>
        </p:txBody>
      </p:sp>
      <p:pic>
        <p:nvPicPr>
          <p:cNvPr descr="" id="158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755640" y="18360"/>
            <a:ext cx="7992360" cy="6883200"/>
          </a:xfrm>
          <a:prstGeom prst="rect">
            <a:avLst/>
          </a:prstGeom>
          <a:ln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Shape 1"/>
          <p:cNvSpPr txBox="1"/>
          <p:nvPr/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anchor="b"/>
          <a:p>
            <a:endParaRPr/>
          </a:p>
        </p:txBody>
      </p:sp>
      <p:sp>
        <p:nvSpPr>
          <p:cNvPr id="160" name="TextShape 2"/>
          <p:cNvSpPr txBox="1"/>
          <p:nvPr/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lIns="0" rIns="0"/>
          <a:p>
            <a:endParaRPr/>
          </a:p>
        </p:txBody>
      </p:sp>
      <p:pic>
        <p:nvPicPr>
          <p:cNvPr descr="" id="161" name="Рисунок 4"/>
          <p:cNvPicPr/>
          <p:nvPr/>
        </p:nvPicPr>
        <p:blipFill>
          <a:blip r:embed="rId1"/>
          <a:stretch>
            <a:fillRect/>
          </a:stretch>
        </p:blipFill>
        <p:spPr>
          <a:xfrm>
            <a:off x="467640" y="15120"/>
            <a:ext cx="7714800" cy="684252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