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40.png" ContentType="image/png"/>
  <Override PartName="/ppt/media/image15.png" ContentType="image/png"/>
  <Override PartName="/ppt/media/image24.png" ContentType="image/png"/>
  <Override PartName="/ppt/media/image33.png" ContentType="image/png"/>
  <Override PartName="/ppt/media/image1.jpeg" ContentType="image/jpeg"/>
  <Override PartName="/ppt/media/image42.png" ContentType="image/png"/>
  <Override PartName="/ppt/media/image17.png" ContentType="image/png"/>
  <Override PartName="/ppt/media/image26.png" ContentType="image/png"/>
  <Override PartName="/ppt/media/image35.png" ContentType="image/png"/>
  <Override PartName="/ppt/media/image44.png" ContentType="image/png"/>
  <Override PartName="/ppt/media/image19.png" ContentType="image/png"/>
  <Override PartName="/ppt/media/image28.png" ContentType="image/png"/>
  <Override PartName="/ppt/media/image37.png" ContentType="image/png"/>
  <Override PartName="/ppt/media/image46.png" ContentType="image/png"/>
  <Override PartName="/ppt/media/image2.png" ContentType="image/png"/>
  <Override PartName="/ppt/media/image39.png" ContentType="image/png"/>
  <Override PartName="/ppt/media/image6.png" ContentType="image/png"/>
  <Override PartName="/ppt/media/image7.jpeg" ContentType="image/jpe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41.png" ContentType="image/png"/>
  <Override PartName="/ppt/media/image16.png" ContentType="image/png"/>
  <Override PartName="/ppt/media/image25.png" ContentType="image/png"/>
  <Override PartName="/ppt/media/image34.png" ContentType="image/png"/>
  <Override PartName="/ppt/media/image43.png" ContentType="image/png"/>
  <Override PartName="/ppt/media/image18.png" ContentType="image/png"/>
  <Override PartName="/ppt/media/image27.png" ContentType="image/png"/>
  <Override PartName="/ppt/media/image36.png" ContentType="image/png"/>
  <Override PartName="/ppt/media/image45.png" ContentType="image/png"/>
  <Override PartName="/ppt/media/image29.png" ContentType="image/png"/>
  <Override PartName="/ppt/media/image38.png" ContentType="image/png"/>
  <Override PartName="/ppt/media/image4.jpeg" ContentType="image/jpeg"/>
  <Override PartName="/ppt/media/image3.png" ContentType="image/png"/>
  <Override PartName="/ppt/media/image5.png" ContentType="image/png"/>
  <Override PartName="/ppt/slideLayouts/slideLayout28.xml" ContentType="application/vnd.openxmlformats-officedocument.presentationml.slideLayout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hart40.xml" ContentType="application/vnd.openxmlformats-officedocument.drawingml.char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11.xml.rels" ContentType="application/vnd.openxmlformats-package.relationships+xml"/>
  <Override PartName="/ppt/slides/_rels/slide3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12.xml.rels" ContentType="application/vnd.openxmlformats-package.relationships+xml"/>
  <Override PartName="/ppt/slides/_rels/slide10.xml.rels" ContentType="application/vnd.openxmlformats-package.relationships+xml"/>
  <Override PartName="/ppt/slides/_rels/slide32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
</Relationships>
</file>

<file path=ppt/charts/chart40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sz="1400">
                <a:solidFill>
                  <a:srgbClr val="595959"/>
                </a:solidFill>
                <a:latin typeface="Century Gothic"/>
              </a:rPr>
              <a:t>Chart Title</a:t>
            </a:r>
          </a:p>
        </c:rich>
      </c:tx>
      <c:layout/>
    </c:title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noFill/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solidFill>
              <a:srgbClr val="93a299"/>
            </a:solidFill>
            <a:ln>
              <a:noFill/>
            </a:ln>
          </c:spPr>
          <c:explosion val="1"/>
          <c:dPt>
            <c:idx val="0"/>
            <c:spPr>
              <a:solidFill>
                <a:srgbClr val="93a299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1"/>
            <c:spPr>
              <a:solidFill>
                <a:srgbClr val="cf543f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2"/>
            <c:spPr>
              <a:solidFill>
                <a:srgbClr val="b5ae53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3"/>
            <c:spPr>
              <a:solidFill>
                <a:srgbClr val="848058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4"/>
            <c:spPr>
              <a:solidFill>
                <a:srgbClr val="e8b54d"/>
              </a:solidFill>
              <a:ln w="19080">
                <a:solidFill>
                  <a:srgbClr val="ffffff"/>
                </a:solidFill>
                <a:round/>
              </a:ln>
            </c:spPr>
          </c:dPt>
          <c:dLbls>
            <c:dLbl>
              <c:idx val="0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1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2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3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  <c:dLbl>
              <c:idx val="4"/>
              <c:dLblPos val="bestFit"/>
              <c:showLegendKey val="0"/>
              <c:showVal val="1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Денежные средства на счетах в кредитных организациях (3,96%)</c:v>
                </c:pt>
                <c:pt idx="1">
                  <c:v>Депозиты в рублях в кредитных организациях (13,20%)</c:v>
                </c:pt>
                <c:pt idx="2">
                  <c:v>Ценные бумаги (80,97%)</c:v>
                </c:pt>
                <c:pt idx="3">
                  <c:v>Дебиторская задолженность (1,87%)</c:v>
                </c:pt>
                <c:pt idx="4">
                  <c:v>Прочие активы (0%)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75252578592</c:v>
                </c:pt>
                <c:pt idx="1">
                  <c:v>251231455811</c:v>
                </c:pt>
                <c:pt idx="2">
                  <c:v>1540673827783.3</c:v>
                </c:pt>
                <c:pt idx="3">
                  <c:v>35538867863.4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spPr>
            <a:solidFill>
              <a:srgbClr val="cf543f"/>
            </a:solidFill>
            <a:ln>
              <a:noFill/>
            </a:ln>
          </c:spPr>
          <c:explosion val="0"/>
          <c:dPt>
            <c:idx val="0"/>
            <c:spPr>
              <a:solidFill>
                <a:srgbClr val="93a299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1"/>
            <c:spPr>
              <a:solidFill>
                <a:srgbClr val="cf543f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2"/>
            <c:spPr>
              <a:solidFill>
                <a:srgbClr val="b5ae53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3"/>
            <c:spPr>
              <a:solidFill>
                <a:srgbClr val="848058"/>
              </a:solidFill>
              <a:ln w="19080">
                <a:solidFill>
                  <a:srgbClr val="ffffff"/>
                </a:solidFill>
                <a:round/>
              </a:ln>
            </c:spPr>
          </c:dPt>
          <c:dPt>
            <c:idx val="4"/>
            <c:spPr>
              <a:solidFill>
                <a:srgbClr val="e8b54d"/>
              </a:solidFill>
              <a:ln w="19080">
                <a:solidFill>
                  <a:srgbClr val="ffffff"/>
                </a:solidFill>
                <a:round/>
              </a:ln>
            </c:spPr>
          </c:dPt>
          <c:dLbls>
            <c:dLbl>
              <c:idx val="0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2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3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  <c:dLbl>
              <c:idx val="4"/>
              <c:dLblPos val="bestFit"/>
              <c:showLegendKey val="0"/>
              <c:showVal val="0"/>
              <c:showCatName val="0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Денежные средства на счетах в кредитных организациях (3,96%)</c:v>
                </c:pt>
                <c:pt idx="1">
                  <c:v>Депозиты в рублях в кредитных организациях (13,20%)</c:v>
                </c:pt>
                <c:pt idx="2">
                  <c:v>Ценные бумаги (80,97%)</c:v>
                </c:pt>
                <c:pt idx="3">
                  <c:v>Дебиторская задолженность (1,87%)</c:v>
                </c:pt>
                <c:pt idx="4">
                  <c:v>Прочие активы (0%)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5"/>
                <c:pt idx="0">
                  <c:v>0.0395504850581387</c:v>
                </c:pt>
                <c:pt idx="1">
                  <c:v>0.132039673923462</c:v>
                </c:pt>
                <c:pt idx="2">
                  <c:v>0.809731684220142</c:v>
                </c:pt>
                <c:pt idx="3">
                  <c:v>0.0186781567982574</c:v>
                </c:pt>
                <c:pt idx="4">
                  <c:v>0</c:v>
                </c:pt>
              </c:numCache>
            </c:numRef>
          </c:val>
        </c:ser>
        <c:firstSliceAng val="0"/>
      </c:pie3DChart>
      <c:spPr>
        <a:noFill/>
        <a:ln>
          <a:noFill/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4036680"/>
            <a:ext cx="82292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67352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9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74080" y="4036680"/>
            <a:ext cx="2614320" cy="2085840"/>
          </a:xfrm>
          <a:prstGeom prst="rect">
            <a:avLst/>
          </a:prstGeom>
          <a:ln>
            <a:noFill/>
          </a:ln>
        </p:spPr>
      </p:pic>
      <p:pic>
        <p:nvPicPr>
          <p:cNvPr descr="" id="50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57760" y="4036680"/>
            <a:ext cx="2614320" cy="2085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subTitle"/>
          </p:nvPr>
        </p:nvSpPr>
        <p:spPr>
          <a:xfrm>
            <a:off x="457200" y="1752480"/>
            <a:ext cx="8229240" cy="4373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ubTitle"/>
          </p:nvPr>
        </p:nvSpPr>
        <p:spPr>
          <a:xfrm>
            <a:off x="426240" y="408240"/>
            <a:ext cx="8260200" cy="5717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subTitle"/>
          </p:nvPr>
        </p:nvSpPr>
        <p:spPr>
          <a:xfrm>
            <a:off x="457200" y="1752480"/>
            <a:ext cx="8229240" cy="4373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352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57200" y="4036680"/>
            <a:ext cx="822852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4036680"/>
            <a:ext cx="82292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467352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92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74080" y="4036680"/>
            <a:ext cx="2614320" cy="2085840"/>
          </a:xfrm>
          <a:prstGeom prst="rect">
            <a:avLst/>
          </a:prstGeom>
          <a:ln>
            <a:noFill/>
          </a:ln>
        </p:spPr>
      </p:pic>
      <p:pic>
        <p:nvPicPr>
          <p:cNvPr descr="" id="93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57760" y="4036680"/>
            <a:ext cx="2614320" cy="2085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457200" y="1752480"/>
            <a:ext cx="8229240" cy="4373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426240" y="408240"/>
            <a:ext cx="8260200" cy="5717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467352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457200" y="4036680"/>
            <a:ext cx="822852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457200" y="4036680"/>
            <a:ext cx="82292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67352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45720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13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374080" y="4036680"/>
            <a:ext cx="2614320" cy="2085840"/>
          </a:xfrm>
          <a:prstGeom prst="rect">
            <a:avLst/>
          </a:prstGeom>
          <a:ln>
            <a:noFill/>
          </a:ln>
        </p:spPr>
      </p:pic>
      <p:pic>
        <p:nvPicPr>
          <p:cNvPr descr="" id="13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157760" y="4036680"/>
            <a:ext cx="2614320" cy="2085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subTitle"/>
          </p:nvPr>
        </p:nvSpPr>
        <p:spPr>
          <a:xfrm>
            <a:off x="426240" y="408240"/>
            <a:ext cx="8260200" cy="5717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43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520" y="40366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9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752480"/>
            <a:ext cx="401544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4036680"/>
            <a:ext cx="8228520" cy="2085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fmla="val 1735" name="adj"/>
            </a:avLst>
          </a:prstGeom>
          <a:solidFill>
            <a:srgbClr val="ffffff"/>
          </a:solidFill>
          <a:ln w="12600">
            <a:noFill/>
          </a:ln>
        </p:spPr>
      </p:sp>
      <p:sp>
        <p:nvSpPr>
          <p:cNvPr id="2" name="CustomShape 3"/>
          <p:cNvSpPr/>
          <p:nvPr/>
        </p:nvSpPr>
        <p:spPr>
          <a:xfrm>
            <a:off x="274320" y="278280"/>
            <a:ext cx="8595000" cy="132552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3" name="CustomShape 4"/>
          <p:cNvSpPr/>
          <p:nvPr/>
        </p:nvSpPr>
        <p:spPr>
          <a:xfrm>
            <a:off x="372960" y="372960"/>
            <a:ext cx="8380080" cy="11181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" name="CustomShape 6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fmla="val 1735" name="adj"/>
            </a:avLst>
          </a:prstGeom>
          <a:solidFill>
            <a:srgbClr val="ffffff"/>
          </a:solidFill>
          <a:ln w="12600">
            <a:noFill/>
          </a:ln>
        </p:spPr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564b3c"/>
                </a:solidFill>
                <a:latin typeface="Century Gothic"/>
              </a:rPr>
              <a:t>15.2.19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" name="CustomShape 9"/>
          <p:cNvSpPr/>
          <p:nvPr/>
        </p:nvSpPr>
        <p:spPr>
          <a:xfrm>
            <a:off x="345600" y="2942640"/>
            <a:ext cx="7147440" cy="246348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9" name="CustomShape 10"/>
          <p:cNvSpPr/>
          <p:nvPr/>
        </p:nvSpPr>
        <p:spPr>
          <a:xfrm>
            <a:off x="7572600" y="2944800"/>
            <a:ext cx="1190160" cy="245952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10" name="CustomShape 11"/>
          <p:cNvSpPr/>
          <p:nvPr/>
        </p:nvSpPr>
        <p:spPr>
          <a:xfrm>
            <a:off x="7712640" y="3136680"/>
            <a:ext cx="909720" cy="2075400"/>
          </a:xfrm>
          <a:prstGeom prst="rect">
            <a:avLst/>
          </a:prstGeom>
          <a:solidFill>
            <a:srgbClr val="b5ae53"/>
          </a:solidFill>
          <a:ln w="6480">
            <a:solidFill>
              <a:srgbClr val="6b7d72"/>
            </a:solidFill>
            <a:round/>
          </a:ln>
        </p:spPr>
      </p:sp>
      <p:sp>
        <p:nvSpPr>
          <p:cNvPr id="11" name="CustomShape 12"/>
          <p:cNvSpPr/>
          <p:nvPr/>
        </p:nvSpPr>
        <p:spPr>
          <a:xfrm>
            <a:off x="445320" y="3055680"/>
            <a:ext cx="6947640" cy="22449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</p:sp>
      <p:sp>
        <p:nvSpPr>
          <p:cNvPr id="12" name="PlaceHolder 13"/>
          <p:cNvSpPr>
            <a:spLocks noGrp="1"/>
          </p:cNvSpPr>
          <p:nvPr>
            <p:ph type="sldNum"/>
          </p:nvPr>
        </p:nvSpPr>
        <p:spPr>
          <a:xfrm>
            <a:off x="7786800" y="4625280"/>
            <a:ext cx="761760" cy="4568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fld id="{C19051F3-6230-44FE-B4AD-A558E2CA8876}" type="slidenum">
              <a:rPr lang="ru-RU" sz="2800">
                <a:solidFill>
                  <a:srgbClr val="47534c"/>
                </a:solidFill>
                <a:latin typeface="Century Gothic"/>
              </a:rPr>
              <a:t>&lt;номер&gt;</a:t>
            </a:fld>
            <a:endParaRPr/>
          </a:p>
        </p:txBody>
      </p:sp>
      <p:sp>
        <p:nvSpPr>
          <p:cNvPr id="13" name="CustomShape 14"/>
          <p:cNvSpPr/>
          <p:nvPr/>
        </p:nvSpPr>
        <p:spPr>
          <a:xfrm>
            <a:off x="541800" y="4559400"/>
            <a:ext cx="6754680" cy="663840"/>
          </a:xfrm>
          <a:prstGeom prst="rect">
            <a:avLst/>
          </a:prstGeom>
          <a:solidFill>
            <a:srgbClr val="93a299"/>
          </a:solidFill>
          <a:ln w="6480">
            <a:noFill/>
          </a:ln>
        </p:spPr>
      </p:sp>
      <p:sp>
        <p:nvSpPr>
          <p:cNvPr id="14" name="CustomShape 15"/>
          <p:cNvSpPr/>
          <p:nvPr/>
        </p:nvSpPr>
        <p:spPr>
          <a:xfrm>
            <a:off x="538920" y="3139560"/>
            <a:ext cx="6760440" cy="2077200"/>
          </a:xfrm>
          <a:prstGeom prst="rect">
            <a:avLst/>
          </a:prstGeom>
          <a:noFill/>
          <a:ln w="6480">
            <a:solidFill>
              <a:srgbClr val="6b7d72"/>
            </a:solidFill>
            <a:round/>
          </a:ln>
        </p:spPr>
      </p:sp>
      <p:sp>
        <p:nvSpPr>
          <p:cNvPr id="15" name="PlaceHolder 16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ru-RU" sz="4000">
                <a:solidFill>
                  <a:srgbClr val="47534c"/>
                </a:solidFill>
                <a:latin typeface="Book Antiqu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6" name="PlaceHolder 1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2" name="CustomShape 2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fmla="val 1735" name="adj"/>
            </a:avLst>
          </a:prstGeom>
          <a:solidFill>
            <a:srgbClr val="ffffff"/>
          </a:solidFill>
          <a:ln w="12600">
            <a:noFill/>
          </a:ln>
        </p:spPr>
      </p:sp>
      <p:sp>
        <p:nvSpPr>
          <p:cNvPr id="53" name="CustomShape 3"/>
          <p:cNvSpPr/>
          <p:nvPr/>
        </p:nvSpPr>
        <p:spPr>
          <a:xfrm>
            <a:off x="274320" y="278280"/>
            <a:ext cx="8595000" cy="132552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54" name="CustomShape 4"/>
          <p:cNvSpPr/>
          <p:nvPr/>
        </p:nvSpPr>
        <p:spPr>
          <a:xfrm>
            <a:off x="372960" y="372960"/>
            <a:ext cx="8380080" cy="11181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</p:sp>
      <p:sp>
        <p:nvSpPr>
          <p:cNvPr id="55" name="PlaceHolder 5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56" name="PlaceHolder 6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pPr>
              <a:buSzPct val="25000"/>
              <a:buFont typeface="StarSymbol"/>
              <a:buChar char="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564b3c"/>
                </a:solidFill>
                <a:latin typeface="Century Gothic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564b3c"/>
                </a:solidFill>
                <a:latin typeface="Century Gothic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564b3c"/>
                </a:solidFill>
                <a:latin typeface="Century Gothic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Arial"/>
              <a:buChar char="•"/>
            </a:pPr>
            <a:r>
              <a:rPr lang="ru-RU" sz="1600">
                <a:solidFill>
                  <a:srgbClr val="564b3c"/>
                </a:solidFill>
                <a:latin typeface="Century Gothic"/>
              </a:rPr>
              <a:t>Пятый уровень</a:t>
            </a:r>
            <a:endParaRPr/>
          </a:p>
        </p:txBody>
      </p:sp>
      <p:sp>
        <p:nvSpPr>
          <p:cNvPr id="57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564b3c"/>
                </a:solidFill>
                <a:latin typeface="Century Gothic"/>
              </a:rPr>
              <a:t>15.2.19</a:t>
            </a:r>
            <a:endParaRPr/>
          </a:p>
        </p:txBody>
      </p:sp>
      <p:sp>
        <p:nvSpPr>
          <p:cNvPr id="58" name="PlaceHolder 8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9" name="PlaceHolder 9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B8C5845-3851-424A-A30B-9D7F67ED8076}" type="slidenum">
              <a:rPr lang="ru-RU" sz="1200">
                <a:solidFill>
                  <a:srgbClr val="564b3c"/>
                </a:solidFill>
                <a:latin typeface="Century Gothic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95" name="CustomShape 2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fmla="val 1735" name="adj"/>
            </a:avLst>
          </a:prstGeom>
          <a:solidFill>
            <a:srgbClr val="ffffff"/>
          </a:solidFill>
          <a:ln w="12600">
            <a:noFill/>
          </a:ln>
        </p:spPr>
      </p:sp>
      <p:sp>
        <p:nvSpPr>
          <p:cNvPr id="96" name="CustomShape 3"/>
          <p:cNvSpPr/>
          <p:nvPr/>
        </p:nvSpPr>
        <p:spPr>
          <a:xfrm>
            <a:off x="274320" y="278280"/>
            <a:ext cx="8595000" cy="132552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97" name="CustomShape 4"/>
          <p:cNvSpPr/>
          <p:nvPr/>
        </p:nvSpPr>
        <p:spPr>
          <a:xfrm>
            <a:off x="372960" y="372960"/>
            <a:ext cx="8380080" cy="11181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</p:sp>
      <p:sp>
        <p:nvSpPr>
          <p:cNvPr id="98" name="PlaceHolder 5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99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564b3c"/>
                </a:solidFill>
                <a:latin typeface="Century Gothic"/>
              </a:rPr>
              <a:t>15.2.19</a:t>
            </a:r>
            <a:endParaRPr/>
          </a:p>
        </p:txBody>
      </p:sp>
      <p:sp>
        <p:nvSpPr>
          <p:cNvPr id="100" name="PlaceHolder 7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01" name="PlaceHolder 8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7F8E6A0-18D9-4739-AD3A-D5ECB330CF64}" type="slidenum">
              <a:rPr lang="ru-RU" sz="1200">
                <a:solidFill>
                  <a:srgbClr val="564b3c"/>
                </a:solidFill>
                <a:latin typeface="Century Gothic"/>
              </a:rPr>
              <a:t>&lt;номер&gt;</a:t>
            </a:fld>
            <a:endParaRPr/>
          </a:p>
        </p:txBody>
      </p:sp>
      <p:sp>
        <p:nvSpPr>
          <p:cNvPr id="102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2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chart" Target="../charts/chart40.xml"/><Relationship Id="rId2" Type="http://schemas.openxmlformats.org/officeDocument/2006/relationships/slideLayout" Target="../slideLayouts/slideLayout29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29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hyperlink" Target="http://nlu.ru/" TargetMode="External"/><Relationship Id="rId2" Type="http://schemas.openxmlformats.org/officeDocument/2006/relationships/hyperlink" Target="http://nlu.ru/" TargetMode="External"/><Relationship Id="rId3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67640" y="3439800"/>
            <a:ext cx="6552720" cy="45684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Century Gothic"/>
              </a:rPr>
              <a:t>09.05.2016 – 16.05.2016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827640" y="1556640"/>
            <a:ext cx="6629040" cy="121896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ru-RU" sz="4000">
                <a:solidFill>
                  <a:srgbClr val="47534c"/>
                </a:solidFill>
                <a:latin typeface="Book Antiqua"/>
              </a:rPr>
              <a:t>Обзор рынка коллективных инвестиций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800">
                <a:solidFill>
                  <a:srgbClr val="6b7d72"/>
                </a:solidFill>
                <a:latin typeface="Book Antiqua"/>
              </a:rPr>
              <a:t>Средневзвешенная доходность открытых ПИФов</a:t>
            </a: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2004480" y="1544040"/>
            <a:ext cx="28677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Gothic"/>
              </a:rPr>
              <a:t>За неделю(22.04--29.04)</a:t>
            </a:r>
            <a:endParaRPr/>
          </a:p>
        </p:txBody>
      </p:sp>
      <p:pic>
        <p:nvPicPr>
          <p:cNvPr descr="" id="16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212000" y="3283920"/>
            <a:ext cx="4609800" cy="1495080"/>
          </a:xfrm>
          <a:prstGeom prst="rect">
            <a:avLst/>
          </a:prstGeom>
          <a:ln>
            <a:noFill/>
          </a:ln>
        </p:spPr>
      </p:pic>
      <p:pic>
        <p:nvPicPr>
          <p:cNvPr descr="" id="16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30480" y="4766040"/>
            <a:ext cx="4609800" cy="1495080"/>
          </a:xfrm>
          <a:prstGeom prst="rect">
            <a:avLst/>
          </a:prstGeom>
          <a:ln>
            <a:noFill/>
          </a:ln>
        </p:spPr>
      </p:pic>
      <p:sp>
        <p:nvSpPr>
          <p:cNvPr id="165" name="CustomShape 3"/>
          <p:cNvSpPr/>
          <p:nvPr/>
        </p:nvSpPr>
        <p:spPr>
          <a:xfrm>
            <a:off x="5877000" y="2914560"/>
            <a:ext cx="12798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Gothic"/>
              </a:rPr>
              <a:t>За месяц</a:t>
            </a:r>
            <a:endParaRPr/>
          </a:p>
        </p:txBody>
      </p:sp>
      <p:sp>
        <p:nvSpPr>
          <p:cNvPr id="166" name="CustomShape 4"/>
          <p:cNvSpPr/>
          <p:nvPr/>
        </p:nvSpPr>
        <p:spPr>
          <a:xfrm>
            <a:off x="1822320" y="4396680"/>
            <a:ext cx="16257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Gothic"/>
              </a:rPr>
              <a:t>За 3 месяца</a:t>
            </a:r>
            <a:endParaRPr/>
          </a:p>
        </p:txBody>
      </p:sp>
      <p:sp>
        <p:nvSpPr>
          <p:cNvPr id="167" name="TextShape 5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6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04360" y="1949760"/>
            <a:ext cx="3723840" cy="1266480"/>
          </a:xfrm>
          <a:prstGeom prst="rect">
            <a:avLst/>
          </a:prstGeom>
          <a:ln>
            <a:noFill/>
          </a:ln>
        </p:spPr>
      </p:pic>
      <p:pic>
        <p:nvPicPr>
          <p:cNvPr descr="" id="169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212000" y="3283920"/>
            <a:ext cx="4628880" cy="1542600"/>
          </a:xfrm>
          <a:prstGeom prst="rect">
            <a:avLst/>
          </a:prstGeom>
          <a:ln>
            <a:noFill/>
          </a:ln>
        </p:spPr>
      </p:pic>
      <p:pic>
        <p:nvPicPr>
          <p:cNvPr descr="" id="170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320760" y="4779360"/>
            <a:ext cx="4628880" cy="151416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Топ-10 ПИФов по доходности за неделю</a:t>
            </a:r>
            <a:endParaRPr/>
          </a:p>
        </p:txBody>
      </p:sp>
      <p:sp>
        <p:nvSpPr>
          <p:cNvPr id="172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7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47520" y="1807200"/>
            <a:ext cx="9239040" cy="328572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500">
                <a:solidFill>
                  <a:srgbClr val="6b7d72"/>
                </a:solidFill>
                <a:latin typeface="Book Antiqua"/>
              </a:rPr>
              <a:t>Капиталъ-Золото</a:t>
            </a:r>
            <a:endParaRPr/>
          </a:p>
        </p:txBody>
      </p:sp>
      <p:sp>
        <p:nvSpPr>
          <p:cNvPr id="175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м</a:t>
            </a:r>
            <a:endParaRPr/>
          </a:p>
        </p:txBody>
      </p:sp>
      <p:pic>
        <p:nvPicPr>
          <p:cNvPr descr="" id="176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3514320" y="1628640"/>
            <a:ext cx="5505120" cy="1811520"/>
          </a:xfrm>
          <a:prstGeom prst="rect">
            <a:avLst/>
          </a:prstGeom>
          <a:ln>
            <a:noFill/>
          </a:ln>
        </p:spPr>
      </p:pic>
      <p:pic>
        <p:nvPicPr>
          <p:cNvPr descr="" id="17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513240" y="3440520"/>
            <a:ext cx="5650200" cy="1572480"/>
          </a:xfrm>
          <a:prstGeom prst="rect">
            <a:avLst/>
          </a:prstGeom>
          <a:ln>
            <a:noFill/>
          </a:ln>
        </p:spPr>
      </p:pic>
      <p:pic>
        <p:nvPicPr>
          <p:cNvPr descr="" id="17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60" y="1628640"/>
            <a:ext cx="3512520" cy="471384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500">
                <a:solidFill>
                  <a:srgbClr val="6b7d72"/>
                </a:solidFill>
                <a:latin typeface="Book Antiqua"/>
              </a:rPr>
              <a:t>«Газпромбанк-золото»</a:t>
            </a:r>
            <a:endParaRPr/>
          </a:p>
        </p:txBody>
      </p:sp>
      <p:sp>
        <p:nvSpPr>
          <p:cNvPr id="180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81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27360" y="1567440"/>
            <a:ext cx="3824280" cy="5091840"/>
          </a:xfrm>
          <a:prstGeom prst="rect">
            <a:avLst/>
          </a:prstGeom>
          <a:ln>
            <a:noFill/>
          </a:ln>
        </p:spPr>
      </p:pic>
      <p:pic>
        <p:nvPicPr>
          <p:cNvPr descr="" id="182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3852000" y="1457280"/>
            <a:ext cx="5111640" cy="1827360"/>
          </a:xfrm>
          <a:prstGeom prst="rect">
            <a:avLst/>
          </a:prstGeom>
          <a:ln>
            <a:noFill/>
          </a:ln>
        </p:spPr>
      </p:pic>
      <p:pic>
        <p:nvPicPr>
          <p:cNvPr descr="" id="183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52000" y="3285000"/>
            <a:ext cx="5262480" cy="143964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10 худших ПИФов по доходности за неделю</a:t>
            </a:r>
            <a:endParaRPr/>
          </a:p>
        </p:txBody>
      </p:sp>
      <p:sp>
        <p:nvSpPr>
          <p:cNvPr id="185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8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576440"/>
            <a:ext cx="9036000" cy="362340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Топ-20 ПИФов по СЧА</a:t>
            </a:r>
            <a:endParaRPr/>
          </a:p>
        </p:txBody>
      </p:sp>
      <p:sp>
        <p:nvSpPr>
          <p:cNvPr id="188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8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390600" y="1700280"/>
            <a:ext cx="9534240" cy="345708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20 худших по СЧА</a:t>
            </a:r>
            <a:endParaRPr/>
          </a:p>
        </p:txBody>
      </p:sp>
      <p:sp>
        <p:nvSpPr>
          <p:cNvPr id="191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9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46440" y="1897200"/>
            <a:ext cx="9236160" cy="1253160"/>
          </a:xfrm>
          <a:prstGeom prst="rect">
            <a:avLst/>
          </a:prstGeom>
          <a:ln>
            <a:noFill/>
          </a:ln>
        </p:spPr>
      </p:pic>
      <p:pic>
        <p:nvPicPr>
          <p:cNvPr descr="" id="19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-16560" y="4968720"/>
            <a:ext cx="9190080" cy="540360"/>
          </a:xfrm>
          <a:prstGeom prst="rect">
            <a:avLst/>
          </a:prstGeom>
          <a:ln>
            <a:noFill/>
          </a:ln>
        </p:spPr>
      </p:pic>
      <p:pic>
        <p:nvPicPr>
          <p:cNvPr descr="" id="194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277000"/>
            <a:ext cx="9146880" cy="269136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323640" y="332640"/>
            <a:ext cx="8534160" cy="758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Сводная статистика по объему привлеченных средств</a:t>
            </a:r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457200" y="2421000"/>
            <a:ext cx="1162080" cy="370476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97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619640" y="2637000"/>
            <a:ext cx="6219000" cy="235584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Топ-15 по объему привлеченных средств</a:t>
            </a:r>
            <a:endParaRPr/>
          </a:p>
        </p:txBody>
      </p:sp>
      <p:sp>
        <p:nvSpPr>
          <p:cNvPr id="199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0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104760" y="1845000"/>
            <a:ext cx="9248400" cy="419076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15 худших по объему привлеченных средств</a:t>
            </a:r>
            <a:endParaRPr/>
          </a:p>
        </p:txBody>
      </p:sp>
      <p:sp>
        <p:nvSpPr>
          <p:cNvPr id="202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03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-92160" y="1772640"/>
            <a:ext cx="9239040" cy="42098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План обзора</a:t>
            </a:r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СЧА ПИФов;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Количество ПИФов;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Уровень доходности лучших и худших ПИФов;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Лучшие и худшие ПИФы по СЧА;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Лучшие и худшие ПИФы по объему привлеченных средств;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Средняя доходность фондов;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Динамика индексов;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2b251e"/>
                </a:solidFill>
                <a:latin typeface="Century Gothic"/>
              </a:rPr>
              <a:t>О пенсионных накоплениях.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Средняя доходность фондов</a:t>
            </a:r>
            <a:endParaRPr/>
          </a:p>
        </p:txBody>
      </p:sp>
      <p:sp>
        <p:nvSpPr>
          <p:cNvPr id="205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С 25.04.2016 по 04.05.2016</a:t>
            </a:r>
            <a:endParaRPr/>
          </a:p>
        </p:txBody>
      </p:sp>
      <p:pic>
        <p:nvPicPr>
          <p:cNvPr descr="" id="20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349000"/>
            <a:ext cx="9013320" cy="252000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Динамика индекса фондов акций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0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1412640"/>
            <a:ext cx="8352720" cy="531144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Динамика индекса фондов облигаций</a:t>
            </a:r>
            <a:endParaRPr/>
          </a:p>
        </p:txBody>
      </p:sp>
      <p:sp>
        <p:nvSpPr>
          <p:cNvPr id="211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12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414360" y="1556640"/>
            <a:ext cx="8314920" cy="530100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Динамика индекса фондов денежного рынка</a:t>
            </a:r>
            <a:endParaRPr/>
          </a:p>
        </p:txBody>
      </p:sp>
      <p:sp>
        <p:nvSpPr>
          <p:cNvPr id="214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1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4200" y="1412640"/>
            <a:ext cx="8209800" cy="533736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Динамика индекса фондов драг. металлов</a:t>
            </a:r>
            <a:endParaRPr/>
          </a:p>
        </p:txBody>
      </p:sp>
      <p:sp>
        <p:nvSpPr>
          <p:cNvPr id="217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1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1412640"/>
            <a:ext cx="8352720" cy="537264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323640" y="332640"/>
            <a:ext cx="8534160" cy="758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Рэнкинг НПФ по объему пенсионных накоплений в управлении</a:t>
            </a:r>
            <a:endParaRPr/>
          </a:p>
        </p:txBody>
      </p:sp>
      <p:pic>
        <p:nvPicPr>
          <p:cNvPr descr="" id="22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818640" y="2172240"/>
            <a:ext cx="7506360" cy="353376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323640" y="188640"/>
            <a:ext cx="8534160" cy="758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2400">
                <a:solidFill>
                  <a:srgbClr val="6b7d72"/>
                </a:solidFill>
                <a:latin typeface="Book Antiqua"/>
              </a:rPr>
              <a:t>энкинг управляющих компаний по объему пенсионных накоплений</a:t>
            </a:r>
            <a:endParaRPr/>
          </a:p>
        </p:txBody>
      </p:sp>
      <p:sp>
        <p:nvSpPr>
          <p:cNvPr id="222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22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1556640"/>
            <a:ext cx="8598240" cy="446400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22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-101520"/>
            <a:ext cx="9143640" cy="6843240"/>
          </a:xfrm>
          <a:prstGeom prst="rect">
            <a:avLst/>
          </a:prstGeom>
          <a:ln>
            <a:noFill/>
          </a:ln>
        </p:spPr>
      </p:pic>
      <p:sp>
        <p:nvSpPr>
          <p:cNvPr id="225" name="CustomShape 1"/>
          <p:cNvSpPr/>
          <p:nvPr/>
        </p:nvSpPr>
        <p:spPr>
          <a:xfrm>
            <a:off x="0" y="1285560"/>
            <a:ext cx="9143640" cy="33462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</p:sp>
      <p:sp>
        <p:nvSpPr>
          <p:cNvPr id="226" name="TextShape 2"/>
          <p:cNvSpPr txBox="1"/>
          <p:nvPr/>
        </p:nvSpPr>
        <p:spPr>
          <a:xfrm>
            <a:off x="1143000" y="1765080"/>
            <a:ext cx="6857640" cy="238716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ru-RU" sz="4000">
                <a:solidFill>
                  <a:srgbClr val="47534c"/>
                </a:solidFill>
                <a:latin typeface="Book Antiqua"/>
              </a:rPr>
              <a:t>Пенсионный фонд России</a:t>
            </a:r>
            <a:r>
              <a:rPr lang="ru-RU" sz="4000">
                <a:solidFill>
                  <a:srgbClr val="47534c"/>
                </a:solidFill>
                <a:latin typeface="Book Antiqua"/>
              </a:rPr>
              <a:t>
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628560" y="0"/>
            <a:ext cx="7590960" cy="6390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6b7d72"/>
                </a:solidFill>
                <a:latin typeface="Book Antiqua"/>
              </a:rPr>
              <a:t>Состав и структура портфелей на 30.09.2015 (государственных УК)</a:t>
            </a:r>
            <a:endParaRPr/>
          </a:p>
        </p:txBody>
      </p:sp>
      <p:sp>
        <p:nvSpPr>
          <p:cNvPr id="228" name="Line 2"/>
          <p:cNvSpPr/>
          <p:nvPr/>
        </p:nvSpPr>
        <p:spPr>
          <a:xfrm>
            <a:off x="628560" y="497520"/>
            <a:ext cx="7803720" cy="0"/>
          </a:xfrm>
          <a:prstGeom prst="line">
            <a:avLst/>
          </a:prstGeom>
          <a:ln w="9360">
            <a:solidFill>
              <a:srgbClr val="0d0d0d"/>
            </a:solidFill>
            <a:round/>
          </a:ln>
        </p:spPr>
      </p:sp>
      <p:sp>
        <p:nvSpPr>
          <p:cNvPr id="229" name="CustomShape 3"/>
          <p:cNvSpPr/>
          <p:nvPr/>
        </p:nvSpPr>
        <p:spPr>
          <a:xfrm>
            <a:off x="5335200" y="6546240"/>
            <a:ext cx="3579840" cy="623160"/>
          </a:xfrm>
          <a:prstGeom prst="rect">
            <a:avLst/>
          </a:prstGeom>
          <a:noFill/>
          <a:ln>
            <a:noFill/>
          </a:ln>
        </p:spPr>
      </p:sp>
      <p:sp>
        <p:nvSpPr>
          <p:cNvPr id="230" name="CustomShape 4"/>
          <p:cNvSpPr/>
          <p:nvPr/>
        </p:nvSpPr>
        <p:spPr>
          <a:xfrm>
            <a:off x="5899680" y="620640"/>
            <a:ext cx="3173760" cy="6390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entury Gothic"/>
              </a:rPr>
              <a:t>Состав и структура активов</a:t>
            </a:r>
            <a:endParaRPr/>
          </a:p>
        </p:txBody>
      </p:sp>
      <p:graphicFrame>
        <p:nvGraphicFramePr>
          <p:cNvPr id="231" name="Table 5"/>
          <p:cNvGraphicFramePr/>
          <p:nvPr/>
        </p:nvGraphicFramePr>
        <p:xfrm>
          <a:off x="0" y="548640"/>
          <a:ext cx="5334840" cy="6266160"/>
        </p:xfrm>
        <a:graphic>
          <a:graphicData uri="http://schemas.openxmlformats.org/drawingml/2006/table">
            <a:tbl>
              <a:tblPr/>
              <a:tblGrid>
                <a:gridCol w="3347640"/>
                <a:gridCol w="1154520"/>
                <a:gridCol w="832680"/>
              </a:tblGrid>
              <a:tr h="2412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Денежные средства на счетах в кредитных организациях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75 252 578 592,00р.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3,96%</a:t>
                      </a:r>
                      <a:endParaRPr/>
                    </a:p>
                  </a:txBody>
                  <a:tcPr/>
                </a:tc>
              </a:tr>
              <a:tr h="15732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Депозиты в рублях в кредитных организациях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251 231 455 811,00р.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13,20%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Ценные бумаги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1 540 673 827 783,30р.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80,97%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Государственные ценные бумаги РФ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284 749 815 676,94р.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14,97%</a:t>
                      </a:r>
                      <a:endParaRPr/>
                    </a:p>
                  </a:txBody>
                  <a:tcPr/>
                </a:tc>
              </a:tr>
              <a:tr h="2872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Государственные ценные бумаги РФ, для размещения средств институциональных инвесторов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488 599 944 000,00р.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25,68%</a:t>
                      </a:r>
                      <a:endParaRPr/>
                    </a:p>
                  </a:txBody>
                  <a:tcPr/>
                </a:tc>
              </a:tr>
              <a:tr h="15732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Облигации внешних облигационных займов РФ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5732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Государственные ценные бумаги субъектовРФ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7 766 693 032,00р.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0,41%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Муниципальные облигации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5732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Облигации российских хозяйственных обществ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662 781 785 982,26р.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34,83%</a:t>
                      </a:r>
                      <a:endParaRPr/>
                    </a:p>
                  </a:txBody>
                  <a:tcPr/>
                </a:tc>
              </a:tr>
              <a:tr h="20952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Ценные бумаги международных финансовых организаций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25 638 117 974,00р.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1,35%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Акции российских ОАО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4950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Паи (акции, доли) индексных ИФ, размещающих средства в ГЦБ иностранных государств, облигации и акции иных иностранных эмитентов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314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Облигации с ипотечным покрытием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71 137 471 118,00р.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3,74%</a:t>
                      </a:r>
                      <a:endParaRPr/>
                    </a:p>
                  </a:txBody>
                  <a:tcPr/>
                </a:tc>
              </a:tr>
              <a:tr h="1314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Ипотечные сертификаты участия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Дебиторская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35 538 867 863,40р.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1,87%</a:t>
                      </a:r>
                      <a:endParaRPr/>
                    </a:p>
                  </a:txBody>
                  <a:tcPr/>
                </a:tc>
              </a:tr>
              <a:tr h="2350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средства пенсионных накоплений на специальных брокерских счетах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2872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дебиторская задолженность по процентному (купонному) доходу по облигациям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35 538 775 863,40р.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1,87%</a:t>
                      </a:r>
                      <a:endParaRPr/>
                    </a:p>
                  </a:txBody>
                  <a:tcPr/>
                </a:tc>
              </a:tr>
              <a:tr h="1314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прочая дебиторская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92 000,00р.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Прочие активы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36756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Итого: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1 902 696 730 049,70р.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108360">
                <a:tc>
                  <a:txBody>
                    <a:bodyPr anchor="b" bIns="0" lIns="1080" rIns="1080" tIns="14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Обязательства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Сумма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Доля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Кредиторская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2350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кредиторская задолженность по выплате вознаграждения спецдепозитарию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836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кредиторская задолженность по выплате вознаграждения УК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2872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кредиторская задолженность по перечислению средств на формирование ИОУД НПФ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339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кредиторская задолженность по перечислению средств в НПФ для исполнения им своих текущих обязательств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3140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прочая кредиторская задолженность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0,00%</a:t>
                      </a:r>
                      <a:endParaRPr/>
                    </a:p>
                  </a:txBody>
                  <a:tcPr/>
                </a:tc>
              </a:tr>
              <a:tr h="12348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Итого: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0,00р.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0</a:t>
                      </a:r>
                      <a:endParaRPr/>
                    </a:p>
                  </a:txBody>
                  <a:tcPr/>
                </a:tc>
              </a:tr>
              <a:tr h="367560">
                <a:tc>
                  <a:txBody>
                    <a:bodyPr anchor="b" bIns="0" lIns="1080" rIns="1080" tIns="144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Century Gothic"/>
                        </a:rPr>
                        <a:t>СЧА: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1080" rIns="1080" tIns="144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800">
                          <a:solidFill>
                            <a:srgbClr val="000000"/>
                          </a:solidFill>
                          <a:latin typeface="Century Gothic"/>
                        </a:rPr>
                        <a:t>1 902 696 730 049,70р.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</a:tbl>
          </a:graphicData>
        </a:graphic>
      </p:graphicFrame>
      <p:graphicFrame>
        <p:nvGraphicFramePr>
          <p:cNvPr id="232" name="Диаграмма 12"/>
          <p:cNvGraphicFramePr/>
          <p:nvPr/>
        </p:nvGraphicFramePr>
        <p:xfrm>
          <a:off x="5580000" y="1267200"/>
          <a:ext cx="3946320" cy="303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628560" y="0"/>
            <a:ext cx="7590960" cy="6390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6b7d72"/>
                </a:solidFill>
                <a:latin typeface="Book Antiqua"/>
              </a:rPr>
              <a:t>Рэнкинг управляющих компаний по объему пенсионных накоплений за 31.12.2015</a:t>
            </a:r>
            <a:endParaRPr/>
          </a:p>
        </p:txBody>
      </p:sp>
      <p:sp>
        <p:nvSpPr>
          <p:cNvPr id="234" name="Line 2"/>
          <p:cNvSpPr/>
          <p:nvPr/>
        </p:nvSpPr>
        <p:spPr>
          <a:xfrm>
            <a:off x="628560" y="497520"/>
            <a:ext cx="7803720" cy="0"/>
          </a:xfrm>
          <a:prstGeom prst="line">
            <a:avLst/>
          </a:prstGeom>
          <a:ln w="9360">
            <a:solidFill>
              <a:srgbClr val="0d0d0d"/>
            </a:solidFill>
            <a:round/>
          </a:ln>
        </p:spPr>
      </p:sp>
      <p:sp>
        <p:nvSpPr>
          <p:cNvPr id="235" name="CustomShape 3"/>
          <p:cNvSpPr/>
          <p:nvPr/>
        </p:nvSpPr>
        <p:spPr>
          <a:xfrm>
            <a:off x="5335200" y="6546240"/>
            <a:ext cx="3579840" cy="62316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23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3600" y="1556640"/>
            <a:ext cx="9305640" cy="475272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СЧА паевых фондов за 09.05.2016</a:t>
            </a:r>
            <a:endParaRPr/>
          </a:p>
        </p:txBody>
      </p:sp>
      <p:sp>
        <p:nvSpPr>
          <p:cNvPr id="142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4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81000" y="1917000"/>
            <a:ext cx="9305640" cy="3323880"/>
          </a:xfrm>
          <a:prstGeom prst="rect">
            <a:avLst/>
          </a:prstGeom>
          <a:ln>
            <a:noFill/>
          </a:ln>
        </p:spPr>
      </p:pic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628560" y="0"/>
            <a:ext cx="7590960" cy="63900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6b7d72"/>
                </a:solidFill>
                <a:latin typeface="Book Antiqua"/>
              </a:rPr>
              <a:t>Рэнкинг управляющих компаний по доходности за 31.012.2015</a:t>
            </a:r>
            <a:endParaRPr/>
          </a:p>
        </p:txBody>
      </p:sp>
      <p:sp>
        <p:nvSpPr>
          <p:cNvPr id="238" name="Line 2"/>
          <p:cNvSpPr/>
          <p:nvPr/>
        </p:nvSpPr>
        <p:spPr>
          <a:xfrm>
            <a:off x="628560" y="497520"/>
            <a:ext cx="7803720" cy="0"/>
          </a:xfrm>
          <a:prstGeom prst="line">
            <a:avLst/>
          </a:prstGeom>
          <a:ln w="9360">
            <a:solidFill>
              <a:srgbClr val="0d0d0d"/>
            </a:solidFill>
            <a:round/>
          </a:ln>
        </p:spPr>
      </p:sp>
      <p:sp>
        <p:nvSpPr>
          <p:cNvPr id="239" name="CustomShape 3"/>
          <p:cNvSpPr/>
          <p:nvPr/>
        </p:nvSpPr>
        <p:spPr>
          <a:xfrm>
            <a:off x="5335200" y="6546240"/>
            <a:ext cx="3808440" cy="62316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" id="240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923760"/>
            <a:ext cx="9381600" cy="500976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Список источников</a:t>
            </a:r>
            <a:endParaRPr/>
          </a:p>
        </p:txBody>
      </p:sp>
      <p:sp>
        <p:nvSpPr>
          <p:cNvPr id="242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u="sng">
                <a:solidFill>
                  <a:srgbClr val="cccc00"/>
                </a:solidFill>
                <a:latin typeface="Century Gothic"/>
                <a:hlinkClick r:id="rId1"/>
              </a:rPr>
              <a:t>http://nlu.ru</a:t>
            </a:r>
            <a:r>
              <a:rPr lang="ru-RU" sz="2400" u="sng">
                <a:solidFill>
                  <a:srgbClr val="cccc00"/>
                </a:solidFill>
                <a:latin typeface="Century Gothic"/>
                <a:hlinkClick r:id="rId2"/>
              </a:rPr>
              <a:t>/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>
                <a:solidFill>
                  <a:srgbClr val="564b3c"/>
                </a:solidFill>
                <a:latin typeface="Century Gothic"/>
              </a:rPr>
              <a:t>http://pif.investfunds.ru/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301680" y="3069000"/>
            <a:ext cx="8503560" cy="71964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ru-RU" sz="2400">
                <a:solidFill>
                  <a:srgbClr val="564b3c"/>
                </a:solidFill>
                <a:latin typeface="Century Gothic"/>
              </a:rPr>
              <a:t>Спасибо за внимание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СЧА паевых фондов за 12.05.2016</a:t>
            </a:r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4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71280" y="2133000"/>
            <a:ext cx="9286560" cy="3304800"/>
          </a:xfrm>
          <a:prstGeom prst="rect">
            <a:avLst/>
          </a:prstGeom>
          <a:ln>
            <a:noFill/>
          </a:ln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Динамика ЧА за 09.05-12.05</a:t>
            </a:r>
            <a:endParaRPr/>
          </a:p>
        </p:txBody>
      </p:sp>
      <p:sp>
        <p:nvSpPr>
          <p:cNvPr id="148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4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74520" y="2061000"/>
            <a:ext cx="9258120" cy="363816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СЧА ПИФов (в %)</a:t>
            </a:r>
            <a:endParaRPr/>
          </a:p>
        </p:txBody>
      </p:sp>
      <p:pic>
        <p:nvPicPr>
          <p:cNvPr descr="" id="151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123560" y="1757880"/>
            <a:ext cx="6896880" cy="436284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Количество ПИФов на 09.05.2016</a:t>
            </a:r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5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-27000" y="1754280"/>
            <a:ext cx="9222480" cy="325872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Количество ПИФов за 16.05.2016</a:t>
            </a:r>
            <a:endParaRPr/>
          </a:p>
        </p:txBody>
      </p:sp>
      <p:sp>
        <p:nvSpPr>
          <p:cNvPr id="156" name="TextShape 2"/>
          <p:cNvSpPr txBox="1"/>
          <p:nvPr/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p>
            <a:endParaRPr/>
          </a:p>
        </p:txBody>
      </p:sp>
      <p:pic>
        <p:nvPicPr>
          <p:cNvPr descr="" id="157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-21240" y="2133000"/>
            <a:ext cx="9143640" cy="319500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3500">
                <a:solidFill>
                  <a:srgbClr val="6b7d72"/>
                </a:solidFill>
                <a:latin typeface="Book Antiqua"/>
              </a:rPr>
              <a:t>Количество ПИФов в %</a:t>
            </a:r>
            <a:endParaRPr/>
          </a:p>
        </p:txBody>
      </p:sp>
      <p:pic>
        <p:nvPicPr>
          <p:cNvPr descr="" id="159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777240" y="1752480"/>
            <a:ext cx="7589160" cy="4373280"/>
          </a:xfrm>
          <a:prstGeom prst="rect">
            <a:avLst/>
          </a:prstGeom>
          <a:ln>
            <a:noFill/>
          </a:ln>
        </p:spPr>
      </p:pic>
      <p:sp>
        <p:nvSpPr>
          <p:cNvPr id="160" name="CustomShape 2"/>
          <p:cNvSpPr/>
          <p:nvPr/>
        </p:nvSpPr>
        <p:spPr>
          <a:xfrm>
            <a:off x="755640" y="1772640"/>
            <a:ext cx="7632360" cy="662040"/>
          </a:xfrm>
          <a:prstGeom prst="rect">
            <a:avLst/>
          </a:prstGeom>
          <a:solidFill>
            <a:srgbClr val="ffffff"/>
          </a:solidFill>
          <a:ln w="25560">
            <a:solidFill>
              <a:srgbClr val="786c71"/>
            </a:solidFill>
            <a:round/>
          </a:ln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1400">
                <a:solidFill>
                  <a:srgbClr val="000000"/>
                </a:solidFill>
                <a:latin typeface="Century Gothic"/>
              </a:rPr>
              <a:t>Количество ПИФов на 16.05.2016, согласно данным НЛУ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