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9.png" ContentType="image/png"/>
  <Override PartName="/ppt/media/image11.png" ContentType="image/png"/>
  <Override PartName="/ppt/media/image20.png" ContentType="image/png"/>
  <Override PartName="/ppt/media/image13.png" ContentType="image/png"/>
  <Override PartName="/ppt/media/image22.png" ContentType="image/png"/>
  <Override PartName="/ppt/media/image31.png" ContentType="image/png"/>
  <Override PartName="/ppt/media/image15.png" ContentType="image/png"/>
  <Override PartName="/ppt/media/image24.png" ContentType="image/png"/>
  <Override PartName="/ppt/media/image17.png" ContentType="image/png"/>
  <Override PartName="/ppt/media/image26.png" ContentType="image/png"/>
  <Override PartName="/ppt/media/image19.png" ContentType="image/png"/>
  <Override PartName="/ppt/media/image28.png" ContentType="image/png"/>
  <Override PartName="/ppt/media/image2.png" ContentType="image/png"/>
  <Override PartName="/ppt/media/image4.png" ContentType="image/png"/>
  <Override PartName="/ppt/media/image6.png" ContentType="image/png"/>
  <Override PartName="/ppt/media/image8.png" ContentType="image/png"/>
  <Override PartName="/ppt/media/image10.png" ContentType="image/png"/>
  <Override PartName="/ppt/media/image12.png" ContentType="image/png"/>
  <Override PartName="/ppt/media/image21.png" ContentType="image/png"/>
  <Override PartName="/ppt/media/image30.png" ContentType="image/png"/>
  <Override PartName="/ppt/media/image14.png" ContentType="image/png"/>
  <Override PartName="/ppt/media/image23.png" ContentType="image/png"/>
  <Override PartName="/ppt/media/image32.png" ContentType="image/png"/>
  <Override PartName="/ppt/media/image16.png" ContentType="image/png"/>
  <Override PartName="/ppt/media/image25.png" ContentType="image/png"/>
  <Override PartName="/ppt/media/image18.png" ContentType="image/png"/>
  <Override PartName="/ppt/media/image27.png" ContentType="image/png"/>
  <Override PartName="/ppt/media/image1.png" ContentType="image/png"/>
  <Override PartName="/ppt/media/image29.png" ContentType="image/png"/>
  <Override PartName="/ppt/media/image3.png" ContentType="image/png"/>
  <Override PartName="/ppt/media/image5.png" ContentType="image/png"/>
  <Override PartName="/ppt/media/image7.png" ContentType="image/png"/>
  <Override PartName="/ppt/slideLayouts/slideLayout28.xml" ContentType="application/vnd.openxmlformats-officedocument.presentationml.slideLayout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presentation.xml" ContentType="application/vnd.openxmlformats-officedocument.presentationml.presentation.main+xml"/>
  <Override PartName="/ppt/slides/_rels/slide28.xml.rels" ContentType="application/vnd.openxmlformats-package.relationships+xml"/>
  <Override PartName="/ppt/slides/_rels/slide38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31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2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6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44.xml.rels" ContentType="application/vnd.openxmlformats-package.relationships+xml"/>
  <Override PartName="/ppt/slides/_rels/slide42.xml.rels" ContentType="application/vnd.openxmlformats-package.relationships+xml"/>
  <Override PartName="/ppt/slides/_rels/slide40.xml.rels" ContentType="application/vnd.openxmlformats-package.relationships+xml"/>
  <Override PartName="/ppt/slides/_rels/slide29.xml.rels" ContentType="application/vnd.openxmlformats-package.relationships+xml"/>
  <Override PartName="/ppt/slides/_rels/slide27.xml.rels" ContentType="application/vnd.openxmlformats-package.relationships+xml"/>
  <Override PartName="/ppt/slides/_rels/slide39.xml.rels" ContentType="application/vnd.openxmlformats-package.relationships+xml"/>
  <Override PartName="/ppt/slides/_rels/slide37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17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9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_rels/slide43.xml.rels" ContentType="application/vnd.openxmlformats-package.relationships+xml"/>
  <Override PartName="/ppt/slides/_rels/slide41.xml.rels" ContentType="application/vnd.openxmlformats-package.relationships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39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
</Relationships>
</file>

<file path=ppt/charts/chart35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label 1</c:f>
              <c:strCache>
                <c:ptCount val="1"/>
                <c:pt idx="0">
                  <c:v>Объем государственного внутреннего долга РФ, млрд.руб.</c:v>
                </c:pt>
              </c:strCache>
            </c:strRef>
          </c:tx>
          <c:spPr>
            <a:solidFill>
              <a:srgbClr val="df5327"/>
            </a:solidFill>
            <a:ln>
              <a:noFill/>
            </a:ln>
          </c:spPr>
          <c:cat>
            <c:strRef>
              <c:f>categories</c:f>
              <c:strCache>
                <c:ptCount val="17"/>
                <c:pt idx="0">
                  <c:v>01.01.2000</c:v>
                </c:pt>
                <c:pt idx="1">
                  <c:v>01.01.2001</c:v>
                </c:pt>
                <c:pt idx="2">
                  <c:v>01.01.2002</c:v>
                </c:pt>
                <c:pt idx="3">
                  <c:v>01.01.2003</c:v>
                </c:pt>
                <c:pt idx="4">
                  <c:v>01.01.2004</c:v>
                </c:pt>
                <c:pt idx="5">
                  <c:v>01.01.2005</c:v>
                </c:pt>
                <c:pt idx="6">
                  <c:v>01.01.2006</c:v>
                </c:pt>
                <c:pt idx="7">
                  <c:v>01.01.2007</c:v>
                </c:pt>
                <c:pt idx="8">
                  <c:v>01.01.2008</c:v>
                </c:pt>
                <c:pt idx="9">
                  <c:v>01.01.2009</c:v>
                </c:pt>
                <c:pt idx="10">
                  <c:v>01.01.2010</c:v>
                </c:pt>
                <c:pt idx="11">
                  <c:v>01.01.2011</c:v>
                </c:pt>
                <c:pt idx="12">
                  <c:v>01.01.2012</c:v>
                </c:pt>
                <c:pt idx="13">
                  <c:v>01.01.2013</c:v>
                </c:pt>
                <c:pt idx="14">
                  <c:v>01.01.2014</c:v>
                </c:pt>
                <c:pt idx="15">
                  <c:v>01.01.2015</c:v>
                </c:pt>
                <c:pt idx="16">
                  <c:v>01.01.2016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7"/>
                <c:pt idx="0">
                  <c:v>578.23</c:v>
                </c:pt>
                <c:pt idx="1">
                  <c:v>557.42</c:v>
                </c:pt>
                <c:pt idx="2">
                  <c:v>533.51</c:v>
                </c:pt>
                <c:pt idx="3">
                  <c:v>679.91</c:v>
                </c:pt>
                <c:pt idx="4">
                  <c:v>682.02</c:v>
                </c:pt>
                <c:pt idx="5">
                  <c:v>778.47</c:v>
                </c:pt>
                <c:pt idx="6">
                  <c:v>875.43</c:v>
                </c:pt>
                <c:pt idx="7">
                  <c:v>1064.88</c:v>
                </c:pt>
                <c:pt idx="8">
                  <c:v>1301.15</c:v>
                </c:pt>
                <c:pt idx="9">
                  <c:v>1499.82</c:v>
                </c:pt>
                <c:pt idx="10">
                  <c:v>2094.73</c:v>
                </c:pt>
                <c:pt idx="11">
                  <c:v>2940.39</c:v>
                </c:pt>
                <c:pt idx="12">
                  <c:v>4190.55</c:v>
                </c:pt>
                <c:pt idx="13">
                  <c:v>4977.9</c:v>
                </c:pt>
                <c:pt idx="14">
                  <c:v>5722.24</c:v>
                </c:pt>
                <c:pt idx="15">
                  <c:v>7241.17</c:v>
                </c:pt>
                <c:pt idx="16">
                  <c:v>7307.611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в т.ч.Государственные гарантии РФ в валюте РФ</c:v>
                </c:pt>
              </c:strCache>
            </c:strRef>
          </c:tx>
          <c:spPr>
            <a:solidFill>
              <a:srgbClr val="ffbd47"/>
            </a:solidFill>
            <a:ln>
              <a:noFill/>
            </a:ln>
          </c:spPr>
          <c:cat>
            <c:strRef>
              <c:f>categories</c:f>
              <c:strCache>
                <c:ptCount val="17"/>
                <c:pt idx="0">
                  <c:v>01.01.2000</c:v>
                </c:pt>
                <c:pt idx="1">
                  <c:v>01.01.2001</c:v>
                </c:pt>
                <c:pt idx="2">
                  <c:v>01.01.2002</c:v>
                </c:pt>
                <c:pt idx="3">
                  <c:v>01.01.2003</c:v>
                </c:pt>
                <c:pt idx="4">
                  <c:v>01.01.2004</c:v>
                </c:pt>
                <c:pt idx="5">
                  <c:v>01.01.2005</c:v>
                </c:pt>
                <c:pt idx="6">
                  <c:v>01.01.2006</c:v>
                </c:pt>
                <c:pt idx="7">
                  <c:v>01.01.2007</c:v>
                </c:pt>
                <c:pt idx="8">
                  <c:v>01.01.2008</c:v>
                </c:pt>
                <c:pt idx="9">
                  <c:v>01.01.2009</c:v>
                </c:pt>
                <c:pt idx="10">
                  <c:v>01.01.2010</c:v>
                </c:pt>
                <c:pt idx="11">
                  <c:v>01.01.2011</c:v>
                </c:pt>
                <c:pt idx="12">
                  <c:v>01.01.2012</c:v>
                </c:pt>
                <c:pt idx="13">
                  <c:v>01.01.2013</c:v>
                </c:pt>
                <c:pt idx="14">
                  <c:v>01.01.2014</c:v>
                </c:pt>
                <c:pt idx="15">
                  <c:v>01.01.2015</c:v>
                </c:pt>
                <c:pt idx="16">
                  <c:v>01.01.2016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17"/>
                <c:pt idx="0">
                  <c:v>0.82</c:v>
                </c:pt>
                <c:pt idx="1">
                  <c:v>1.02</c:v>
                </c:pt>
                <c:pt idx="2">
                  <c:v>0.02</c:v>
                </c:pt>
                <c:pt idx="3">
                  <c:v>8.62</c:v>
                </c:pt>
                <c:pt idx="4">
                  <c:v>5.58</c:v>
                </c:pt>
                <c:pt idx="5">
                  <c:v>12.93</c:v>
                </c:pt>
                <c:pt idx="6">
                  <c:v>18.86</c:v>
                </c:pt>
                <c:pt idx="7">
                  <c:v>31.23</c:v>
                </c:pt>
                <c:pt idx="8">
                  <c:v>46.68</c:v>
                </c:pt>
                <c:pt idx="9">
                  <c:v>72.49</c:v>
                </c:pt>
                <c:pt idx="10">
                  <c:v>251.36</c:v>
                </c:pt>
                <c:pt idx="11">
                  <c:v>472.25</c:v>
                </c:pt>
                <c:pt idx="12">
                  <c:v>637.33</c:v>
                </c:pt>
                <c:pt idx="13">
                  <c:v>906.6</c:v>
                </c:pt>
                <c:pt idx="14">
                  <c:v>1289.85</c:v>
                </c:pt>
                <c:pt idx="15">
                  <c:v>1765.46</c:v>
                </c:pt>
                <c:pt idx="16">
                  <c:v>1734.516</c:v>
                </c:pt>
              </c:numCache>
            </c:numRef>
          </c:val>
        </c:ser>
        <c:gapWidth val="150"/>
        <c:axId val="82879424"/>
        <c:axId val="67677099"/>
      </c:barChart>
      <c:catAx>
        <c:axId val="8287942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0080">
            <a:solidFill>
              <a:srgbClr val="8b8b8b"/>
            </a:solidFill>
            <a:round/>
          </a:ln>
        </c:spPr>
        <c:crossAx val="67677099"/>
        <c:crossesAt val="0"/>
        <c:auto val="1"/>
        <c:lblAlgn val="ctr"/>
        <c:lblOffset val="100"/>
      </c:catAx>
      <c:valAx>
        <c:axId val="67677099"/>
        <c:scaling>
          <c:orientation val="minMax"/>
        </c:scaling>
        <c:delete val="0"/>
        <c:axPos val="l"/>
        <c:majorGridlines>
          <c:spPr>
            <a:ln w="10080">
              <a:solidFill>
                <a:srgbClr val="8b8b8b"/>
              </a:solidFill>
              <a:round/>
            </a:ln>
          </c:spPr>
        </c:majorGridlines>
        <c:majorTickMark val="out"/>
        <c:minorTickMark val="none"/>
        <c:tickLblPos val="nextTo"/>
        <c:spPr>
          <a:ln w="10080">
            <a:solidFill>
              <a:srgbClr val="8b8b8b"/>
            </a:solidFill>
            <a:round/>
          </a:ln>
        </c:spPr>
        <c:crossAx val="82879424"/>
        <c:crossesAt val="0"/>
      </c:valAx>
      <c:spPr>
        <a:solidFill>
          <a:srgbClr val="ffffff"/>
        </a:solidFill>
        <a:ln>
          <a:noFill/>
        </a:ln>
      </c:spPr>
    </c:plotArea>
    <c:legend>
      <c:legendPos val="b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36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label 1</c:f>
              <c:strCache>
                <c:ptCount val="1"/>
                <c:pt idx="0">
                  <c:v>Объем государственного внутреннего долга Российской Федерации - всего, млр. руб.</c:v>
                </c:pt>
              </c:strCache>
            </c:strRef>
          </c:tx>
          <c:spPr>
            <a:solidFill>
              <a:srgbClr val="df5327"/>
            </a:solidFill>
            <a:ln>
              <a:noFill/>
            </a:ln>
          </c:spPr>
          <c:cat>
            <c:strRef>
              <c:f>categories</c:f>
              <c:strCache>
                <c:ptCount val="12"/>
                <c:pt idx="0">
                  <c:v>01.01.2015</c:v>
                </c:pt>
                <c:pt idx="1">
                  <c:v>01.02.2015</c:v>
                </c:pt>
                <c:pt idx="2">
                  <c:v>01.03.2015</c:v>
                </c:pt>
                <c:pt idx="3">
                  <c:v>01.04.2015</c:v>
                </c:pt>
                <c:pt idx="4">
                  <c:v>01.05.2015</c:v>
                </c:pt>
                <c:pt idx="5">
                  <c:v>01.06.2015</c:v>
                </c:pt>
                <c:pt idx="6">
                  <c:v>01.07.2015</c:v>
                </c:pt>
                <c:pt idx="7">
                  <c:v>01.08.2015</c:v>
                </c:pt>
                <c:pt idx="8">
                  <c:v>01.09.2015</c:v>
                </c:pt>
                <c:pt idx="9">
                  <c:v>01.10.2015</c:v>
                </c:pt>
                <c:pt idx="10">
                  <c:v>01.11.2015</c:v>
                </c:pt>
                <c:pt idx="11">
                  <c:v>01.12.2015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2"/>
                <c:pt idx="0">
                  <c:v>7241.169</c:v>
                </c:pt>
                <c:pt idx="1">
                  <c:v>7240.896</c:v>
                </c:pt>
                <c:pt idx="2">
                  <c:v>7159.78</c:v>
                </c:pt>
                <c:pt idx="3">
                  <c:v>6986.477</c:v>
                </c:pt>
                <c:pt idx="4">
                  <c:v>7100.311</c:v>
                </c:pt>
                <c:pt idx="5">
                  <c:v>7160.382</c:v>
                </c:pt>
                <c:pt idx="6">
                  <c:v>7041.289</c:v>
                </c:pt>
                <c:pt idx="7">
                  <c:v>7171.129</c:v>
                </c:pt>
                <c:pt idx="8">
                  <c:v>6955.448</c:v>
                </c:pt>
                <c:pt idx="9">
                  <c:v>6979.189</c:v>
                </c:pt>
                <c:pt idx="10">
                  <c:v>7119.134</c:v>
                </c:pt>
                <c:pt idx="11">
                  <c:v>7160.043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в т.ч. Государственные гарантии</c:v>
                </c:pt>
              </c:strCache>
            </c:strRef>
          </c:tx>
          <c:spPr>
            <a:solidFill>
              <a:srgbClr val="ffbd47"/>
            </a:solidFill>
            <a:ln>
              <a:noFill/>
            </a:ln>
          </c:spPr>
          <c:cat>
            <c:strRef>
              <c:f>categories</c:f>
              <c:strCache>
                <c:ptCount val="12"/>
                <c:pt idx="0">
                  <c:v>01.01.2015</c:v>
                </c:pt>
                <c:pt idx="1">
                  <c:v>01.02.2015</c:v>
                </c:pt>
                <c:pt idx="2">
                  <c:v>01.03.2015</c:v>
                </c:pt>
                <c:pt idx="3">
                  <c:v>01.04.2015</c:v>
                </c:pt>
                <c:pt idx="4">
                  <c:v>01.05.2015</c:v>
                </c:pt>
                <c:pt idx="5">
                  <c:v>01.06.2015</c:v>
                </c:pt>
                <c:pt idx="6">
                  <c:v>01.07.2015</c:v>
                </c:pt>
                <c:pt idx="7">
                  <c:v>01.08.2015</c:v>
                </c:pt>
                <c:pt idx="8">
                  <c:v>01.09.2015</c:v>
                </c:pt>
                <c:pt idx="9">
                  <c:v>01.10.2015</c:v>
                </c:pt>
                <c:pt idx="10">
                  <c:v>01.11.2015</c:v>
                </c:pt>
                <c:pt idx="11">
                  <c:v>01.12.2015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12"/>
                <c:pt idx="0">
                  <c:v>1765.456</c:v>
                </c:pt>
                <c:pt idx="1">
                  <c:v>1761.561</c:v>
                </c:pt>
                <c:pt idx="2">
                  <c:v>1628.23</c:v>
                </c:pt>
                <c:pt idx="3">
                  <c:v>1603.442</c:v>
                </c:pt>
                <c:pt idx="4">
                  <c:v>1607.597</c:v>
                </c:pt>
                <c:pt idx="5">
                  <c:v>1583.108</c:v>
                </c:pt>
                <c:pt idx="6">
                  <c:v>1585.651</c:v>
                </c:pt>
                <c:pt idx="7">
                  <c:v>1589.307</c:v>
                </c:pt>
                <c:pt idx="8">
                  <c:v>1582.954</c:v>
                </c:pt>
                <c:pt idx="9">
                  <c:v>1585.069</c:v>
                </c:pt>
                <c:pt idx="10">
                  <c:v>1643.908</c:v>
                </c:pt>
                <c:pt idx="11">
                  <c:v>1638.908</c:v>
                </c:pt>
              </c:numCache>
            </c:numRef>
          </c:val>
        </c:ser>
        <c:gapWidth val="150"/>
        <c:axId val="41350379"/>
        <c:axId val="42087457"/>
      </c:barChart>
      <c:catAx>
        <c:axId val="41350379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0080">
            <a:solidFill>
              <a:srgbClr val="8b8b8b"/>
            </a:solidFill>
            <a:round/>
          </a:ln>
        </c:spPr>
        <c:crossAx val="42087457"/>
        <c:crossesAt val="0"/>
        <c:auto val="1"/>
        <c:lblAlgn val="ctr"/>
        <c:lblOffset val="100"/>
      </c:catAx>
      <c:valAx>
        <c:axId val="42087457"/>
        <c:scaling>
          <c:orientation val="minMax"/>
        </c:scaling>
        <c:delete val="0"/>
        <c:axPos val="l"/>
        <c:majorGridlines>
          <c:spPr>
            <a:ln w="10080">
              <a:solidFill>
                <a:srgbClr val="8b8b8b"/>
              </a:solidFill>
              <a:round/>
            </a:ln>
          </c:spPr>
        </c:majorGridlines>
        <c:majorTickMark val="out"/>
        <c:minorTickMark val="none"/>
        <c:tickLblPos val="nextTo"/>
        <c:spPr>
          <a:ln w="10080">
            <a:solidFill>
              <a:srgbClr val="8b8b8b"/>
            </a:solidFill>
            <a:round/>
          </a:ln>
        </c:spPr>
        <c:crossAx val="41350379"/>
        <c:crossesAt val="0"/>
      </c:valAx>
      <c:spPr>
        <a:solidFill>
          <a:srgbClr val="ffffff"/>
        </a:solidFill>
        <a:ln>
          <a:noFill/>
        </a:ln>
      </c:spPr>
    </c:plotArea>
    <c:legend>
      <c:legendPos val="b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37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label 1</c:f>
              <c:strCache>
                <c:ptCount val="1"/>
                <c:pt idx="0">
                  <c:v>Всего, млн. долл. США.</c:v>
                </c:pt>
              </c:strCache>
            </c:strRef>
          </c:tx>
          <c:spPr>
            <a:solidFill>
              <a:srgbClr val="df5327"/>
            </a:solidFill>
            <a:ln>
              <a:noFill/>
            </a:ln>
          </c:spPr>
          <c:cat>
            <c:strRef>
              <c:f>categories</c:f>
              <c:strCache>
                <c:ptCount val="11"/>
                <c:pt idx="0">
                  <c:v>38718</c:v>
                </c:pt>
                <c:pt idx="1">
                  <c:v>39083</c:v>
                </c:pt>
                <c:pt idx="2">
                  <c:v>39448</c:v>
                </c:pt>
                <c:pt idx="3">
                  <c:v>39814</c:v>
                </c:pt>
                <c:pt idx="4">
                  <c:v>40179</c:v>
                </c:pt>
                <c:pt idx="5">
                  <c:v>40544</c:v>
                </c:pt>
                <c:pt idx="6">
                  <c:v>40909</c:v>
                </c:pt>
                <c:pt idx="7">
                  <c:v>41275</c:v>
                </c:pt>
                <c:pt idx="8">
                  <c:v>41640</c:v>
                </c:pt>
                <c:pt idx="9">
                  <c:v>42005</c:v>
                </c:pt>
                <c:pt idx="10">
                  <c:v>42370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1"/>
                <c:pt idx="0">
                  <c:v>76500</c:v>
                </c:pt>
                <c:pt idx="1">
                  <c:v>52000</c:v>
                </c:pt>
                <c:pt idx="2">
                  <c:v>44900</c:v>
                </c:pt>
                <c:pt idx="3">
                  <c:v>40600</c:v>
                </c:pt>
                <c:pt idx="4">
                  <c:v>37641</c:v>
                </c:pt>
                <c:pt idx="5">
                  <c:v>39956.9</c:v>
                </c:pt>
                <c:pt idx="6">
                  <c:v>35801.4</c:v>
                </c:pt>
                <c:pt idx="7">
                  <c:v>50769.2</c:v>
                </c:pt>
                <c:pt idx="8">
                  <c:v>55794.2</c:v>
                </c:pt>
                <c:pt idx="9">
                  <c:v>54355.4</c:v>
                </c:pt>
                <c:pt idx="10">
                  <c:v>50002.3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в т.ч. Государственные грантии РФ в иностранной валюте</c:v>
                </c:pt>
              </c:strCache>
            </c:strRef>
          </c:tx>
          <c:spPr>
            <a:solidFill>
              <a:srgbClr val="ffbd47"/>
            </a:solidFill>
            <a:ln>
              <a:noFill/>
            </a:ln>
          </c:spPr>
          <c:cat>
            <c:strRef>
              <c:f>categories</c:f>
              <c:strCache>
                <c:ptCount val="11"/>
                <c:pt idx="0">
                  <c:v>38718</c:v>
                </c:pt>
                <c:pt idx="1">
                  <c:v>39083</c:v>
                </c:pt>
                <c:pt idx="2">
                  <c:v>39448</c:v>
                </c:pt>
                <c:pt idx="3">
                  <c:v>39814</c:v>
                </c:pt>
                <c:pt idx="4">
                  <c:v>40179</c:v>
                </c:pt>
                <c:pt idx="5">
                  <c:v>40544</c:v>
                </c:pt>
                <c:pt idx="6">
                  <c:v>40909</c:v>
                </c:pt>
                <c:pt idx="7">
                  <c:v>41275</c:v>
                </c:pt>
                <c:pt idx="8">
                  <c:v>41640</c:v>
                </c:pt>
                <c:pt idx="9">
                  <c:v>42005</c:v>
                </c:pt>
                <c:pt idx="10">
                  <c:v>42370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11"/>
                <c:pt idx="0">
                  <c:v>300</c:v>
                </c:pt>
                <c:pt idx="1">
                  <c:v>600</c:v>
                </c:pt>
                <c:pt idx="2">
                  <c:v>600</c:v>
                </c:pt>
                <c:pt idx="3">
                  <c:v>600</c:v>
                </c:pt>
                <c:pt idx="4">
                  <c:v>881.4</c:v>
                </c:pt>
                <c:pt idx="5">
                  <c:v>913.3</c:v>
                </c:pt>
                <c:pt idx="6">
                  <c:v>1008.9</c:v>
                </c:pt>
                <c:pt idx="7">
                  <c:v>11389.8</c:v>
                </c:pt>
                <c:pt idx="8">
                  <c:v>11399.1</c:v>
                </c:pt>
                <c:pt idx="9">
                  <c:v>12083.2</c:v>
                </c:pt>
                <c:pt idx="10">
                  <c:v>11875.9</c:v>
                </c:pt>
              </c:numCache>
            </c:numRef>
          </c:val>
        </c:ser>
        <c:gapWidth val="150"/>
        <c:axId val="84550832"/>
        <c:axId val="20505518"/>
      </c:barChart>
      <c:catAx>
        <c:axId val="8455083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0080">
            <a:solidFill>
              <a:srgbClr val="8b8b8b"/>
            </a:solidFill>
            <a:round/>
          </a:ln>
        </c:spPr>
        <c:crossAx val="20505518"/>
        <c:crossesAt val="0"/>
        <c:auto val="1"/>
        <c:lblAlgn val="ctr"/>
        <c:lblOffset val="100"/>
      </c:catAx>
      <c:valAx>
        <c:axId val="20505518"/>
        <c:scaling>
          <c:orientation val="minMax"/>
        </c:scaling>
        <c:delete val="0"/>
        <c:axPos val="l"/>
        <c:majorGridlines>
          <c:spPr>
            <a:ln w="10080">
              <a:solidFill>
                <a:srgbClr val="8b8b8b"/>
              </a:solidFill>
              <a:round/>
            </a:ln>
          </c:spPr>
        </c:majorGridlines>
        <c:majorTickMark val="out"/>
        <c:minorTickMark val="none"/>
        <c:tickLblPos val="nextTo"/>
        <c:spPr>
          <a:ln w="10080">
            <a:solidFill>
              <a:srgbClr val="8b8b8b"/>
            </a:solidFill>
            <a:round/>
          </a:ln>
        </c:spPr>
        <c:crossAx val="84550832"/>
        <c:crossesAt val="0"/>
      </c:valAx>
      <c:spPr>
        <a:solidFill>
          <a:srgbClr val="ffffff"/>
        </a:solidFill>
        <a:ln>
          <a:noFill/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charts/chart38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 sz="2800">
                <a:solidFill>
                  <a:srgbClr val="000000"/>
                </a:solidFill>
                <a:latin typeface="Corbel"/>
              </a:rPr>
              <a:t>Объем государственного внешнего долга Российской Федерации (2011-2016 гг.)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Всего, млн. долл. США</c:v>
                </c:pt>
              </c:strCache>
            </c:strRef>
          </c:tx>
          <c:spPr>
            <a:solidFill>
              <a:srgbClr val="df5327"/>
            </a:solidFill>
            <a:ln w="28440">
              <a:solidFill>
                <a:srgbClr val="df5327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6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6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62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  <c:pt idx="4">
                  <c:v>40664</c:v>
                </c:pt>
                <c:pt idx="5">
                  <c:v>40695</c:v>
                </c:pt>
                <c:pt idx="6">
                  <c:v>40725</c:v>
                </c:pt>
                <c:pt idx="7">
                  <c:v>40756</c:v>
                </c:pt>
                <c:pt idx="8">
                  <c:v>40787</c:v>
                </c:pt>
                <c:pt idx="9">
                  <c:v>40817</c:v>
                </c:pt>
                <c:pt idx="10">
                  <c:v>40848</c:v>
                </c:pt>
                <c:pt idx="11">
                  <c:v>40878</c:v>
                </c:pt>
                <c:pt idx="12">
                  <c:v>40909</c:v>
                </c:pt>
                <c:pt idx="13">
                  <c:v>40940</c:v>
                </c:pt>
                <c:pt idx="14">
                  <c:v>40969</c:v>
                </c:pt>
                <c:pt idx="15">
                  <c:v>41000</c:v>
                </c:pt>
                <c:pt idx="16">
                  <c:v>41030</c:v>
                </c:pt>
                <c:pt idx="17">
                  <c:v>41061</c:v>
                </c:pt>
                <c:pt idx="18">
                  <c:v>41091</c:v>
                </c:pt>
                <c:pt idx="19">
                  <c:v>41122</c:v>
                </c:pt>
                <c:pt idx="20">
                  <c:v>41153</c:v>
                </c:pt>
                <c:pt idx="21">
                  <c:v>41183</c:v>
                </c:pt>
                <c:pt idx="22">
                  <c:v>41214</c:v>
                </c:pt>
                <c:pt idx="23">
                  <c:v>41244</c:v>
                </c:pt>
                <c:pt idx="24">
                  <c:v>41275</c:v>
                </c:pt>
                <c:pt idx="25">
                  <c:v>41306</c:v>
                </c:pt>
                <c:pt idx="26">
                  <c:v>41334</c:v>
                </c:pt>
                <c:pt idx="27">
                  <c:v>41365</c:v>
                </c:pt>
                <c:pt idx="28">
                  <c:v>41395</c:v>
                </c:pt>
                <c:pt idx="29">
                  <c:v>41426</c:v>
                </c:pt>
                <c:pt idx="30">
                  <c:v>41456</c:v>
                </c:pt>
                <c:pt idx="31">
                  <c:v>41487</c:v>
                </c:pt>
                <c:pt idx="32">
                  <c:v>41518</c:v>
                </c:pt>
                <c:pt idx="33">
                  <c:v>41548</c:v>
                </c:pt>
                <c:pt idx="34">
                  <c:v>41579</c:v>
                </c:pt>
                <c:pt idx="35">
                  <c:v>41609</c:v>
                </c:pt>
                <c:pt idx="36">
                  <c:v>41640</c:v>
                </c:pt>
                <c:pt idx="37">
                  <c:v>41671</c:v>
                </c:pt>
                <c:pt idx="38">
                  <c:v>41699</c:v>
                </c:pt>
                <c:pt idx="39">
                  <c:v>41730</c:v>
                </c:pt>
                <c:pt idx="40">
                  <c:v>41760</c:v>
                </c:pt>
                <c:pt idx="41">
                  <c:v>41791</c:v>
                </c:pt>
                <c:pt idx="42">
                  <c:v>41821</c:v>
                </c:pt>
                <c:pt idx="43">
                  <c:v>41852</c:v>
                </c:pt>
                <c:pt idx="44">
                  <c:v>41883</c:v>
                </c:pt>
                <c:pt idx="45">
                  <c:v>41913</c:v>
                </c:pt>
                <c:pt idx="46">
                  <c:v>41944</c:v>
                </c:pt>
                <c:pt idx="47">
                  <c:v>41974</c:v>
                </c:pt>
                <c:pt idx="48">
                  <c:v>42005</c:v>
                </c:pt>
                <c:pt idx="49">
                  <c:v>42036</c:v>
                </c:pt>
                <c:pt idx="50">
                  <c:v>42064</c:v>
                </c:pt>
                <c:pt idx="51">
                  <c:v>42095</c:v>
                </c:pt>
                <c:pt idx="52">
                  <c:v>42125</c:v>
                </c:pt>
                <c:pt idx="53">
                  <c:v>42156</c:v>
                </c:pt>
                <c:pt idx="54">
                  <c:v>42186</c:v>
                </c:pt>
                <c:pt idx="55">
                  <c:v>42217</c:v>
                </c:pt>
                <c:pt idx="56">
                  <c:v>42248</c:v>
                </c:pt>
                <c:pt idx="57">
                  <c:v>42278</c:v>
                </c:pt>
                <c:pt idx="58">
                  <c:v>42309</c:v>
                </c:pt>
                <c:pt idx="59">
                  <c:v>42339</c:v>
                </c:pt>
                <c:pt idx="60">
                  <c:v>42370</c:v>
                </c:pt>
                <c:pt idx="61">
                  <c:v>42401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62"/>
                <c:pt idx="0">
                  <c:v>39956.9</c:v>
                </c:pt>
                <c:pt idx="1">
                  <c:v>39798.6</c:v>
                </c:pt>
                <c:pt idx="2">
                  <c:v>39771.2</c:v>
                </c:pt>
                <c:pt idx="3">
                  <c:v>38836.9</c:v>
                </c:pt>
                <c:pt idx="4">
                  <c:v>38832.8</c:v>
                </c:pt>
                <c:pt idx="5">
                  <c:v>37010</c:v>
                </c:pt>
                <c:pt idx="6">
                  <c:v>36845.2</c:v>
                </c:pt>
                <c:pt idx="7">
                  <c:v>36777.8</c:v>
                </c:pt>
                <c:pt idx="8">
                  <c:v>36880.6</c:v>
                </c:pt>
                <c:pt idx="9">
                  <c:v>36002</c:v>
                </c:pt>
                <c:pt idx="10">
                  <c:v>35964.4</c:v>
                </c:pt>
                <c:pt idx="11">
                  <c:v>35838.1</c:v>
                </c:pt>
                <c:pt idx="12">
                  <c:v>35801.4</c:v>
                </c:pt>
                <c:pt idx="13">
                  <c:v>35776.5</c:v>
                </c:pt>
                <c:pt idx="14">
                  <c:v>35728.9</c:v>
                </c:pt>
                <c:pt idx="15">
                  <c:v>34819.9</c:v>
                </c:pt>
                <c:pt idx="16">
                  <c:v>41734.7</c:v>
                </c:pt>
                <c:pt idx="17">
                  <c:v>41639.3</c:v>
                </c:pt>
                <c:pt idx="18">
                  <c:v>41540.1</c:v>
                </c:pt>
                <c:pt idx="19">
                  <c:v>41323.2</c:v>
                </c:pt>
                <c:pt idx="20">
                  <c:v>41317.5</c:v>
                </c:pt>
                <c:pt idx="21">
                  <c:v>40544.8</c:v>
                </c:pt>
                <c:pt idx="22">
                  <c:v>40916.6</c:v>
                </c:pt>
                <c:pt idx="23">
                  <c:v>40872.9</c:v>
                </c:pt>
                <c:pt idx="24">
                  <c:v>50769.2</c:v>
                </c:pt>
                <c:pt idx="25">
                  <c:v>50644.6</c:v>
                </c:pt>
                <c:pt idx="26">
                  <c:v>50616.5</c:v>
                </c:pt>
                <c:pt idx="27">
                  <c:v>49803.9</c:v>
                </c:pt>
                <c:pt idx="28">
                  <c:v>49837.4</c:v>
                </c:pt>
                <c:pt idx="29">
                  <c:v>49645.5</c:v>
                </c:pt>
                <c:pt idx="30">
                  <c:v>49568.1</c:v>
                </c:pt>
                <c:pt idx="31">
                  <c:v>49550.6</c:v>
                </c:pt>
                <c:pt idx="32">
                  <c:v>49539.4</c:v>
                </c:pt>
                <c:pt idx="33">
                  <c:v>55778.8</c:v>
                </c:pt>
                <c:pt idx="34">
                  <c:v>55890.7</c:v>
                </c:pt>
                <c:pt idx="35">
                  <c:v>55834.6</c:v>
                </c:pt>
                <c:pt idx="36">
                  <c:v>55794.2</c:v>
                </c:pt>
                <c:pt idx="37">
                  <c:v>55750.9</c:v>
                </c:pt>
                <c:pt idx="38">
                  <c:v>55666.9</c:v>
                </c:pt>
                <c:pt idx="39">
                  <c:v>54881.5</c:v>
                </c:pt>
                <c:pt idx="40">
                  <c:v>54875.4</c:v>
                </c:pt>
                <c:pt idx="41">
                  <c:v>54810.3</c:v>
                </c:pt>
                <c:pt idx="42">
                  <c:v>54672.5</c:v>
                </c:pt>
                <c:pt idx="43">
                  <c:v>54604.6</c:v>
                </c:pt>
                <c:pt idx="44">
                  <c:v>54553.5</c:v>
                </c:pt>
                <c:pt idx="45">
                  <c:v>53746.4</c:v>
                </c:pt>
                <c:pt idx="46">
                  <c:v>53704.6</c:v>
                </c:pt>
                <c:pt idx="47">
                  <c:v>53972.2</c:v>
                </c:pt>
                <c:pt idx="48">
                  <c:v>54355.4</c:v>
                </c:pt>
                <c:pt idx="49">
                  <c:v>54305.5</c:v>
                </c:pt>
                <c:pt idx="50">
                  <c:v>54268</c:v>
                </c:pt>
                <c:pt idx="51">
                  <c:v>53481.4</c:v>
                </c:pt>
                <c:pt idx="52">
                  <c:v>51480.4</c:v>
                </c:pt>
                <c:pt idx="53">
                  <c:v>51453.7</c:v>
                </c:pt>
                <c:pt idx="54">
                  <c:v>51324.3</c:v>
                </c:pt>
                <c:pt idx="55">
                  <c:v>51289.8</c:v>
                </c:pt>
                <c:pt idx="56">
                  <c:v>51300</c:v>
                </c:pt>
                <c:pt idx="57">
                  <c:v>50226.4</c:v>
                </c:pt>
                <c:pt idx="58">
                  <c:v>50189.3</c:v>
                </c:pt>
                <c:pt idx="59">
                  <c:v>50128.6</c:v>
                </c:pt>
                <c:pt idx="60">
                  <c:v>50002.3</c:v>
                </c:pt>
                <c:pt idx="61">
                  <c:v>49995.5</c:v>
                </c:pt>
              </c:numCache>
            </c:numRef>
          </c:val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в т.ч. государственные гарантии Российской Федерации в иностранной валюте:</c:v>
                </c:pt>
              </c:strCache>
            </c:strRef>
          </c:tx>
          <c:spPr>
            <a:solidFill>
              <a:srgbClr val="ffbd47"/>
            </a:solidFill>
            <a:ln w="28440">
              <a:solidFill>
                <a:srgbClr val="ffbd47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5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6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7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8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59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6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6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62"/>
                <c:pt idx="0">
                  <c:v>40544</c:v>
                </c:pt>
                <c:pt idx="1">
                  <c:v>40575</c:v>
                </c:pt>
                <c:pt idx="2">
                  <c:v>40603</c:v>
                </c:pt>
                <c:pt idx="3">
                  <c:v>40634</c:v>
                </c:pt>
                <c:pt idx="4">
                  <c:v>40664</c:v>
                </c:pt>
                <c:pt idx="5">
                  <c:v>40695</c:v>
                </c:pt>
                <c:pt idx="6">
                  <c:v>40725</c:v>
                </c:pt>
                <c:pt idx="7">
                  <c:v>40756</c:v>
                </c:pt>
                <c:pt idx="8">
                  <c:v>40787</c:v>
                </c:pt>
                <c:pt idx="9">
                  <c:v>40817</c:v>
                </c:pt>
                <c:pt idx="10">
                  <c:v>40848</c:v>
                </c:pt>
                <c:pt idx="11">
                  <c:v>40878</c:v>
                </c:pt>
                <c:pt idx="12">
                  <c:v>40909</c:v>
                </c:pt>
                <c:pt idx="13">
                  <c:v>40940</c:v>
                </c:pt>
                <c:pt idx="14">
                  <c:v>40969</c:v>
                </c:pt>
                <c:pt idx="15">
                  <c:v>41000</c:v>
                </c:pt>
                <c:pt idx="16">
                  <c:v>41030</c:v>
                </c:pt>
                <c:pt idx="17">
                  <c:v>41061</c:v>
                </c:pt>
                <c:pt idx="18">
                  <c:v>41091</c:v>
                </c:pt>
                <c:pt idx="19">
                  <c:v>41122</c:v>
                </c:pt>
                <c:pt idx="20">
                  <c:v>41153</c:v>
                </c:pt>
                <c:pt idx="21">
                  <c:v>41183</c:v>
                </c:pt>
                <c:pt idx="22">
                  <c:v>41214</c:v>
                </c:pt>
                <c:pt idx="23">
                  <c:v>41244</c:v>
                </c:pt>
                <c:pt idx="24">
                  <c:v>41275</c:v>
                </c:pt>
                <c:pt idx="25">
                  <c:v>41306</c:v>
                </c:pt>
                <c:pt idx="26">
                  <c:v>41334</c:v>
                </c:pt>
                <c:pt idx="27">
                  <c:v>41365</c:v>
                </c:pt>
                <c:pt idx="28">
                  <c:v>41395</c:v>
                </c:pt>
                <c:pt idx="29">
                  <c:v>41426</c:v>
                </c:pt>
                <c:pt idx="30">
                  <c:v>41456</c:v>
                </c:pt>
                <c:pt idx="31">
                  <c:v>41487</c:v>
                </c:pt>
                <c:pt idx="32">
                  <c:v>41518</c:v>
                </c:pt>
                <c:pt idx="33">
                  <c:v>41548</c:v>
                </c:pt>
                <c:pt idx="34">
                  <c:v>41579</c:v>
                </c:pt>
                <c:pt idx="35">
                  <c:v>41609</c:v>
                </c:pt>
                <c:pt idx="36">
                  <c:v>41640</c:v>
                </c:pt>
                <c:pt idx="37">
                  <c:v>41671</c:v>
                </c:pt>
                <c:pt idx="38">
                  <c:v>41699</c:v>
                </c:pt>
                <c:pt idx="39">
                  <c:v>41730</c:v>
                </c:pt>
                <c:pt idx="40">
                  <c:v>41760</c:v>
                </c:pt>
                <c:pt idx="41">
                  <c:v>41791</c:v>
                </c:pt>
                <c:pt idx="42">
                  <c:v>41821</c:v>
                </c:pt>
                <c:pt idx="43">
                  <c:v>41852</c:v>
                </c:pt>
                <c:pt idx="44">
                  <c:v>41883</c:v>
                </c:pt>
                <c:pt idx="45">
                  <c:v>41913</c:v>
                </c:pt>
                <c:pt idx="46">
                  <c:v>41944</c:v>
                </c:pt>
                <c:pt idx="47">
                  <c:v>41974</c:v>
                </c:pt>
                <c:pt idx="48">
                  <c:v>42005</c:v>
                </c:pt>
                <c:pt idx="49">
                  <c:v>42036</c:v>
                </c:pt>
                <c:pt idx="50">
                  <c:v>42064</c:v>
                </c:pt>
                <c:pt idx="51">
                  <c:v>42095</c:v>
                </c:pt>
                <c:pt idx="52">
                  <c:v>42125</c:v>
                </c:pt>
                <c:pt idx="53">
                  <c:v>42156</c:v>
                </c:pt>
                <c:pt idx="54">
                  <c:v>42186</c:v>
                </c:pt>
                <c:pt idx="55">
                  <c:v>42217</c:v>
                </c:pt>
                <c:pt idx="56">
                  <c:v>42248</c:v>
                </c:pt>
                <c:pt idx="57">
                  <c:v>42278</c:v>
                </c:pt>
                <c:pt idx="58">
                  <c:v>42309</c:v>
                </c:pt>
                <c:pt idx="59">
                  <c:v>42339</c:v>
                </c:pt>
                <c:pt idx="60">
                  <c:v>42370</c:v>
                </c:pt>
                <c:pt idx="61">
                  <c:v>42401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62"/>
                <c:pt idx="0">
                  <c:v>913.3</c:v>
                </c:pt>
                <c:pt idx="1">
                  <c:v>824.2</c:v>
                </c:pt>
                <c:pt idx="2">
                  <c:v>817.6</c:v>
                </c:pt>
                <c:pt idx="3">
                  <c:v>816.1</c:v>
                </c:pt>
                <c:pt idx="4">
                  <c:v>817.9</c:v>
                </c:pt>
                <c:pt idx="5">
                  <c:v>816.5</c:v>
                </c:pt>
                <c:pt idx="6">
                  <c:v>813.5</c:v>
                </c:pt>
                <c:pt idx="7">
                  <c:v>795.8</c:v>
                </c:pt>
                <c:pt idx="8">
                  <c:v>969.4</c:v>
                </c:pt>
                <c:pt idx="9">
                  <c:v>966</c:v>
                </c:pt>
                <c:pt idx="10">
                  <c:v>966.8</c:v>
                </c:pt>
                <c:pt idx="11">
                  <c:v>965.6</c:v>
                </c:pt>
                <c:pt idx="12">
                  <c:v>1008.9</c:v>
                </c:pt>
                <c:pt idx="13">
                  <c:v>1004.7</c:v>
                </c:pt>
                <c:pt idx="14">
                  <c:v>998.5</c:v>
                </c:pt>
                <c:pt idx="15">
                  <c:v>1017</c:v>
                </c:pt>
                <c:pt idx="16">
                  <c:v>1016.9</c:v>
                </c:pt>
                <c:pt idx="17">
                  <c:v>1015.8</c:v>
                </c:pt>
                <c:pt idx="18">
                  <c:v>1012.6</c:v>
                </c:pt>
                <c:pt idx="19">
                  <c:v>980.5</c:v>
                </c:pt>
                <c:pt idx="20">
                  <c:v>974.2</c:v>
                </c:pt>
                <c:pt idx="21">
                  <c:v>970.7</c:v>
                </c:pt>
                <c:pt idx="22">
                  <c:v>1400.7</c:v>
                </c:pt>
                <c:pt idx="23">
                  <c:v>1400.7</c:v>
                </c:pt>
                <c:pt idx="24">
                  <c:v>11389.8</c:v>
                </c:pt>
                <c:pt idx="25">
                  <c:v>11308.8</c:v>
                </c:pt>
                <c:pt idx="26">
                  <c:v>11301.7</c:v>
                </c:pt>
                <c:pt idx="27">
                  <c:v>11301.1</c:v>
                </c:pt>
                <c:pt idx="28">
                  <c:v>11384.1</c:v>
                </c:pt>
                <c:pt idx="29">
                  <c:v>11269.5</c:v>
                </c:pt>
                <c:pt idx="30">
                  <c:v>11266.5</c:v>
                </c:pt>
                <c:pt idx="31">
                  <c:v>11270.5</c:v>
                </c:pt>
                <c:pt idx="32">
                  <c:v>11264.2</c:v>
                </c:pt>
                <c:pt idx="33">
                  <c:v>11264.7</c:v>
                </c:pt>
                <c:pt idx="34">
                  <c:v>11395</c:v>
                </c:pt>
                <c:pt idx="35">
                  <c:v>11394.9</c:v>
                </c:pt>
                <c:pt idx="36">
                  <c:v>11399.1</c:v>
                </c:pt>
                <c:pt idx="37">
                  <c:v>11399</c:v>
                </c:pt>
                <c:pt idx="38">
                  <c:v>11322.6</c:v>
                </c:pt>
                <c:pt idx="39">
                  <c:v>11322.6</c:v>
                </c:pt>
                <c:pt idx="40">
                  <c:v>11315.5</c:v>
                </c:pt>
                <c:pt idx="41">
                  <c:v>11313.9</c:v>
                </c:pt>
                <c:pt idx="42">
                  <c:v>11313.9</c:v>
                </c:pt>
                <c:pt idx="43">
                  <c:v>11310.4</c:v>
                </c:pt>
                <c:pt idx="44">
                  <c:v>11304.2</c:v>
                </c:pt>
                <c:pt idx="45">
                  <c:v>11304</c:v>
                </c:pt>
                <c:pt idx="46">
                  <c:v>11285.7</c:v>
                </c:pt>
                <c:pt idx="47">
                  <c:v>11604.1</c:v>
                </c:pt>
                <c:pt idx="48">
                  <c:v>12083.2</c:v>
                </c:pt>
                <c:pt idx="49">
                  <c:v>12070.3</c:v>
                </c:pt>
                <c:pt idx="50">
                  <c:v>12064.3</c:v>
                </c:pt>
                <c:pt idx="51">
                  <c:v>12064.2</c:v>
                </c:pt>
                <c:pt idx="52">
                  <c:v>12064.3</c:v>
                </c:pt>
                <c:pt idx="53">
                  <c:v>12062.8</c:v>
                </c:pt>
                <c:pt idx="54">
                  <c:v>11989.1</c:v>
                </c:pt>
                <c:pt idx="55">
                  <c:v>11983.7</c:v>
                </c:pt>
                <c:pt idx="56">
                  <c:v>11977.8</c:v>
                </c:pt>
                <c:pt idx="57">
                  <c:v>11977.8</c:v>
                </c:pt>
                <c:pt idx="58">
                  <c:v>11977.8</c:v>
                </c:pt>
                <c:pt idx="59">
                  <c:v>11976.3</c:v>
                </c:pt>
                <c:pt idx="60">
                  <c:v>11875.9</c:v>
                </c:pt>
                <c:pt idx="61">
                  <c:v>11875.9</c:v>
                </c:pt>
              </c:numCache>
            </c:numRef>
          </c:val>
        </c:ser>
        <c:marker val="0"/>
        <c:axId val="1553471"/>
        <c:axId val="11317777"/>
      </c:lineChart>
      <c:catAx>
        <c:axId val="155347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11317777"/>
        <c:crossesAt val="0"/>
        <c:auto val="1"/>
        <c:lblAlgn val="ctr"/>
        <c:lblOffset val="100"/>
      </c:catAx>
      <c:valAx>
        <c:axId val="11317777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10080">
            <a:noFill/>
          </a:ln>
        </c:spPr>
        <c:crossAx val="1553471"/>
        <c:crossesAt val="0"/>
      </c:valAx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41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81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2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121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51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f532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231120" y="243720"/>
            <a:ext cx="11724120" cy="637740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231120" y="243720"/>
            <a:ext cx="11724120" cy="637740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1109880" y="882360"/>
            <a:ext cx="9966600" cy="2925720"/>
          </a:xfrm>
          <a:prstGeom prst="rect">
            <a:avLst/>
          </a:prstGeom>
        </p:spPr>
        <p:txBody>
          <a:bodyPr anchor="b"/>
          <a:p>
            <a:pPr algn="ctr">
              <a:lnSpc>
                <a:spcPct val="85000"/>
              </a:lnSpc>
            </a:pPr>
            <a:r>
              <a:rPr b="1" lang="ru-RU" sz="7200">
                <a:solidFill>
                  <a:srgbClr val="df5327"/>
                </a:solidFill>
                <a:latin typeface="Corbel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dt"/>
          </p:nvPr>
        </p:nvSpPr>
        <p:spPr>
          <a:xfrm>
            <a:off x="1143000" y="6223680"/>
            <a:ext cx="2328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df5327"/>
                </a:solidFill>
                <a:latin typeface="Corbel"/>
              </a:rPr>
              <a:t>15.2.19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ftr"/>
          </p:nvPr>
        </p:nvSpPr>
        <p:spPr>
          <a:xfrm>
            <a:off x="3949200" y="6223680"/>
            <a:ext cx="4717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9329400" y="6223680"/>
            <a:ext cx="170568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E11187E3-4BD3-4C95-85CE-4D0296ECCA42}" type="slidenum">
              <a:rPr lang="ru-RU" sz="1200">
                <a:solidFill>
                  <a:srgbClr val="df5327"/>
                </a:solidFill>
                <a:latin typeface="Corbel"/>
              </a:rPr>
              <a:t>&lt;номер&gt;</a:t>
            </a:fld>
            <a:endParaRPr/>
          </a:p>
        </p:txBody>
      </p:sp>
      <p:sp>
        <p:nvSpPr>
          <p:cNvPr id="6" name="Line 7"/>
          <p:cNvSpPr/>
          <p:nvPr/>
        </p:nvSpPr>
        <p:spPr>
          <a:xfrm>
            <a:off x="1978560" y="3733560"/>
            <a:ext cx="8229600" cy="0"/>
          </a:xfrm>
          <a:prstGeom prst="line">
            <a:avLst/>
          </a:prstGeom>
          <a:ln w="10080">
            <a:solidFill>
              <a:srgbClr val="df5327"/>
            </a:solidFill>
            <a:round/>
          </a:ln>
        </p:spPr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f532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231120" y="243720"/>
            <a:ext cx="11724120" cy="637740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</p:sp>
      <p:sp>
        <p:nvSpPr>
          <p:cNvPr id="43" name="PlaceHolder 2"/>
          <p:cNvSpPr>
            <a:spLocks noGrp="1"/>
          </p:cNvSpPr>
          <p:nvPr>
            <p:ph type="title"/>
          </p:nvPr>
        </p:nvSpPr>
        <p:spPr>
          <a:xfrm>
            <a:off x="1143000" y="609480"/>
            <a:ext cx="9875160" cy="135612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lang="ru-RU" sz="4400">
                <a:solidFill>
                  <a:srgbClr val="df5327"/>
                </a:solidFill>
                <a:latin typeface="Corbel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1143000" y="2057400"/>
            <a:ext cx="9872640" cy="4038120"/>
          </a:xfrm>
          <a:prstGeom prst="rect">
            <a:avLst/>
          </a:prstGeom>
        </p:spPr>
        <p:txBody>
          <a:bodyPr/>
          <a:p>
            <a:pPr>
              <a:buSzPct val="25000"/>
              <a:buFont typeface="StarSymbol"/>
              <a:buChar char="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25000"/>
              <a:buFont typeface="Corbel"/>
              <a:buChar char="•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typeface="Corbel"/>
              <a:buChar char="•"/>
            </a:pPr>
            <a:r>
              <a:rPr lang="ru-RU" sz="2000">
                <a:solidFill>
                  <a:srgbClr val="df5327"/>
                </a:solidFill>
                <a:latin typeface="Corbel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typeface="Corbel"/>
              <a:buChar char="•"/>
            </a:pPr>
            <a:r>
              <a:rPr lang="ru-RU">
                <a:solidFill>
                  <a:srgbClr val="df5327"/>
                </a:solidFill>
                <a:latin typeface="Corbel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25000"/>
              <a:buFont typeface="Corbel"/>
              <a:buChar char="•"/>
            </a:pPr>
            <a:r>
              <a:rPr lang="ru-RU" sz="1600">
                <a:solidFill>
                  <a:srgbClr val="df5327"/>
                </a:solidFill>
                <a:latin typeface="Corbel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25000"/>
              <a:buFont typeface="Corbel"/>
              <a:buChar char="•"/>
            </a:pPr>
            <a:r>
              <a:rPr lang="ru-RU" sz="1600">
                <a:solidFill>
                  <a:srgbClr val="df5327"/>
                </a:solidFill>
                <a:latin typeface="Corbel"/>
              </a:rPr>
              <a:t>Пятый уровень</a:t>
            </a:r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dt"/>
          </p:nvPr>
        </p:nvSpPr>
        <p:spPr>
          <a:xfrm>
            <a:off x="1143000" y="6223680"/>
            <a:ext cx="2328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df5327"/>
                </a:solidFill>
                <a:latin typeface="Corbel"/>
              </a:rPr>
              <a:t>15.2.19</a:t>
            </a:r>
            <a:endParaRPr/>
          </a:p>
        </p:txBody>
      </p:sp>
      <p:sp>
        <p:nvSpPr>
          <p:cNvPr id="46" name="PlaceHolder 5"/>
          <p:cNvSpPr>
            <a:spLocks noGrp="1"/>
          </p:cNvSpPr>
          <p:nvPr>
            <p:ph type="ftr"/>
          </p:nvPr>
        </p:nvSpPr>
        <p:spPr>
          <a:xfrm>
            <a:off x="3949200" y="6223680"/>
            <a:ext cx="4717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7" name="PlaceHolder 6"/>
          <p:cNvSpPr>
            <a:spLocks noGrp="1"/>
          </p:cNvSpPr>
          <p:nvPr>
            <p:ph type="sldNum"/>
          </p:nvPr>
        </p:nvSpPr>
        <p:spPr>
          <a:xfrm>
            <a:off x="9329400" y="6223680"/>
            <a:ext cx="170568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5EABDFC8-F3CF-40D2-9F06-AFB9D32CE079}" type="slidenum">
              <a:rPr lang="ru-RU" sz="1200">
                <a:solidFill>
                  <a:srgbClr val="df5327"/>
                </a:solidFill>
                <a:latin typeface="Corbel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df532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231120" y="243720"/>
            <a:ext cx="11724120" cy="637740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1143000" y="6223680"/>
            <a:ext cx="232884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df5327"/>
                </a:solidFill>
                <a:latin typeface="Corbel"/>
              </a:rPr>
              <a:t>15.2.19</a:t>
            </a:r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3949200" y="6223680"/>
            <a:ext cx="471744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5" name="PlaceHolder 4"/>
          <p:cNvSpPr>
            <a:spLocks noGrp="1"/>
          </p:cNvSpPr>
          <p:nvPr>
            <p:ph type="sldNum"/>
          </p:nvPr>
        </p:nvSpPr>
        <p:spPr>
          <a:xfrm>
            <a:off x="9329400" y="6223680"/>
            <a:ext cx="170568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4C03B70-59E8-46BF-BE2D-03BCDD7D7CA1}" type="slidenum">
              <a:rPr lang="ru-RU" sz="1200">
                <a:solidFill>
                  <a:srgbClr val="df5327"/>
                </a:solidFill>
                <a:latin typeface="Corbel"/>
              </a:rPr>
              <a:t>&lt;номер&gt;</a:t>
            </a:fld>
            <a:endParaRPr/>
          </a:p>
        </p:txBody>
      </p:sp>
      <p:sp>
        <p:nvSpPr>
          <p:cNvPr id="86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87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chart" Target="../charts/chart36.xml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hyperlink" Target="http://www.rusbonds.ru/tooldistrib.asp?tool=120965" TargetMode="External"/><Relationship Id="rId2" Type="http://schemas.openxmlformats.org/officeDocument/2006/relationships/hyperlink" Target="http://www.rusbonds.ru/tooldistrib.asp?tool=109045" TargetMode="External"/><Relationship Id="rId3" Type="http://schemas.openxmlformats.org/officeDocument/2006/relationships/hyperlink" Target="http://www.rusbonds.ru/tooldistrib.asp?tool=109194" TargetMode="External"/><Relationship Id="rId4" Type="http://schemas.openxmlformats.org/officeDocument/2006/relationships/hyperlink" Target="http://www.rusbonds.ru/tooldistrib.asp?tool=120966" TargetMode="External"/><Relationship Id="rId5" Type="http://schemas.openxmlformats.org/officeDocument/2006/relationships/hyperlink" Target="http://www.rusbonds.ru/tooldistrib.asp?tool=109045" TargetMode="External"/><Relationship Id="rId6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2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2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2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2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2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chart" Target="../charts/chart37.xml"/><Relationship Id="rId2" Type="http://schemas.openxmlformats.org/officeDocument/2006/relationships/slideLayout" Target="../slideLayouts/slideLayout2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chart" Target="../charts/chart38.xml"/><Relationship Id="rId2" Type="http://schemas.openxmlformats.org/officeDocument/2006/relationships/slideLayout" Target="../slideLayouts/slideLayout2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chart" Target="../charts/chart35.xml"/><Relationship Id="rId2" Type="http://schemas.openxmlformats.org/officeDocument/2006/relationships/slideLayout" Target="../slideLayouts/slideLayout2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2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2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2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2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hyperlink" Target="http://www.cbr.ru/" TargetMode="External"/><Relationship Id="rId2" Type="http://schemas.openxmlformats.org/officeDocument/2006/relationships/hyperlink" Target="http://www.minfin.ru/" TargetMode="External"/><Relationship Id="rId3" Type="http://schemas.openxmlformats.org/officeDocument/2006/relationships/hyperlink" Target="http://www.micex.ru/" TargetMode="External"/><Relationship Id="rId4" Type="http://schemas.openxmlformats.org/officeDocument/2006/relationships/hyperlink" Target="http://www.rusbonds.ru/" TargetMode="External"/><Relationship Id="rId5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1109880" y="882360"/>
            <a:ext cx="9966600" cy="2925720"/>
          </a:xfrm>
          <a:prstGeom prst="rect">
            <a:avLst/>
          </a:prstGeom>
        </p:spPr>
        <p:txBody>
          <a:bodyPr anchor="b"/>
          <a:p>
            <a:pPr algn="ctr">
              <a:lnSpc>
                <a:spcPct val="85000"/>
              </a:lnSpc>
            </a:pPr>
            <a:r>
              <a:rPr b="1" lang="ru-RU" sz="7200">
                <a:solidFill>
                  <a:srgbClr val="df5327"/>
                </a:solidFill>
                <a:latin typeface="Corbel"/>
              </a:rPr>
              <a:t>Государственные облигации </a:t>
            </a:r>
            <a:r>
              <a:rPr b="1" lang="ru-RU" sz="7200">
                <a:solidFill>
                  <a:srgbClr val="df5327"/>
                </a:solidFill>
                <a:latin typeface="Corbel"/>
              </a:rPr>
              <a:t>
</a:t>
            </a:r>
            <a:r>
              <a:rPr b="1" lang="ru-RU" sz="7200">
                <a:solidFill>
                  <a:srgbClr val="df5327"/>
                </a:solidFill>
                <a:latin typeface="Corbel"/>
              </a:rPr>
              <a:t>(7.03 – 13.03 2016)</a:t>
            </a:r>
            <a:endParaRPr/>
          </a:p>
        </p:txBody>
      </p:sp>
      <p:sp>
        <p:nvSpPr>
          <p:cNvPr id="123" name="TextShape 2"/>
          <p:cNvSpPr txBox="1"/>
          <p:nvPr/>
        </p:nvSpPr>
        <p:spPr>
          <a:xfrm>
            <a:off x="1709640" y="3869640"/>
            <a:ext cx="8767440" cy="1387800"/>
          </a:xfrm>
          <a:prstGeom prst="rect">
            <a:avLst/>
          </a:prstGeom>
        </p:spPr>
        <p:txBody>
          <a:bodyPr/>
          <a:p>
            <a:pPr algn="ctr"/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" name="Диаграмма 1"/>
          <p:cNvGraphicFramePr/>
          <p:nvPr/>
        </p:nvGraphicFramePr>
        <p:xfrm>
          <a:off x="389520" y="1112040"/>
          <a:ext cx="11243520" cy="5472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38" name="CustomShape 1"/>
          <p:cNvSpPr/>
          <p:nvPr/>
        </p:nvSpPr>
        <p:spPr>
          <a:xfrm>
            <a:off x="389520" y="321840"/>
            <a:ext cx="11243520" cy="943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Динамика объема государственного внутреннего долга РФ в 2015 году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9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1203120" y="687600"/>
            <a:ext cx="9600840" cy="541944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0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1525320" y="565200"/>
            <a:ext cx="8922240" cy="578448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389520" y="321840"/>
            <a:ext cx="11243520" cy="11869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orbel"/>
              </a:rPr>
              <a:t>Структура государственного внутреннего долга Российской Федерации (в части государственных ценных бумаг Российской Федерации, номинальная стоимость которых указана в валюте Российской Федерации) по срокам погашения и по видам обязательств (на 1 февраля 2016 г.) </a:t>
            </a:r>
            <a:endParaRPr/>
          </a:p>
        </p:txBody>
      </p:sp>
      <p:graphicFrame>
        <p:nvGraphicFramePr>
          <p:cNvPr id="142" name="Table 2"/>
          <p:cNvGraphicFramePr/>
          <p:nvPr/>
        </p:nvGraphicFramePr>
        <p:xfrm>
          <a:off x="779040" y="1245240"/>
          <a:ext cx="10221480" cy="5317200"/>
        </p:xfrm>
        <a:graphic>
          <a:graphicData uri="http://schemas.openxmlformats.org/drawingml/2006/table">
            <a:tbl>
              <a:tblPr/>
              <a:tblGrid>
                <a:gridCol w="1131120"/>
                <a:gridCol w="1127520"/>
                <a:gridCol w="1147680"/>
                <a:gridCol w="786240"/>
                <a:gridCol w="1147680"/>
                <a:gridCol w="1147680"/>
                <a:gridCol w="1147680"/>
                <a:gridCol w="1147680"/>
                <a:gridCol w="1438200"/>
              </a:tblGrid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Год погашения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По видам долговых обязательств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ВСЕГО</a:t>
                      </a:r>
                      <a:endParaRPr/>
                    </a:p>
                  </a:txBody>
                  <a:tcPr/>
                </a:tc>
              </a:tr>
              <a:tr h="64368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ОФЗ-ПК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ОФЗ-ПД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ОФЗ-ИН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ОФЗ-АД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ГСО-ФПС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ГСО-ППС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ОВОЗ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245,569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47,420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115,000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407,989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165,625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300,000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85,917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551,542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296,727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134,297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15,250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90,000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536,274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2019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488,947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81,624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570,571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150,000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170,318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68,182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15,000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403,500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150,000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81,075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120,900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351,975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146,118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43,615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52,000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241,733</a:t>
                      </a:r>
                      <a:endParaRPr/>
                    </a:p>
                  </a:txBody>
                  <a:tcPr/>
                </a:tc>
              </a:tr>
              <a:tr h="43056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400,000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142,809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43,613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39,000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625,422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29,504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41,000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70,504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278,355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29,506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54,400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362,261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29,501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29,501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190,234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0,001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430,235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241,072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0,001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241,073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0,006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200,006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2030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200,000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2033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200,000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29,228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229,228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58,456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58,456</a:t>
                      </a:r>
                      <a:endParaRPr/>
                    </a:p>
                  </a:txBody>
                  <a:tcPr/>
                </a:tc>
              </a:tr>
              <a:tr h="21744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2036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29,228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29,228</a:t>
                      </a:r>
                      <a:endParaRPr/>
                    </a:p>
                  </a:txBody>
                  <a:tcPr/>
                </a:tc>
              </a:tr>
              <a:tr h="430560"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1 393,980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2 628,985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142,809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791,174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132,000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360,550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90,000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3960" rIns="3960" tIns="39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>
                          <a:solidFill>
                            <a:srgbClr val="000000"/>
                          </a:solidFill>
                          <a:latin typeface="Corbel"/>
                        </a:rPr>
                        <a:t>5 539,498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389520" y="321840"/>
            <a:ext cx="11243520" cy="22226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Структура государственного внутреннего долга (в части государственных ценных бумаг Российской Федерации, номинальная стоимость которых указана в валюте Российской Федерации) по срокам погашения, в млрд. руб. (на 1 февраля 2016 г.)</a:t>
            </a:r>
            <a:endParaRPr/>
          </a:p>
        </p:txBody>
      </p:sp>
      <p:pic>
        <p:nvPicPr>
          <p:cNvPr descr="" id="144" name="Picture 3"/>
          <p:cNvPicPr/>
          <p:nvPr/>
        </p:nvPicPr>
        <p:blipFill>
          <a:blip r:embed="rId1"/>
          <a:srcRect b="366536" l="62884" r="1200878" t="694791"/>
          <a:stretch>
            <a:fillRect/>
          </a:stretch>
        </p:blipFill>
        <p:spPr>
          <a:xfrm>
            <a:off x="2741040" y="2137680"/>
            <a:ext cx="6842880" cy="441072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1168560" y="524880"/>
            <a:ext cx="9770040" cy="5655240"/>
          </a:xfrm>
          <a:prstGeom prst="roundRect">
            <a:avLst>
              <a:gd fmla="val 16667" name="adj"/>
            </a:avLst>
          </a:prstGeom>
          <a:solidFill>
            <a:srgbClr val="df5327"/>
          </a:solidFill>
          <a:ln w="19080">
            <a:solidFill>
              <a:srgbClr val="a43d1c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6600">
                <a:solidFill>
                  <a:srgbClr val="ffffff"/>
                </a:solidFill>
                <a:latin typeface="Corbel"/>
              </a:rPr>
              <a:t>Размещение государственных ценных бумаг 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6" name="Рисунок 2"/>
          <p:cNvPicPr/>
          <p:nvPr/>
        </p:nvPicPr>
        <p:blipFill>
          <a:blip r:embed="rId1"/>
          <a:srcRect b="1356250" l="551244" r="631771" t="233723"/>
          <a:stretch>
            <a:fillRect/>
          </a:stretch>
        </p:blipFill>
        <p:spPr>
          <a:xfrm>
            <a:off x="215640" y="515520"/>
            <a:ext cx="11586600" cy="534312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389520" y="321840"/>
            <a:ext cx="11243520" cy="942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Итоги последних размещений государственных облигаций</a:t>
            </a:r>
            <a:endParaRPr/>
          </a:p>
        </p:txBody>
      </p:sp>
      <p:graphicFrame>
        <p:nvGraphicFramePr>
          <p:cNvPr id="148" name="Table 2"/>
          <p:cNvGraphicFramePr/>
          <p:nvPr/>
        </p:nvGraphicFramePr>
        <p:xfrm>
          <a:off x="941760" y="1569960"/>
          <a:ext cx="10335600" cy="4104000"/>
        </p:xfrm>
        <a:graphic>
          <a:graphicData uri="http://schemas.openxmlformats.org/drawingml/2006/table">
            <a:tbl>
              <a:tblPr/>
              <a:tblGrid>
                <a:gridCol w="1957680"/>
                <a:gridCol w="2047680"/>
                <a:gridCol w="2249280"/>
                <a:gridCol w="1969200"/>
                <a:gridCol w="2111760"/>
              </a:tblGrid>
              <a:tr h="635400"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Дата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Облигация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Размещено, по номиналу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Размещено, часть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Доходность</a:t>
                      </a:r>
                      <a:endParaRPr/>
                    </a:p>
                  </a:txBody>
                  <a:tcPr/>
                </a:tc>
              </a:tr>
              <a:tr h="635400">
                <a:tc>
                  <a:txBody>
                    <a:bodyPr anchor="ctr" bIns="22680" lIns="0" rIns="0" tIns="226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02.03.2016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2680" lIns="0" rIns="0" tIns="226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hlinkClick r:id="rId1"/>
                        </a:rPr>
                        <a:t>ОФЗ-26217-ПД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2680" lIns="0" rIns="0" tIns="226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14 999 999 000 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2680" lIns="0" rIns="0" tIns="226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99.99%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2680" lIns="0" rIns="0" tIns="226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9.55%</a:t>
                      </a:r>
                      <a:endParaRPr/>
                    </a:p>
                  </a:txBody>
                  <a:tcPr/>
                </a:tc>
              </a:tr>
              <a:tr h="635400">
                <a:tc>
                  <a:txBody>
                    <a:bodyPr anchor="ctr" bIns="22680" lIns="0" rIns="0" tIns="226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02.03.2016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2680" lIns="0" rIns="0" tIns="226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hlinkClick r:id="rId2"/>
                        </a:rPr>
                        <a:t>ОФЗ-29006-ПК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2680" lIns="0" rIns="0" tIns="226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19 999 998 000 RUB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2680" lIns="0" rIns="0" tIns="226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99.99%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22680" lIns="0" rIns="0" tIns="2268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11.40%</a:t>
                      </a:r>
                      <a:endParaRPr/>
                    </a:p>
                  </a:txBody>
                  <a:tcPr/>
                </a:tc>
              </a:tr>
              <a:tr h="635400"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17.02.2016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hlinkClick r:id="rId3"/>
                        </a:rPr>
                        <a:t>ОФЗ-29011-ПК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10 000 000 000 RUB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100%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11.14%</a:t>
                      </a:r>
                      <a:endParaRPr/>
                    </a:p>
                  </a:txBody>
                  <a:tcPr/>
                </a:tc>
              </a:tr>
              <a:tr h="635400"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17.02.2016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hlinkClick r:id="rId4"/>
                        </a:rPr>
                        <a:t>ОФЗ-26218-ПД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19 999 998 000 RUB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99.99%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10.22%</a:t>
                      </a:r>
                      <a:endParaRPr/>
                    </a:p>
                  </a:txBody>
                  <a:tcPr/>
                </a:tc>
              </a:tr>
              <a:tr h="635400"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10.02.2016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hlinkClick r:id="rId5"/>
                        </a:rPr>
                        <a:t>ОФЗ-29006-ПК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14 999 998 000 RUB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99.99%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8400" rIns="68400" tIns="0" wrap="none"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11.94%</a:t>
                      </a:r>
                      <a:endParaRPr/>
                    </a:p>
                  </a:txBody>
                  <a:tcPr/>
                </a:tc>
              </a:tr>
              <a:tr h="291600">
                <a:tc>
                  <a:txBody>
                    <a:bodyPr bIns="0" lIns="68400" rIns="68400" tIns="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b="1" lang="ru-RU" sz="1400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49" name="Рисунок 3"/>
          <p:cNvPicPr/>
          <p:nvPr/>
        </p:nvPicPr>
        <p:blipFill>
          <a:blip r:embed="rId1"/>
          <a:srcRect b="232291" l="390117" r="424011" t="460286"/>
          <a:stretch>
            <a:fillRect/>
          </a:stretch>
        </p:blipFill>
        <p:spPr>
          <a:xfrm>
            <a:off x="240480" y="631800"/>
            <a:ext cx="11758680" cy="6009120"/>
          </a:xfrm>
          <a:prstGeom prst="rect">
            <a:avLst/>
          </a:prstGeom>
          <a:ln>
            <a:noFill/>
          </a:ln>
        </p:spPr>
      </p:pic>
      <p:sp>
        <p:nvSpPr>
          <p:cNvPr id="150" name="CustomShape 1"/>
          <p:cNvSpPr/>
          <p:nvPr/>
        </p:nvSpPr>
        <p:spPr>
          <a:xfrm>
            <a:off x="498240" y="-75960"/>
            <a:ext cx="11243520" cy="7002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Corbel"/>
              </a:rPr>
              <a:t>Результаты проведенных аукционов по размещению государственных ценных бумаг в 2015 году (по состоянию на 19.06.2015)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" name="Table 1"/>
          <p:cNvGraphicFramePr/>
          <p:nvPr/>
        </p:nvGraphicFramePr>
        <p:xfrm>
          <a:off x="309240" y="375120"/>
          <a:ext cx="11593800" cy="6060240"/>
        </p:xfrm>
        <a:graphic>
          <a:graphicData uri="http://schemas.openxmlformats.org/drawingml/2006/table">
            <a:tbl>
              <a:tblPr/>
              <a:tblGrid>
                <a:gridCol w="761040"/>
                <a:gridCol w="773640"/>
                <a:gridCol w="573840"/>
                <a:gridCol w="711360"/>
                <a:gridCol w="636480"/>
                <a:gridCol w="761040"/>
                <a:gridCol w="648720"/>
                <a:gridCol w="673920"/>
                <a:gridCol w="848520"/>
                <a:gridCol w="848520"/>
                <a:gridCol w="848520"/>
                <a:gridCol w="848520"/>
                <a:gridCol w="811080"/>
                <a:gridCol w="923400"/>
                <a:gridCol w="925200"/>
              </a:tblGrid>
              <a:tr h="40860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>
                          <a:solidFill>
                            <a:srgbClr val="ffffff"/>
                          </a:solidFill>
                          <a:latin typeface="Times New Roman"/>
                        </a:rPr>
                        <a:t>Результаты проведенных аукционов по размещению</a:t>
                      </a:r>
                      <a:endParaRPr/>
                    </a:p>
                  </a:txBody>
                  <a:tcPr/>
                </a:tc>
              </a:tr>
              <a:tr h="40860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>
                          <a:solidFill>
                            <a:srgbClr val="ffffff"/>
                          </a:solidFill>
                          <a:latin typeface="Times New Roman"/>
                        </a:rPr>
                        <a:t>государственных ценных бумаг в 2016 году</a:t>
                      </a:r>
                      <a:endParaRPr/>
                    </a:p>
                  </a:txBody>
                  <a:tcPr/>
                </a:tc>
              </a:tr>
              <a:tr h="80100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Дата аукциона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Код  выпуска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Тип бумаги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Дата погашения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Дней до погашения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Объем предложения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Цена отсечения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Цена средневзвешенная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Доходность по цене отсечения*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Доходность по средневзве- шенной цене*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Совокупный объем спроса по номиналу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Объем размещения по номиналу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Объем выручки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Коэффициент активности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Коэффициент размещения на аукционе</a:t>
                      </a:r>
                      <a:endParaRPr/>
                    </a:p>
                  </a:txBody>
                  <a:tcPr/>
                </a:tc>
              </a:tr>
              <a:tr h="43020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млн. рублей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% от номинала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% от номинала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% годовых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% годовых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млн. рублей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млн. рублей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млн. рублей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(11 / 6)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(12 / 6)</a:t>
                      </a:r>
                      <a:endParaRPr/>
                    </a:p>
                  </a:txBody>
                  <a:tcPr/>
                </a:tc>
              </a:tr>
              <a:tr h="27144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13.01.2016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24018RMFS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27.12.2017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714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101,5500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101,6562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11,38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11,31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16 517,1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9 522,9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9 724,4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1,6517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0,9523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13.01.2016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26214RMFS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27.05.2020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1 596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7 800,0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86,3555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86,5404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10,62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10,56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17 460,2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7 800,0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6 807,6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2,2385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20.01.2016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26207RMFS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03.02.2027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4 032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84,8110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85,0496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10,78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10,74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14 818,4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7 079,1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1,8523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20.01.2016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29006RMFS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29.01.2025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3 297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12 000,0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102,5800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102,6350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14,45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14,44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24 993,6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12 000,0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13 082,6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2,0828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27.01.2016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29006RMFS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29.01.2025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3 290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16 000,0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102,8000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102,8649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14,41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14,39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26 928,3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11 190,0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12 256,3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1,6830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0,6994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27.01.2016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29011RMFS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29.01.2020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1 463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14 008,3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102,6550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102,6930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14,00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13,98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40 995,5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14 008,3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15 353,9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2,9265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03.02.2016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52001RMFS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ОФЗ-ИН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16.08.2023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2 751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12 082,4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99,7500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99,8755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2,66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2,64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17 951,5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8 189,1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8 269,2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1,4858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0,6778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03.02.2016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26217RMFS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18.08.2021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2 023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15 000,0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88,4800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88,6589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10,54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10,49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59 937,1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15 000,0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13 600,9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3,9958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10.02.2016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26207RMFS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03.02.2027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4 011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87,3100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87,5434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10,34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10,30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46 159,0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9 145,1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4,6159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10.02.2016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29006RMFS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29.01.2025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3 276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15 000,0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103,8505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103,9333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11,96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11,94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42 150,6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15 000,0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15 590,0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2,8100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17.02.2016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26218RMFS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17.09.2031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5 691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20 000,0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88,2269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88,4639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10,25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10,22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65 252,1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20 000,0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18 214,4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3,2626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17.02.2016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29011RMFS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29.01.2020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1 442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103,8450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103,8650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11,15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10,14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27 235,0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10 432,8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2,7235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02.03.2016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29006RMFS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29.01.2025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3 255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20 000,0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106,8115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106,8537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11,40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11,40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51 033,7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20 000,0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21 512,5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2,5517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491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02.03.2016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26217RMFS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ОФЗ-ПД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18.08.2021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1 995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15 000,0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92,2222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92,2754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9,57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9,55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40 937,5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15 000,0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13 862,9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2,7292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1,0000</a:t>
                      </a:r>
                      <a:endParaRPr/>
                    </a:p>
                  </a:txBody>
                  <a:tcPr/>
                </a:tc>
              </a:tr>
              <a:tr h="2527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Итого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184 890,7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492 369,6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175 710,2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174 931,8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2,6630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</a:rPr>
                        <a:t>0,9503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1168560" y="524880"/>
            <a:ext cx="9770040" cy="5655240"/>
          </a:xfrm>
          <a:prstGeom prst="roundRect">
            <a:avLst>
              <a:gd fmla="val 16667" name="adj"/>
            </a:avLst>
          </a:prstGeom>
          <a:solidFill>
            <a:srgbClr val="df5327"/>
          </a:solidFill>
          <a:ln w="19080">
            <a:solidFill>
              <a:srgbClr val="a43d1c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6600">
                <a:solidFill>
                  <a:srgbClr val="ffffff"/>
                </a:solidFill>
                <a:latin typeface="Corbel"/>
              </a:rPr>
              <a:t>Внутренний долг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2387520" y="1913400"/>
            <a:ext cx="56044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rbel"/>
              </a:rPr>
              <a:t>Статистика рынка</a:t>
            </a:r>
            <a:endParaRPr/>
          </a:p>
        </p:txBody>
      </p:sp>
      <p:sp>
        <p:nvSpPr>
          <p:cNvPr id="153" name="CustomShape 2"/>
          <p:cNvSpPr/>
          <p:nvPr/>
        </p:nvSpPr>
        <p:spPr>
          <a:xfrm>
            <a:off x="1168560" y="524880"/>
            <a:ext cx="9770040" cy="5655240"/>
          </a:xfrm>
          <a:prstGeom prst="roundRect">
            <a:avLst>
              <a:gd fmla="val 16667" name="adj"/>
            </a:avLst>
          </a:prstGeom>
          <a:solidFill>
            <a:srgbClr val="df5327"/>
          </a:solidFill>
          <a:ln w="19080">
            <a:solidFill>
              <a:srgbClr val="a43d1c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6600">
                <a:solidFill>
                  <a:srgbClr val="ffffff"/>
                </a:solidFill>
                <a:latin typeface="Corbel"/>
              </a:rPr>
              <a:t>Статистика рынка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4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1047240" y="367560"/>
            <a:ext cx="9685800" cy="6117120"/>
          </a:xfrm>
          <a:prstGeom prst="rect">
            <a:avLst/>
          </a:prstGeom>
          <a:ln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55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831960" y="850320"/>
            <a:ext cx="10481760" cy="463572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389520" y="321840"/>
            <a:ext cx="1124352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Доходность ОВВЗ и еврооблигаций РФ</a:t>
            </a:r>
            <a:endParaRPr/>
          </a:p>
        </p:txBody>
      </p:sp>
      <p:pic>
        <p:nvPicPr>
          <p:cNvPr descr="" id="157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2066400" y="1076400"/>
            <a:ext cx="8127000" cy="539424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389520" y="321840"/>
            <a:ext cx="1124352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Государственные облигации</a:t>
            </a:r>
            <a:endParaRPr/>
          </a:p>
        </p:txBody>
      </p:sp>
      <p:pic>
        <p:nvPicPr>
          <p:cNvPr descr="" id="159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658440" y="1019160"/>
            <a:ext cx="10585080" cy="5105160"/>
          </a:xfrm>
          <a:prstGeom prst="rect">
            <a:avLst/>
          </a:prstGeom>
          <a:ln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389520" y="321840"/>
            <a:ext cx="11243520" cy="942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Индекс государственных облигаций ММВБ с 04.03.2016-11.03.16 г.</a:t>
            </a:r>
            <a:endParaRPr/>
          </a:p>
        </p:txBody>
      </p:sp>
      <p:pic>
        <p:nvPicPr>
          <p:cNvPr descr="" id="161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162880" y="943560"/>
            <a:ext cx="6980760" cy="4688280"/>
          </a:xfrm>
          <a:prstGeom prst="rect">
            <a:avLst/>
          </a:prstGeom>
          <a:ln>
            <a:noFill/>
          </a:ln>
        </p:spPr>
      </p:pic>
      <p:pic>
        <p:nvPicPr>
          <p:cNvPr descr="" id="162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722600" y="5632200"/>
            <a:ext cx="8231760" cy="85320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389520" y="321840"/>
            <a:ext cx="11243520" cy="942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Ежемесячная статистика рынка муниципальных облигаций</a:t>
            </a:r>
            <a:endParaRPr/>
          </a:p>
        </p:txBody>
      </p:sp>
      <p:pic>
        <p:nvPicPr>
          <p:cNvPr descr="" id="164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539360" y="844920"/>
            <a:ext cx="8943480" cy="559440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65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786240" y="745200"/>
            <a:ext cx="10508040" cy="511488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389520" y="321840"/>
            <a:ext cx="11243520" cy="942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Индекс муниципальных облигаций ММВБ с 04.03.2016-11.03.16 г.</a:t>
            </a:r>
            <a:endParaRPr/>
          </a:p>
        </p:txBody>
      </p:sp>
      <p:pic>
        <p:nvPicPr>
          <p:cNvPr descr="" id="167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409120" y="844920"/>
            <a:ext cx="6427440" cy="4374360"/>
          </a:xfrm>
          <a:prstGeom prst="rect">
            <a:avLst/>
          </a:prstGeom>
          <a:ln>
            <a:noFill/>
          </a:ln>
        </p:spPr>
      </p:pic>
      <p:pic>
        <p:nvPicPr>
          <p:cNvPr descr="" id="168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98520" y="5363280"/>
            <a:ext cx="6848640" cy="114408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389520" y="321840"/>
            <a:ext cx="1124352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Ставки рынка ГКО-ОФЗ </a:t>
            </a:r>
            <a:endParaRPr/>
          </a:p>
        </p:txBody>
      </p:sp>
      <p:pic>
        <p:nvPicPr>
          <p:cNvPr descr="" id="170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554040" y="1261080"/>
            <a:ext cx="10914120" cy="200664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389520" y="321840"/>
            <a:ext cx="11243520" cy="943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Объем государственного внутреннего долга РФ по состоянию на 1.01.2000 – 1.01.2016 гг.</a:t>
            </a:r>
            <a:endParaRPr/>
          </a:p>
        </p:txBody>
      </p:sp>
      <p:graphicFrame>
        <p:nvGraphicFramePr>
          <p:cNvPr id="126" name="Table 2"/>
          <p:cNvGraphicFramePr/>
          <p:nvPr/>
        </p:nvGraphicFramePr>
        <p:xfrm>
          <a:off x="474120" y="1275840"/>
          <a:ext cx="11073960" cy="5210280"/>
        </p:xfrm>
        <a:graphic>
          <a:graphicData uri="http://schemas.openxmlformats.org/drawingml/2006/table">
            <a:tbl>
              <a:tblPr/>
              <a:tblGrid>
                <a:gridCol w="3691440"/>
                <a:gridCol w="3691440"/>
                <a:gridCol w="3691080"/>
              </a:tblGrid>
              <a:tr h="63756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 состоянию на</a:t>
                      </a:r>
                      <a:endParaRPr/>
                    </a:p>
                  </a:txBody>
                  <a:tcPr/>
                </a:tc>
                <a:tc>
                  <a:txBody>
                    <a:bodyPr bIns="0" lIns="6480" rIns="6480" tIns="6480" wrap="none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Объем государственного внутреннего долга  Российской Федерации, млрд. руб.</a:t>
                      </a:r>
                      <a:endParaRPr/>
                    </a:p>
                  </a:txBody>
                  <a:tcPr/>
                </a:tc>
              </a:tr>
              <a:tr h="952920">
                <a:tc>
                  <a:txBody>
                    <a:bodyPr anchor="ctr" bIns="0" lIns="6480" rIns="6480" tIns="6480" wrap="none"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всего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 т.ч. государственные гарантии Российской Федерации в валюте Росийской Федерации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578,23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0,82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557,42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1,02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533,51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0,02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679,91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8,62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682,02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5,58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778,47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12,93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875,43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18,86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1064,88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31,23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1301,15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46,68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1499,82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72,49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01.01.2010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2094,73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251,36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2940,39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472,25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01.01.2012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4190,55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637,33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4977,90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906,6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5722,24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1289,85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7241,17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1765,46</a:t>
                      </a:r>
                      <a:endParaRPr/>
                    </a:p>
                  </a:txBody>
                  <a:tcPr/>
                </a:tc>
              </a:tr>
              <a:tr h="281160">
                <a:tc>
                  <a:txBody>
                    <a:bodyPr anchor="b" bIns="0" lIns="6480" rIns="6480" tIns="6480" wrap="none"/>
                    <a:p>
                      <a:pPr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01.01.2016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7307,611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6480" rIns="6480" tIns="6480" wrap="none"/>
                    <a:p>
                      <a:pPr algn="ctr">
                        <a:lnSpc>
                          <a:spcPts val="508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1734,516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389520" y="321840"/>
            <a:ext cx="11243520" cy="13701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Справка по итогам операций Минфина России на рынке государственных ценных бумаг</a:t>
            </a:r>
            <a:r>
              <a:rPr b="1" lang="ru-RU" sz="2800">
                <a:solidFill>
                  <a:srgbClr val="000000"/>
                </a:solidFill>
                <a:latin typeface="Corbel"/>
              </a:rPr>
              <a:t>
</a:t>
            </a:r>
            <a:r>
              <a:rPr b="1" lang="ru-RU" sz="2800">
                <a:solidFill>
                  <a:srgbClr val="000000"/>
                </a:solidFill>
                <a:latin typeface="Corbel"/>
              </a:rPr>
              <a:t>Купонные выплаты и погашения за 2016 год</a:t>
            </a:r>
            <a:endParaRPr/>
          </a:p>
        </p:txBody>
      </p:sp>
      <p:graphicFrame>
        <p:nvGraphicFramePr>
          <p:cNvPr id="172" name="Table 2"/>
          <p:cNvGraphicFramePr/>
          <p:nvPr/>
        </p:nvGraphicFramePr>
        <p:xfrm>
          <a:off x="389520" y="1706760"/>
          <a:ext cx="11243520" cy="4780800"/>
        </p:xfrm>
        <a:graphic>
          <a:graphicData uri="http://schemas.openxmlformats.org/drawingml/2006/table">
            <a:tbl>
              <a:tblPr/>
              <a:tblGrid>
                <a:gridCol w="1485000"/>
                <a:gridCol w="1662480"/>
                <a:gridCol w="1598040"/>
                <a:gridCol w="1343880"/>
                <a:gridCol w="1614240"/>
                <a:gridCol w="1081440"/>
                <a:gridCol w="1307520"/>
                <a:gridCol w="1150920"/>
              </a:tblGrid>
              <a:tr h="1837800"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№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Выпуска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Дата выплаты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Тип выплаты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№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купона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Ставка купонного дохода, % годовых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Купонный доход, руб.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Сумма, млн. руб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Итого перечислено из бюджета, млн. руб.</a:t>
                      </a:r>
                      <a:endParaRPr/>
                    </a:p>
                  </a:txBody>
                  <a:tcPr/>
                </a:tc>
              </a:tr>
              <a:tr h="618120"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35012RMFS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13.01.2016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купонная выплата 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7,00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34,90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1 047,000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1 047,001</a:t>
                      </a:r>
                      <a:endParaRPr/>
                    </a:p>
                  </a:txBody>
                  <a:tcPr/>
                </a:tc>
              </a:tr>
              <a:tr h="618120"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25077RMFS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20.01.2016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купонная выплата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10,00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7,35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36,65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3 563,56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101 640,12</a:t>
                      </a:r>
                      <a:endParaRPr/>
                    </a:p>
                  </a:txBody>
                  <a:tcPr/>
                </a:tc>
              </a:tr>
              <a:tr h="618120"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25077RMFS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20.01.2016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погашение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97 232,142</a:t>
                      </a:r>
                      <a:endParaRPr/>
                    </a:p>
                  </a:txBody>
                  <a:tcPr/>
                </a:tc>
              </a:tr>
              <a:tr h="618120"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46022RMFS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20.01.2016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купонная выплата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6,00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29,92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844,423</a:t>
                      </a:r>
                      <a:endParaRPr/>
                    </a:p>
                  </a:txBody>
                  <a:tcPr/>
                </a:tc>
              </a:tr>
              <a:tr h="618120"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39001RMFS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22.01.2016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купонная выплата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19,00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6,00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29,92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1 555,840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7920" rIns="7920" tIns="792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mbria"/>
                        </a:rPr>
                        <a:t>1 555,841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389520" y="321840"/>
            <a:ext cx="11243520" cy="13694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orbel"/>
              </a:rPr>
              <a:t>Платежи по государственным ценным бумагам РФ, номинальная стоимость которых указана в валюте РФ (на 26.02.2016)</a:t>
            </a:r>
            <a:endParaRPr/>
          </a:p>
        </p:txBody>
      </p:sp>
      <p:pic>
        <p:nvPicPr>
          <p:cNvPr descr="" id="174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040" y="1275840"/>
            <a:ext cx="7752960" cy="5333760"/>
          </a:xfrm>
          <a:prstGeom prst="rect">
            <a:avLst/>
          </a:prstGeom>
          <a:ln>
            <a:noFill/>
          </a:ln>
        </p:spPr>
      </p:pic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75" name="Рисунок 2"/>
          <p:cNvPicPr/>
          <p:nvPr/>
        </p:nvPicPr>
        <p:blipFill>
          <a:blip r:embed="rId1"/>
          <a:srcRect b="926302" l="665739" r="703953" t="361979"/>
          <a:stretch>
            <a:fillRect/>
          </a:stretch>
        </p:blipFill>
        <p:spPr>
          <a:xfrm>
            <a:off x="237600" y="314640"/>
            <a:ext cx="11155320" cy="6012720"/>
          </a:xfrm>
          <a:prstGeom prst="rect">
            <a:avLst/>
          </a:prstGeom>
          <a:ln>
            <a:noFill/>
          </a:ln>
        </p:spPr>
      </p:pic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389520" y="321840"/>
            <a:ext cx="1124352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Кривая бескупонной доходности на 11.03.2016</a:t>
            </a:r>
            <a:endParaRPr/>
          </a:p>
        </p:txBody>
      </p:sp>
      <p:pic>
        <p:nvPicPr>
          <p:cNvPr descr="" id="177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753200" y="844920"/>
            <a:ext cx="9010800" cy="5700960"/>
          </a:xfrm>
          <a:prstGeom prst="rect">
            <a:avLst/>
          </a:prstGeom>
          <a:ln>
            <a:noFill/>
          </a:ln>
        </p:spPr>
      </p:pic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2844720" y="1744200"/>
            <a:ext cx="685764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orbel"/>
              </a:rPr>
              <a:t>Внешний долг</a:t>
            </a:r>
            <a:endParaRPr/>
          </a:p>
        </p:txBody>
      </p:sp>
      <p:sp>
        <p:nvSpPr>
          <p:cNvPr id="179" name="CustomShape 2"/>
          <p:cNvSpPr/>
          <p:nvPr/>
        </p:nvSpPr>
        <p:spPr>
          <a:xfrm>
            <a:off x="1168560" y="524880"/>
            <a:ext cx="9770040" cy="5655240"/>
          </a:xfrm>
          <a:prstGeom prst="roundRect">
            <a:avLst>
              <a:gd fmla="val 16667" name="adj"/>
            </a:avLst>
          </a:prstGeom>
          <a:solidFill>
            <a:srgbClr val="df5327"/>
          </a:solidFill>
          <a:ln w="19080">
            <a:solidFill>
              <a:srgbClr val="a43d1c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6600">
                <a:solidFill>
                  <a:srgbClr val="ffffff"/>
                </a:solidFill>
                <a:latin typeface="Corbel"/>
              </a:rPr>
              <a:t>Внешний долг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389520" y="321840"/>
            <a:ext cx="1124352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Внешний долг РФ</a:t>
            </a:r>
            <a:endParaRPr/>
          </a:p>
        </p:txBody>
      </p:sp>
      <p:graphicFrame>
        <p:nvGraphicFramePr>
          <p:cNvPr id="181" name="Table 2"/>
          <p:cNvGraphicFramePr/>
          <p:nvPr/>
        </p:nvGraphicFramePr>
        <p:xfrm>
          <a:off x="2720160" y="1420920"/>
          <a:ext cx="7200360" cy="4812480"/>
        </p:xfrm>
        <a:graphic>
          <a:graphicData uri="http://schemas.openxmlformats.org/drawingml/2006/table">
            <a:tbl>
              <a:tblPr/>
              <a:tblGrid>
                <a:gridCol w="1892880"/>
                <a:gridCol w="2547360"/>
                <a:gridCol w="2760120"/>
              </a:tblGrid>
              <a:tr h="138132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Отчетная 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Всего, млн. долл. США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в т.ч. государственные гарантии Российской Федерации в иностранной валюте: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3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01.01.2006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76 500,00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300,00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52 000,00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600,00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01.01.2008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44 900,00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600,0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01.01.2009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40 600,00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600,0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01.01.2010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37 641,00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881,4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39 956,90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913,3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01.01.2012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35 801,40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1 008,90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01.01.2013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50 769,20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11 389,80</a:t>
                      </a:r>
                      <a:endParaRPr/>
                    </a:p>
                  </a:txBody>
                  <a:tcPr/>
                </a:tc>
              </a:tr>
              <a:tr h="2847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01.01.2014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55 794,20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11 399,10</a:t>
                      </a:r>
                      <a:endParaRPr/>
                    </a:p>
                  </a:txBody>
                  <a:tcPr/>
                </a:tc>
              </a:tr>
              <a:tr h="29916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54 355,40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12 083,20</a:t>
                      </a:r>
                      <a:endParaRPr/>
                    </a:p>
                  </a:txBody>
                  <a:tcPr/>
                </a:tc>
              </a:tr>
              <a:tr h="284400"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01.01.2016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50 002,30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orbel"/>
                        </a:rPr>
                        <a:t>11 875,90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389520" y="321840"/>
            <a:ext cx="11243520" cy="5169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Динамика внешнего долга РФ за 2005-2016гг.</a:t>
            </a:r>
            <a:endParaRPr/>
          </a:p>
        </p:txBody>
      </p:sp>
      <p:graphicFrame>
        <p:nvGraphicFramePr>
          <p:cNvPr id="183" name="Диаграмма 2"/>
          <p:cNvGraphicFramePr/>
          <p:nvPr/>
        </p:nvGraphicFramePr>
        <p:xfrm>
          <a:off x="563400" y="1033560"/>
          <a:ext cx="10521360" cy="5158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" name="Table 1"/>
          <p:cNvGraphicFramePr/>
          <p:nvPr/>
        </p:nvGraphicFramePr>
        <p:xfrm>
          <a:off x="1413720" y="1179000"/>
          <a:ext cx="7644960" cy="4429080"/>
        </p:xfrm>
        <a:graphic>
          <a:graphicData uri="http://schemas.openxmlformats.org/drawingml/2006/table">
            <a:tbl>
              <a:tblPr/>
              <a:tblGrid>
                <a:gridCol w="1389960"/>
                <a:gridCol w="2294640"/>
                <a:gridCol w="3960360"/>
              </a:tblGrid>
              <a:tr h="712440"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>
                          <a:solidFill>
                            <a:srgbClr val="000000"/>
                          </a:solidFill>
                          <a:latin typeface="Corbel"/>
                        </a:rPr>
                        <a:t>Объем государственного внешнего долга Российской Федерации (2011-2015 гг.)*</a:t>
                      </a:r>
                      <a:endParaRPr/>
                    </a:p>
                  </a:txBody>
                  <a:tcPr/>
                </a:tc>
              </a:tr>
              <a:tr h="66564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Отчетная дата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Всего, млн. долл. США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в т.ч. государственные гарантии Российской Федерации в иностранной валюте: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01.01.2015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54 355,4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12 083,2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01.02.2015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54 305,5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12 070,3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01.03.2015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54 268,0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12 064,3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01.04.2015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53 481,4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12 064,2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01.05.2015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51 480,4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12 064,3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01.06.2015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51 453,7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12 062,8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01.07.2015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51 324,3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11 989,1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01.08.2015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51 289,8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11 983,7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01.09.2015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51 300,0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11 977,8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01.10.2015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50 226,4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11 977,8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01.11.2015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50 189,3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11 977,8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01.12.2015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50 128,6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11 976,3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50 002,3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11 875,9</a:t>
                      </a:r>
                      <a:endParaRPr/>
                    </a:p>
                  </a:txBody>
                  <a:tcPr/>
                </a:tc>
              </a:tr>
              <a:tr h="223560">
                <a:tc>
                  <a:txBody>
                    <a:bodyPr anchor="ctr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01.02.2016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49 995,5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160" rIns="2160" tIns="21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11 875,9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5" name="Диаграмма 1"/>
          <p:cNvGraphicFramePr/>
          <p:nvPr/>
        </p:nvGraphicFramePr>
        <p:xfrm>
          <a:off x="892080" y="443880"/>
          <a:ext cx="10362960" cy="5781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389520" y="180000"/>
            <a:ext cx="11243520" cy="13694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Структура государственного внешнего долга Российской Федерации по состоянию на 1 февраля 2016 года</a:t>
            </a:r>
            <a:endParaRPr/>
          </a:p>
        </p:txBody>
      </p:sp>
      <p:graphicFrame>
        <p:nvGraphicFramePr>
          <p:cNvPr id="187" name="Table 2"/>
          <p:cNvGraphicFramePr/>
          <p:nvPr/>
        </p:nvGraphicFramePr>
        <p:xfrm>
          <a:off x="308520" y="1134360"/>
          <a:ext cx="11324160" cy="5417640"/>
        </p:xfrm>
        <a:graphic>
          <a:graphicData uri="http://schemas.openxmlformats.org/drawingml/2006/table">
            <a:tbl>
              <a:tblPr/>
              <a:tblGrid>
                <a:gridCol w="8129160"/>
                <a:gridCol w="1636200"/>
                <a:gridCol w="1558800"/>
              </a:tblGrid>
              <a:tr h="687960"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Категория долга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млн. долларов США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эквивалент млн. евро**</a:t>
                      </a:r>
                      <a:endParaRPr/>
                    </a:p>
                  </a:txBody>
                  <a:tcPr/>
                </a:tc>
              </a:tr>
              <a:tr h="45972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Государственный внешний  долг Российской Федерации (включая  обязательства бывшего Союза  ССР, принятые Российской Федерацией)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49 995,5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45 884,3</a:t>
                      </a:r>
                      <a:endParaRPr/>
                    </a:p>
                  </a:txBody>
                  <a:tcPr/>
                </a:tc>
              </a:tr>
              <a:tr h="45972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Задолженность перед официальными двусторонними кредиторами - не членами Парижского клуба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805,3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739,1</a:t>
                      </a:r>
                      <a:endParaRPr/>
                    </a:p>
                  </a:txBody>
                  <a:tcPr/>
                </a:tc>
              </a:tr>
              <a:tr h="45972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Задолженность перед официальными двусторонними кредиторами - бывшими странами СЭВ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418,1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383,8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Задолженность перед официальными многосторонними кредиторами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962,9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883,7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Задолженность по внешним облигационным займам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35 908,3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32 955,5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2017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2 000,0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1 835,5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2018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3 466,4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3 181,3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2019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1 500,0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1 376,7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2020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3 500,0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3 212,2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2020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817,2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750,0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2022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2 000,0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1 835,5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2023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3 000,0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2 753,3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2028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2 499,9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2 294,3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2030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12 624,8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11 586,7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2042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3 000,0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2 753,3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     </a:t>
                      </a: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внешний облигационный заем с погашением в 2043 году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1 500,0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1 376,7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Задолженность по ОВГВЗ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5,4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4,9</a:t>
                      </a:r>
                      <a:endParaRPr/>
                    </a:p>
                  </a:txBody>
                  <a:tcPr/>
                </a:tc>
              </a:tr>
              <a:tr h="23148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Прочая задолженность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19,6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18,0</a:t>
                      </a:r>
                      <a:endParaRPr/>
                    </a:p>
                  </a:txBody>
                  <a:tcPr/>
                </a:tc>
              </a:tr>
              <a:tr h="459720">
                <a:tc>
                  <a:txBody>
                    <a:bodyPr anchor="b" bIns="0" lIns="2880" rIns="2880" tIns="288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Государственные гарантии Российской Федерации в иностранной валюте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11 875,9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2880" rIns="2880" tIns="288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500">
                          <a:solidFill>
                            <a:srgbClr val="000000"/>
                          </a:solidFill>
                          <a:latin typeface="Corbel"/>
                        </a:rPr>
                        <a:t>10 899,3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389520" y="321840"/>
            <a:ext cx="11243520" cy="94356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Динамика объема государственного внутреннего долга РФ 2000-2016 гг.</a:t>
            </a:r>
            <a:endParaRPr/>
          </a:p>
        </p:txBody>
      </p:sp>
      <p:graphicFrame>
        <p:nvGraphicFramePr>
          <p:cNvPr id="128" name="Диаграмма 2"/>
          <p:cNvGraphicFramePr/>
          <p:nvPr/>
        </p:nvGraphicFramePr>
        <p:xfrm>
          <a:off x="645480" y="1490040"/>
          <a:ext cx="10631520" cy="491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88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615600" y="893160"/>
            <a:ext cx="10711080" cy="4068360"/>
          </a:xfrm>
          <a:prstGeom prst="rect">
            <a:avLst/>
          </a:prstGeom>
          <a:ln>
            <a:noFill/>
          </a:ln>
        </p:spPr>
      </p:pic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89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521640" y="1175400"/>
            <a:ext cx="11199600" cy="3781440"/>
          </a:xfrm>
          <a:prstGeom prst="rect">
            <a:avLst/>
          </a:prstGeom>
          <a:ln>
            <a:noFill/>
          </a:ln>
        </p:spPr>
      </p:pic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90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198520" y="363600"/>
            <a:ext cx="6624360" cy="3157920"/>
          </a:xfrm>
          <a:prstGeom prst="rect">
            <a:avLst/>
          </a:prstGeom>
          <a:ln>
            <a:noFill/>
          </a:ln>
        </p:spPr>
      </p:pic>
      <p:pic>
        <p:nvPicPr>
          <p:cNvPr descr="" id="191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435760" y="3521880"/>
            <a:ext cx="5829120" cy="2923920"/>
          </a:xfrm>
          <a:prstGeom prst="rect">
            <a:avLst/>
          </a:prstGeom>
          <a:ln>
            <a:noFill/>
          </a:ln>
        </p:spPr>
      </p:pic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92" name="Рисунок 1"/>
          <p:cNvPicPr/>
          <p:nvPr/>
        </p:nvPicPr>
        <p:blipFill>
          <a:blip r:embed="rId1"/>
          <a:srcRect b="986588" l="593411" r="708199" t="693880"/>
          <a:stretch>
            <a:fillRect/>
          </a:stretch>
        </p:blipFill>
        <p:spPr>
          <a:xfrm>
            <a:off x="950760" y="671040"/>
            <a:ext cx="10290600" cy="4425120"/>
          </a:xfrm>
          <a:prstGeom prst="rect">
            <a:avLst/>
          </a:prstGeom>
          <a:ln>
            <a:noFill/>
          </a:ln>
        </p:spPr>
      </p:pic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1063080" y="2134440"/>
            <a:ext cx="8640720" cy="38160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typeface="Corbel"/>
              <a:buAutoNum type="arabicPeriod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Центральный банк РФ </a:t>
            </a:r>
            <a:r>
              <a:rPr lang="ru-RU" sz="2200" u="sng">
                <a:solidFill>
                  <a:srgbClr val="cc9900"/>
                </a:solidFill>
                <a:latin typeface="Corbel"/>
                <a:hlinkClick r:id="rId1"/>
              </a:rPr>
              <a:t>http://www.cbr.ru</a:t>
            </a:r>
            <a:endParaRPr/>
          </a:p>
          <a:p>
            <a:pPr>
              <a:lnSpc>
                <a:spcPct val="100000"/>
              </a:lnSpc>
              <a:buSzPct val="25000"/>
              <a:buFont typeface="Corbel"/>
              <a:buAutoNum type="arabicPeriod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Министерство финансов РФ </a:t>
            </a:r>
            <a:r>
              <a:rPr lang="ru-RU" sz="2200" u="sng">
                <a:solidFill>
                  <a:srgbClr val="cc9900"/>
                </a:solidFill>
                <a:latin typeface="Corbel"/>
                <a:hlinkClick r:id="rId2"/>
              </a:rPr>
              <a:t>http://www.minfin.ru</a:t>
            </a:r>
            <a:endParaRPr/>
          </a:p>
          <a:p>
            <a:pPr>
              <a:lnSpc>
                <a:spcPct val="100000"/>
              </a:lnSpc>
              <a:buSzPct val="25000"/>
              <a:buFont typeface="Corbel"/>
              <a:buAutoNum type="arabicPeriod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Московская биржа </a:t>
            </a:r>
            <a:r>
              <a:rPr lang="ru-RU" sz="2200" u="sng">
                <a:solidFill>
                  <a:srgbClr val="cc9900"/>
                </a:solidFill>
                <a:latin typeface="Corbel"/>
                <a:hlinkClick r:id="rId3"/>
              </a:rPr>
              <a:t>http://www.micex.ru/</a:t>
            </a:r>
            <a:endParaRPr/>
          </a:p>
          <a:p>
            <a:pPr>
              <a:lnSpc>
                <a:spcPct val="100000"/>
              </a:lnSpc>
              <a:buSzPct val="25000"/>
              <a:buFont typeface="Corbel"/>
              <a:buAutoNum type="arabicPeriod"/>
            </a:pPr>
            <a:r>
              <a:rPr lang="ru-RU" sz="2200">
                <a:solidFill>
                  <a:srgbClr val="df5327"/>
                </a:solidFill>
                <a:latin typeface="Corbel"/>
              </a:rPr>
              <a:t>Интернет-проект Информационного Агентства Финмаркет - RusBonds </a:t>
            </a:r>
            <a:r>
              <a:rPr lang="ru-RU" sz="2200" u="sng">
                <a:solidFill>
                  <a:srgbClr val="cc9900"/>
                </a:solidFill>
                <a:latin typeface="Corbel"/>
                <a:hlinkClick r:id="rId4"/>
              </a:rPr>
              <a:t>http://www.rusbonds.ru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94" name="CustomShape 2"/>
          <p:cNvSpPr/>
          <p:nvPr/>
        </p:nvSpPr>
        <p:spPr>
          <a:xfrm>
            <a:off x="806760" y="591840"/>
            <a:ext cx="6750000" cy="760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 sz="4400">
                <a:solidFill>
                  <a:srgbClr val="000000"/>
                </a:solidFill>
                <a:latin typeface="Corbel"/>
              </a:rPr>
              <a:t>Список литературы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389520" y="321840"/>
            <a:ext cx="11243520" cy="130932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000">
                <a:solidFill>
                  <a:srgbClr val="000000"/>
                </a:solidFill>
                <a:latin typeface="Corbel"/>
              </a:rPr>
              <a:t>Государственный внутренний долг Российской Федерации, выраженный в государственных ценных бумагах Российской Федерации за 2000-2016 гг.,номинальная стоимость которых указана в валюте Российской Федерации, млрд. руб.</a:t>
            </a:r>
            <a:endParaRPr/>
          </a:p>
        </p:txBody>
      </p:sp>
      <p:graphicFrame>
        <p:nvGraphicFramePr>
          <p:cNvPr id="130" name="Table 2"/>
          <p:cNvGraphicFramePr/>
          <p:nvPr/>
        </p:nvGraphicFramePr>
        <p:xfrm>
          <a:off x="389520" y="1275840"/>
          <a:ext cx="11378880" cy="4968360"/>
        </p:xfrm>
        <a:graphic>
          <a:graphicData uri="http://schemas.openxmlformats.org/drawingml/2006/table">
            <a:tbl>
              <a:tblPr/>
              <a:tblGrid>
                <a:gridCol w="1041840"/>
                <a:gridCol w="609840"/>
                <a:gridCol w="609840"/>
                <a:gridCol w="700920"/>
                <a:gridCol w="700920"/>
                <a:gridCol w="700920"/>
                <a:gridCol w="700920"/>
                <a:gridCol w="700920"/>
                <a:gridCol w="778680"/>
                <a:gridCol w="817560"/>
                <a:gridCol w="532080"/>
                <a:gridCol w="480240"/>
                <a:gridCol w="730080"/>
                <a:gridCol w="700920"/>
                <a:gridCol w="596880"/>
                <a:gridCol w="976320"/>
              </a:tblGrid>
              <a:tr h="6447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Виды ценных бумаг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ГКО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БОФЗ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ОФЗ-ПК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ОФЗ-ПД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ОФЗ-ФК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ОФЗ-АД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ОФЗ-ИН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ГСО-ППС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ГСО-ФПС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ОВОЗ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ОГНЗ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ОГРВЗ 1991 года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ОРВВЗ 1992 года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ОГСЗ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Итого внутренний долг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7,43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402,21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112,43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2,69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4,88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529,90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3,05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24,11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359,21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122,77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19,50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0,18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531,83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19,54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24,10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307,82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138,53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20,73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0,21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0,12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511,05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18,82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24,10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350,74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207,07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42,29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11,50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0,11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654,71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2,72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24,10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50,48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199,31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375,42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11,50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0,10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663,67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43,31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171,22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542,24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756,82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123,64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131,13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596,33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851,15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205,62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94,83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675,16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52,00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1 028,06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288,42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51,43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807,59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10,42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91,00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1 248,89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01.01.2009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328,17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33,83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882,03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45,41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132,00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1 421,47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01.01.2010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706,37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863,38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135,42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132,00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1 837,17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01.01.2011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1 338,59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815,58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175,42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132,00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2 461,59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01.01.2012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1 823,70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1 079,58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421,15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132,00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90,00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3 546,43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01.01.2013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2 248,15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1 048,58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545,55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132,00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90,00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4 064,28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01.01.2014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2 688,85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1 045,98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475,55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132,00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90,00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4 432,38</a:t>
                      </a:r>
                      <a:endParaRPr/>
                    </a:p>
                  </a:txBody>
                  <a:tcPr/>
                </a:tc>
              </a:tr>
              <a:tr h="25416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01.01.2015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103,58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1 000,00   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2 551,02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1 038,56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560,55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132,00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90,00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5 475,71</a:t>
                      </a:r>
                      <a:endParaRPr/>
                    </a:p>
                  </a:txBody>
                  <a:tcPr/>
                </a:tc>
              </a:tr>
              <a:tr h="257040"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на 01.01.2016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1 347,26   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2 710,34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791,17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141,77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360,55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132,00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90,00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0,0001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6120" rIns="6120" tIns="612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>
                          <a:solidFill>
                            <a:srgbClr val="000000"/>
                          </a:solidFill>
                          <a:latin typeface="Times New Roman"/>
                        </a:rPr>
                        <a:t>5 573,09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1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2118240" y="457200"/>
            <a:ext cx="7618320" cy="603684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32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240200" y="450720"/>
            <a:ext cx="9711360" cy="595584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389520" y="321840"/>
            <a:ext cx="11243520" cy="942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Объем государственного внутреннего долга РФ за 2016 год</a:t>
            </a:r>
            <a:endParaRPr/>
          </a:p>
        </p:txBody>
      </p:sp>
      <p:graphicFrame>
        <p:nvGraphicFramePr>
          <p:cNvPr id="134" name="Table 2"/>
          <p:cNvGraphicFramePr/>
          <p:nvPr/>
        </p:nvGraphicFramePr>
        <p:xfrm>
          <a:off x="1092240" y="1759320"/>
          <a:ext cx="9838080" cy="3240000"/>
        </p:xfrm>
        <a:graphic>
          <a:graphicData uri="http://schemas.openxmlformats.org/drawingml/2006/table">
            <a:tbl>
              <a:tblPr/>
              <a:tblGrid>
                <a:gridCol w="6355080"/>
                <a:gridCol w="1868760"/>
                <a:gridCol w="1614240"/>
              </a:tblGrid>
              <a:tr h="433440"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по состоянию на                     </a:t>
                      </a:r>
                      <a:endParaRPr/>
                    </a:p>
                  </a:txBody>
                  <a:tcPr/>
                </a:tc>
              </a:tr>
              <a:tr h="63756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Arial Cyr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Arial Cyr"/>
                        </a:rPr>
                        <a:t>01.01.2016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Arial Cyr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Arial Cyr"/>
                        </a:rPr>
                        <a:t>01.02.2016</a:t>
                      </a:r>
                      <a:endParaRPr/>
                    </a:p>
                  </a:txBody>
                  <a:tcPr/>
                </a:tc>
              </a:tr>
              <a:tr h="816120">
                <a:tc>
                  <a:txBody>
                    <a:bodyPr anchor="ctr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Объем государственного внутреннего долга Российской Федерации – всего (млрд. руб.),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7 307,611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7 272,792</a:t>
                      </a:r>
                      <a:endParaRPr/>
                    </a:p>
                  </a:txBody>
                  <a:tcPr/>
                </a:tc>
              </a:tr>
              <a:tr h="433440">
                <a:tc>
                  <a:txBody>
                    <a:bodyPr anchor="ctr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в том числе: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 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919440">
                <a:tc>
                  <a:txBody>
                    <a:bodyPr anchor="ctr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государственные гарантии Российской Федерации в валюте Российской Федерации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1 734,516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1" lang="ru-RU" sz="2000">
                          <a:solidFill>
                            <a:srgbClr val="000000"/>
                          </a:solidFill>
                          <a:latin typeface="Times New Roman CYR"/>
                        </a:rPr>
                        <a:t>1 733,293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" name="Table 1"/>
          <p:cNvGraphicFramePr/>
          <p:nvPr/>
        </p:nvGraphicFramePr>
        <p:xfrm>
          <a:off x="1478520" y="1218600"/>
          <a:ext cx="9065520" cy="5073840"/>
        </p:xfrm>
        <a:graphic>
          <a:graphicData uri="http://schemas.openxmlformats.org/drawingml/2006/table">
            <a:tbl>
              <a:tblPr/>
              <a:tblGrid>
                <a:gridCol w="2853360"/>
                <a:gridCol w="3388320"/>
                <a:gridCol w="2823840"/>
              </a:tblGrid>
              <a:tr h="600840"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по состоянию на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Объем государственного внутреннего долга Российской Федерации  млрд. руб.</a:t>
                      </a:r>
                      <a:endParaRPr/>
                    </a:p>
                  </a:txBody>
                  <a:tcPr/>
                </a:tc>
              </a:tr>
              <a:tr h="896400"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 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Всего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в т. ч. государственные гарантии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01.01.2015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7 241,169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1 765,456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01.02.2015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7 240,896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1 761,561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01.03.2015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7 159,780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1 628,230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01.04.2015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6 986,477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1 603,442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01.05.2015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7 100,311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1 607,597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01.06.2015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7 160,382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1 583,108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01.07.2015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7 041,289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1 585,651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01.08.2015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7 171,129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1 589,307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01.09.2015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6 955,448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1 582,954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01.10.2015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6 979,189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1 585,069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01.11.2015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7 119,134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1 643,908</a:t>
                      </a:r>
                      <a:endParaRPr/>
                    </a:p>
                  </a:txBody>
                  <a:tcPr/>
                </a:tc>
              </a:tr>
              <a:tr h="305280"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 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01.12.2015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7 160,043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orbel"/>
                        </a:rPr>
                        <a:t>1 638,908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6" name="CustomShape 2"/>
          <p:cNvSpPr/>
          <p:nvPr/>
        </p:nvSpPr>
        <p:spPr>
          <a:xfrm>
            <a:off x="389520" y="321840"/>
            <a:ext cx="11243520" cy="94284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b="1" lang="ru-RU" sz="2800">
                <a:solidFill>
                  <a:srgbClr val="000000"/>
                </a:solidFill>
                <a:latin typeface="Corbel"/>
              </a:rPr>
              <a:t>Объем государственного внутреннего долга РФ за 2015 год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